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media/image15.bin" ContentType="image/x-emf"/>
  <Override PartName="/ppt/media/image16.bin" ContentType="image/x-emf"/>
  <Override PartName="/ppt/media/image17.bin" ContentType="image/x-emf"/>
  <Override PartName="/ppt/media/image18.bin" ContentType="image/x-emf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78" r:id="rId3"/>
    <p:sldId id="298" r:id="rId4"/>
    <p:sldId id="286" r:id="rId5"/>
    <p:sldId id="279" r:id="rId6"/>
    <p:sldId id="283" r:id="rId7"/>
    <p:sldId id="280" r:id="rId8"/>
    <p:sldId id="281" r:id="rId9"/>
    <p:sldId id="282" r:id="rId10"/>
    <p:sldId id="284" r:id="rId11"/>
    <p:sldId id="289" r:id="rId12"/>
    <p:sldId id="287" r:id="rId13"/>
    <p:sldId id="288" r:id="rId14"/>
    <p:sldId id="291" r:id="rId15"/>
    <p:sldId id="290" r:id="rId16"/>
    <p:sldId id="292" r:id="rId17"/>
    <p:sldId id="293" r:id="rId18"/>
    <p:sldId id="294" r:id="rId19"/>
    <p:sldId id="295" r:id="rId20"/>
    <p:sldId id="296" r:id="rId21"/>
    <p:sldId id="297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D1C24"/>
    <a:srgbClr val="153D84"/>
    <a:srgbClr val="6AB50D"/>
    <a:srgbClr val="A8C20E"/>
    <a:srgbClr val="124C81"/>
    <a:srgbClr val="699A54"/>
    <a:srgbClr val="FFA0A0"/>
    <a:srgbClr val="FF3900"/>
    <a:srgbClr val="AA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536112-699D-4BBD-9608-EA6321C1F8B6}" v="90" dt="2021-05-20T18:35:38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96357" autoAdjust="0"/>
  </p:normalViewPr>
  <p:slideViewPr>
    <p:cSldViewPr snapToGrid="0" showGuides="1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lmorel\Elpris%20Outlook%202021\VEO2020_Balmorel_light%20-%20EPOResultater%20(version%201).xlsb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1.xlsb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2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3.xlsb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4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lmorel\Elpris%20Outlook%202021\VEO2020_Balmorel_light%20-%20EPOResultater%20(version%201).xlsb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64216972878389E-2"/>
          <c:y val="2.9574992517263959E-2"/>
          <c:w val="0.87427734033245841"/>
          <c:h val="0.890732974241501"/>
        </c:manualLayout>
      </c:layout>
      <c:areaChart>
        <c:grouping val="stacked"/>
        <c:varyColors val="0"/>
        <c:ser>
          <c:idx val="0"/>
          <c:order val="0"/>
          <c:tx>
            <c:strRef>
              <c:f>'[VEO2020_Balmorel_light - EPOResultater (version 1).xlsb.xlsm]Elpris, hoved og hist'!$A$90</c:f>
              <c:strCache>
                <c:ptCount val="1"/>
                <c:pt idx="0">
                  <c:v>hvid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'[VEO2020_Balmorel_light - EPOResultater (version 1).xlsb.xlsm]Elpris, hoved og hist'!$A$75:$AJ$75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'[VEO2020_Balmorel_light - EPOResultater (version 1).xlsb.xlsm]Elpris, hoved og hist'!$B$90:$AK$90</c:f>
              <c:numCache>
                <c:formatCode>General</c:formatCode>
                <c:ptCount val="36"/>
                <c:pt idx="15">
                  <c:v>25.162449503694667</c:v>
                </c:pt>
                <c:pt idx="16">
                  <c:v>25.954521063399252</c:v>
                </c:pt>
                <c:pt idx="17">
                  <c:v>26.746592623103837</c:v>
                </c:pt>
                <c:pt idx="18">
                  <c:v>27.538664182808422</c:v>
                </c:pt>
                <c:pt idx="19">
                  <c:v>28.330735742513006</c:v>
                </c:pt>
                <c:pt idx="20">
                  <c:v>29.122807302217584</c:v>
                </c:pt>
                <c:pt idx="21">
                  <c:v>28.309348835683451</c:v>
                </c:pt>
                <c:pt idx="22">
                  <c:v>27.495890369149318</c:v>
                </c:pt>
                <c:pt idx="23">
                  <c:v>26.682431902615185</c:v>
                </c:pt>
                <c:pt idx="24">
                  <c:v>25.868973436081053</c:v>
                </c:pt>
                <c:pt idx="25">
                  <c:v>25.05551496954692</c:v>
                </c:pt>
                <c:pt idx="26">
                  <c:v>27.269887885488117</c:v>
                </c:pt>
                <c:pt idx="27">
                  <c:v>29.484260801429315</c:v>
                </c:pt>
                <c:pt idx="28">
                  <c:v>31.698633717370512</c:v>
                </c:pt>
                <c:pt idx="29">
                  <c:v>33.91300663331171</c:v>
                </c:pt>
                <c:pt idx="30">
                  <c:v>36.127379549252915</c:v>
                </c:pt>
                <c:pt idx="31">
                  <c:v>36.563400951598851</c:v>
                </c:pt>
                <c:pt idx="32">
                  <c:v>36.999422353944787</c:v>
                </c:pt>
                <c:pt idx="33">
                  <c:v>37.435443756290724</c:v>
                </c:pt>
                <c:pt idx="34">
                  <c:v>37.87146515863666</c:v>
                </c:pt>
                <c:pt idx="35">
                  <c:v>38.307486560982611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1-4951-9011-F654C75D855B}"/>
            </c:ext>
          </c:extLst>
        </c:ser>
        <c:ser>
          <c:idx val="1"/>
          <c:order val="1"/>
          <c:tx>
            <c:strRef>
              <c:f>'[VEO2020_Balmorel_light - EPOResultater (version 1).xlsb.xlsm]Elpris, hoved og hist'!$A$91</c:f>
              <c:strCache>
                <c:ptCount val="1"/>
                <c:pt idx="0">
                  <c:v>Sort</c:v>
                </c:pt>
              </c:strCache>
            </c:strRef>
          </c:tx>
          <c:spPr>
            <a:solidFill>
              <a:schemeClr val="tx1">
                <a:alpha val="30000"/>
              </a:schemeClr>
            </a:solidFill>
            <a:ln>
              <a:noFill/>
            </a:ln>
            <a:effectLst/>
          </c:spPr>
          <c:cat>
            <c:numRef>
              <c:f>'[VEO2020_Balmorel_light - EPOResultater (version 1).xlsb.xlsm]Elpris, hoved og hist'!$A$75:$AJ$75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'[VEO2020_Balmorel_light - EPOResultater (version 1).xlsb.xlsm]Elpris, hoved og hist'!$B$91:$AK$91</c:f>
              <c:numCache>
                <c:formatCode>General</c:formatCode>
                <c:ptCount val="36"/>
                <c:pt idx="15">
                  <c:v>-3.2624342260902788E-10</c:v>
                </c:pt>
                <c:pt idx="16">
                  <c:v>1.1440422427698484</c:v>
                </c:pt>
                <c:pt idx="17">
                  <c:v>2.2880844858659404</c:v>
                </c:pt>
                <c:pt idx="18">
                  <c:v>3.4321267289620323</c:v>
                </c:pt>
                <c:pt idx="19">
                  <c:v>4.5761689720581238</c:v>
                </c:pt>
                <c:pt idx="20">
                  <c:v>5.720211215154217</c:v>
                </c:pt>
                <c:pt idx="21">
                  <c:v>6.124007677717036</c:v>
                </c:pt>
                <c:pt idx="22">
                  <c:v>6.527804140279855</c:v>
                </c:pt>
                <c:pt idx="23">
                  <c:v>6.931600602842674</c:v>
                </c:pt>
                <c:pt idx="24">
                  <c:v>7.335397065405493</c:v>
                </c:pt>
                <c:pt idx="25">
                  <c:v>7.7391935279683137</c:v>
                </c:pt>
                <c:pt idx="26">
                  <c:v>7.3838356253131447</c:v>
                </c:pt>
                <c:pt idx="27">
                  <c:v>7.0284777226579758</c:v>
                </c:pt>
                <c:pt idx="28">
                  <c:v>6.6731198200028068</c:v>
                </c:pt>
                <c:pt idx="29">
                  <c:v>6.3177619173476378</c:v>
                </c:pt>
                <c:pt idx="30">
                  <c:v>5.9624040146924671</c:v>
                </c:pt>
                <c:pt idx="31">
                  <c:v>5.7787184679774928</c:v>
                </c:pt>
                <c:pt idx="32">
                  <c:v>5.5950329212625185</c:v>
                </c:pt>
                <c:pt idx="33">
                  <c:v>5.4113473745475442</c:v>
                </c:pt>
                <c:pt idx="34">
                  <c:v>5.2276618278325699</c:v>
                </c:pt>
                <c:pt idx="35">
                  <c:v>5.0439762811175957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A1-4951-9011-F654C75D8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3532152"/>
        <c:axId val="713532808"/>
      </c:areaChart>
      <c:areaChart>
        <c:grouping val="stacked"/>
        <c:varyColors val="0"/>
        <c:ser>
          <c:idx val="2"/>
          <c:order val="2"/>
          <c:tx>
            <c:strRef>
              <c:f>'[VEO2020_Balmorel_light - EPOResultater (version 1).xlsb.xlsm]Elpris, hoved og hist'!$A$92</c:f>
              <c:strCache>
                <c:ptCount val="1"/>
                <c:pt idx="0">
                  <c:v>hvid</c:v>
                </c:pt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'[VEO2020_Balmorel_light - EPOResultater (version 1).xlsb.xlsm]Elpris, hoved og hist'!$B$92:$AK$92</c:f>
              <c:numCache>
                <c:formatCode>General</c:formatCode>
                <c:ptCount val="36"/>
                <c:pt idx="15" formatCode="#,##0_ ;\-#,##0\ ">
                  <c:v>31.294873230152181</c:v>
                </c:pt>
                <c:pt idx="16">
                  <c:v>33.246856070519243</c:v>
                </c:pt>
                <c:pt idx="17">
                  <c:v>35.198838910886302</c:v>
                </c:pt>
                <c:pt idx="18">
                  <c:v>37.150821751253361</c:v>
                </c:pt>
                <c:pt idx="19">
                  <c:v>39.102804591620419</c:v>
                </c:pt>
                <c:pt idx="20" formatCode="#,##0_ ;\-#,##0\ ">
                  <c:v>41.054787431987478</c:v>
                </c:pt>
                <c:pt idx="21">
                  <c:v>42.177906566382575</c:v>
                </c:pt>
                <c:pt idx="22">
                  <c:v>43.301025700777672</c:v>
                </c:pt>
                <c:pt idx="23">
                  <c:v>44.424144835172768</c:v>
                </c:pt>
                <c:pt idx="24">
                  <c:v>45.547263969567865</c:v>
                </c:pt>
                <c:pt idx="25" formatCode="#,##0_ ;\-#,##0\ ">
                  <c:v>46.670383103962976</c:v>
                </c:pt>
                <c:pt idx="26">
                  <c:v>44.278809302596997</c:v>
                </c:pt>
                <c:pt idx="27">
                  <c:v>41.887235501231018</c:v>
                </c:pt>
                <c:pt idx="28">
                  <c:v>39.495661699865039</c:v>
                </c:pt>
                <c:pt idx="29">
                  <c:v>37.10408789849906</c:v>
                </c:pt>
                <c:pt idx="30" formatCode="#,##0_ ;\-#,##0\ ">
                  <c:v>34.712514097133081</c:v>
                </c:pt>
                <c:pt idx="31">
                  <c:v>34.367475200310182</c:v>
                </c:pt>
                <c:pt idx="32">
                  <c:v>34.022436303487282</c:v>
                </c:pt>
                <c:pt idx="33">
                  <c:v>33.677397406664383</c:v>
                </c:pt>
                <c:pt idx="34">
                  <c:v>33.332358509841484</c:v>
                </c:pt>
                <c:pt idx="35" formatCode="#,##0_ ;\-#,##0\ ">
                  <c:v>32.987319613018585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A1-4951-9011-F654C75D855B}"/>
            </c:ext>
          </c:extLst>
        </c:ser>
        <c:ser>
          <c:idx val="3"/>
          <c:order val="3"/>
          <c:tx>
            <c:strRef>
              <c:f>'[VEO2020_Balmorel_light - EPOResultater (version 1).xlsb.xlsm]Elpris, hoved og hist'!$A$93</c:f>
              <c:strCache>
                <c:ptCount val="1"/>
                <c:pt idx="0">
                  <c:v>grøn</c:v>
                </c:pt>
              </c:strCache>
            </c:strRef>
          </c:tx>
          <c:spPr>
            <a:solidFill>
              <a:schemeClr val="accent5">
                <a:alpha val="30000"/>
              </a:schemeClr>
            </a:solidFill>
            <a:ln>
              <a:noFill/>
            </a:ln>
            <a:effectLst/>
          </c:spPr>
          <c:val>
            <c:numRef>
              <c:f>'[VEO2020_Balmorel_light - EPOResultater (version 1).xlsb.xlsm]Elpris, hoved og hist'!$B$93:$AK$93</c:f>
              <c:numCache>
                <c:formatCode>General</c:formatCode>
                <c:ptCount val="36"/>
                <c:pt idx="15" formatCode="#,##0_ ;\-#,##0\ ">
                  <c:v>4.5247046093118311E-3</c:v>
                </c:pt>
                <c:pt idx="16">
                  <c:v>1.0642851199406611</c:v>
                </c:pt>
                <c:pt idx="17">
                  <c:v>2.1240455352720105</c:v>
                </c:pt>
                <c:pt idx="18">
                  <c:v>3.18380595060336</c:v>
                </c:pt>
                <c:pt idx="19">
                  <c:v>4.2435663659347096</c:v>
                </c:pt>
                <c:pt idx="20" formatCode="#,##0_ ;\-#,##0\ ">
                  <c:v>5.3033267812660592</c:v>
                </c:pt>
                <c:pt idx="21">
                  <c:v>5.5673205499401099</c:v>
                </c:pt>
                <c:pt idx="22">
                  <c:v>5.8313143186141607</c:v>
                </c:pt>
                <c:pt idx="23">
                  <c:v>6.0953080872882115</c:v>
                </c:pt>
                <c:pt idx="24">
                  <c:v>6.3593018559622623</c:v>
                </c:pt>
                <c:pt idx="25" formatCode="#,##0_ ;\-#,##0\ ">
                  <c:v>6.6232956246363148</c:v>
                </c:pt>
                <c:pt idx="26">
                  <c:v>6.8183806785081407</c:v>
                </c:pt>
                <c:pt idx="27">
                  <c:v>7.0134657323799665</c:v>
                </c:pt>
                <c:pt idx="28">
                  <c:v>7.2085507862517924</c:v>
                </c:pt>
                <c:pt idx="29">
                  <c:v>7.4036358401236182</c:v>
                </c:pt>
                <c:pt idx="30" formatCode="#,##0_ ;\-#,##0\ ">
                  <c:v>7.598720893995444</c:v>
                </c:pt>
                <c:pt idx="31">
                  <c:v>7.3344113467886709</c:v>
                </c:pt>
                <c:pt idx="32">
                  <c:v>7.0701017995818978</c:v>
                </c:pt>
                <c:pt idx="33">
                  <c:v>6.8057922523751246</c:v>
                </c:pt>
                <c:pt idx="34">
                  <c:v>6.5414827051683515</c:v>
                </c:pt>
                <c:pt idx="35" formatCode="#,##0_ ;\-#,##0\ ">
                  <c:v>6.2771731579615766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A1-4951-9011-F654C75D8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4822528"/>
        <c:axId val="624817280"/>
      </c:areaChart>
      <c:lineChart>
        <c:grouping val="standard"/>
        <c:varyColors val="0"/>
        <c:ser>
          <c:idx val="4"/>
          <c:order val="4"/>
          <c:tx>
            <c:v>Historisk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'[VEO2020_Balmorel_light - EPOResultater (version 1).xlsb.xlsm]Elpris, hoved og hist'!$B$86:$Q$86</c:f>
              <c:numCache>
                <c:formatCode>0</c:formatCode>
                <c:ptCount val="16"/>
                <c:pt idx="0">
                  <c:v>35.25487018762032</c:v>
                </c:pt>
                <c:pt idx="1">
                  <c:v>44.222294386812656</c:v>
                </c:pt>
                <c:pt idx="2">
                  <c:v>30.597072111793842</c:v>
                </c:pt>
                <c:pt idx="3">
                  <c:v>50.58578962806655</c:v>
                </c:pt>
                <c:pt idx="4">
                  <c:v>33.454253586721478</c:v>
                </c:pt>
                <c:pt idx="5">
                  <c:v>43.646886859451214</c:v>
                </c:pt>
                <c:pt idx="6">
                  <c:v>41.63503639742428</c:v>
                </c:pt>
                <c:pt idx="7">
                  <c:v>30.836526534022617</c:v>
                </c:pt>
                <c:pt idx="8">
                  <c:v>32.491023290196708</c:v>
                </c:pt>
                <c:pt idx="9">
                  <c:v>25.535590455259971</c:v>
                </c:pt>
                <c:pt idx="10">
                  <c:v>19.102644763591666</c:v>
                </c:pt>
                <c:pt idx="11">
                  <c:v>22.368723669718381</c:v>
                </c:pt>
                <c:pt idx="12">
                  <c:v>24.422672515114304</c:v>
                </c:pt>
                <c:pt idx="13">
                  <c:v>35.324420360251921</c:v>
                </c:pt>
                <c:pt idx="14">
                  <c:v>30.144891624068027</c:v>
                </c:pt>
                <c:pt idx="15">
                  <c:v>19.905339295769849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A1-4951-9011-F654C75D8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4822528"/>
        <c:axId val="624817280"/>
      </c:lineChart>
      <c:catAx>
        <c:axId val="713532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1353280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713532808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13532152"/>
        <c:crosses val="autoZero"/>
        <c:crossBetween val="between"/>
      </c:valAx>
      <c:valAx>
        <c:axId val="62481728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624822528"/>
        <c:crosses val="max"/>
        <c:crossBetween val="between"/>
      </c:valAx>
      <c:catAx>
        <c:axId val="624822528"/>
        <c:scaling>
          <c:orientation val="minMax"/>
        </c:scaling>
        <c:delete val="1"/>
        <c:axPos val="b"/>
        <c:majorTickMark val="out"/>
        <c:minorTickMark val="none"/>
        <c:tickLblPos val="nextTo"/>
        <c:crossAx val="624817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5.6107085277725802E-2"/>
          <c:y val="0.74527340193425484"/>
          <c:w val="0.28445459201833506"/>
          <c:h val="0.18115882837644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341819543242225E-2"/>
          <c:y val="3.6541430777148741E-2"/>
          <c:w val="0.88318981654810935"/>
          <c:h val="0.92640247040658774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val>
            <c:numRef>
              <c:f>Sheet1!$A$1:$H$1</c:f>
              <c:numCache>
                <c:formatCode>General</c:formatCode>
                <c:ptCount val="8"/>
                <c:pt idx="0">
                  <c:v>46.670383103962976</c:v>
                </c:pt>
                <c:pt idx="1">
                  <c:v>49.72679247295217</c:v>
                </c:pt>
                <c:pt idx="2">
                  <c:v>39.7134716606353</c:v>
                </c:pt>
                <c:pt idx="3">
                  <c:v>43.26899086683742</c:v>
                </c:pt>
                <c:pt idx="4">
                  <c:v>39.9</c:v>
                </c:pt>
                <c:pt idx="5">
                  <c:v>43.995321715861181</c:v>
                </c:pt>
                <c:pt idx="6">
                  <c:v>23.3</c:v>
                </c:pt>
                <c:pt idx="7">
                  <c:v>24.50187401411225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1-4C17-A3BD-2D9DE21F9CD0}"/>
            </c:ext>
          </c:extLst>
        </c:ser>
        <c:ser>
          <c:idx val="1"/>
          <c:order val="1"/>
          <c:spPr>
            <a:solidFill>
              <a:schemeClr val="accent5"/>
            </a:solidFill>
            <a:ln w="28575" algn="ctr">
              <a:solidFill>
                <a:schemeClr val="accent5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301-4C17-A3BD-2D9DE21F9CD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301-4C17-A3BD-2D9DE21F9CD0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301-4C17-A3BD-2D9DE21F9CD0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301-4C17-A3BD-2D9DE21F9CD0}"/>
              </c:ext>
            </c:extLst>
          </c:dPt>
          <c:val>
            <c:numRef>
              <c:f>Sheet1!$A$2:$H$2</c:f>
              <c:numCache>
                <c:formatCode>General</c:formatCode>
                <c:ptCount val="8"/>
                <c:pt idx="0">
                  <c:v>6.6232956246363131</c:v>
                </c:pt>
                <c:pt idx="1">
                  <c:v>6.6232956246363131</c:v>
                </c:pt>
                <c:pt idx="2">
                  <c:v>6.0600000000000023</c:v>
                </c:pt>
                <c:pt idx="3">
                  <c:v>6.0600000000000023</c:v>
                </c:pt>
                <c:pt idx="4">
                  <c:v>6.1000000000000014</c:v>
                </c:pt>
                <c:pt idx="5">
                  <c:v>6.1000000000000014</c:v>
                </c:pt>
                <c:pt idx="6">
                  <c:v>5.9000000000000021</c:v>
                </c:pt>
                <c:pt idx="7">
                  <c:v>5.9000000000000021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01-4C17-A3BD-2D9DE21F9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3133952"/>
        <c:axId val="1"/>
      </c:barChart>
      <c:lineChart>
        <c:grouping val="standard"/>
        <c:varyColors val="0"/>
        <c:ser>
          <c:idx val="2"/>
          <c:order val="2"/>
          <c:spPr>
            <a:ln w="28575" algn="ctr">
              <a:solidFill>
                <a:schemeClr val="accent5"/>
              </a:solidFill>
              <a:prstDash val="sysDot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01-4C17-A3BD-2D9DE21F9CD0}"/>
            </c:ext>
          </c:extLst>
        </c:ser>
        <c:ser>
          <c:idx val="3"/>
          <c:order val="3"/>
          <c:spPr>
            <a:ln>
              <a:noFill/>
            </a:ln>
          </c:spPr>
          <c:marker>
            <c:symbol val="none"/>
          </c:marker>
          <c:dPt>
            <c:idx val="2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B301-4C17-A3BD-2D9DE21F9CD0}"/>
              </c:ext>
            </c:extLst>
          </c:dPt>
          <c:dPt>
            <c:idx val="3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301-4C17-A3BD-2D9DE21F9CD0}"/>
              </c:ext>
            </c:extLst>
          </c:dPt>
          <c:dPt>
            <c:idx val="4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301-4C17-A3BD-2D9DE21F9CD0}"/>
              </c:ext>
            </c:extLst>
          </c:dPt>
          <c:dPt>
            <c:idx val="5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B301-4C17-A3BD-2D9DE21F9CD0}"/>
              </c:ext>
            </c:extLst>
          </c:dPt>
          <c:dPt>
            <c:idx val="6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B301-4C17-A3BD-2D9DE21F9CD0}"/>
              </c:ext>
            </c:extLst>
          </c:dPt>
          <c:dPt>
            <c:idx val="7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B301-4C17-A3BD-2D9DE21F9CD0}"/>
              </c:ext>
            </c:extLst>
          </c:dPt>
          <c:val>
            <c:numRef>
              <c:f>Sheet1!$A$4:$H$4</c:f>
              <c:numCache>
                <c:formatCode>General</c:formatCode>
                <c:ptCount val="8"/>
                <c:pt idx="2">
                  <c:v>32.429440120000002</c:v>
                </c:pt>
                <c:pt idx="3">
                  <c:v>32.429440120000002</c:v>
                </c:pt>
                <c:pt idx="4">
                  <c:v>22.854453079999999</c:v>
                </c:pt>
                <c:pt idx="5">
                  <c:v>22.854453079999999</c:v>
                </c:pt>
                <c:pt idx="6">
                  <c:v>25.158212979999998</c:v>
                </c:pt>
                <c:pt idx="7">
                  <c:v>25.158212979999998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301-4C17-A3BD-2D9DE21F9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133952"/>
        <c:axId val="1"/>
      </c:lineChart>
      <c:catAx>
        <c:axId val="1131339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133952"/>
        <c:crosses val="min"/>
        <c:crossBetween val="between"/>
        <c:majorUnit val="5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341819543242225E-2"/>
          <c:y val="3.6541430777148741E-2"/>
          <c:w val="0.88318981654810935"/>
          <c:h val="0.92640247040658774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val>
            <c:numRef>
              <c:f>Sheet1!$A$1:$H$1</c:f>
              <c:numCache>
                <c:formatCode>General</c:formatCode>
                <c:ptCount val="8"/>
                <c:pt idx="0">
                  <c:v>46.670383103962976</c:v>
                </c:pt>
                <c:pt idx="1">
                  <c:v>43.082271233687287</c:v>
                </c:pt>
                <c:pt idx="2">
                  <c:v>39.7134716606353</c:v>
                </c:pt>
                <c:pt idx="3">
                  <c:v>34.733571026524658</c:v>
                </c:pt>
                <c:pt idx="4">
                  <c:v>39.9</c:v>
                </c:pt>
                <c:pt idx="5">
                  <c:v>34.63336495368722</c:v>
                </c:pt>
                <c:pt idx="6">
                  <c:v>23.3</c:v>
                </c:pt>
                <c:pt idx="7">
                  <c:v>21.810858544305166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8-481B-8B26-45BDF16B4374}"/>
            </c:ext>
          </c:extLst>
        </c:ser>
        <c:ser>
          <c:idx val="1"/>
          <c:order val="1"/>
          <c:spPr>
            <a:solidFill>
              <a:schemeClr val="accent5"/>
            </a:solidFill>
            <a:ln w="28575" algn="ctr">
              <a:solidFill>
                <a:schemeClr val="accent5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438-481B-8B26-45BDF16B437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8438-481B-8B26-45BDF16B4374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438-481B-8B26-45BDF16B4374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8438-481B-8B26-45BDF16B4374}"/>
              </c:ext>
            </c:extLst>
          </c:dPt>
          <c:val>
            <c:numRef>
              <c:f>Sheet1!$A$2:$H$2</c:f>
              <c:numCache>
                <c:formatCode>General</c:formatCode>
                <c:ptCount val="8"/>
                <c:pt idx="0">
                  <c:v>6.6232956246363131</c:v>
                </c:pt>
                <c:pt idx="1">
                  <c:v>6.6232956246363131</c:v>
                </c:pt>
                <c:pt idx="2">
                  <c:v>6.0600000000000023</c:v>
                </c:pt>
                <c:pt idx="3">
                  <c:v>6.0600000000000023</c:v>
                </c:pt>
                <c:pt idx="4">
                  <c:v>6.1000000000000014</c:v>
                </c:pt>
                <c:pt idx="5">
                  <c:v>6.1000000000000014</c:v>
                </c:pt>
                <c:pt idx="6">
                  <c:v>5.9000000000000021</c:v>
                </c:pt>
                <c:pt idx="7">
                  <c:v>5.9000000000000021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38-481B-8B26-45BDF16B4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3096512"/>
        <c:axId val="1"/>
      </c:barChart>
      <c:lineChart>
        <c:grouping val="standard"/>
        <c:varyColors val="0"/>
        <c:ser>
          <c:idx val="2"/>
          <c:order val="2"/>
          <c:spPr>
            <a:ln w="28575" algn="ctr">
              <a:solidFill>
                <a:schemeClr val="accent5"/>
              </a:solidFill>
              <a:prstDash val="sysDot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438-481B-8B26-45BDF16B4374}"/>
            </c:ext>
          </c:extLst>
        </c:ser>
        <c:ser>
          <c:idx val="3"/>
          <c:order val="3"/>
          <c:spPr>
            <a:ln>
              <a:noFill/>
            </a:ln>
          </c:spPr>
          <c:marker>
            <c:symbol val="none"/>
          </c:marker>
          <c:dPt>
            <c:idx val="2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8438-481B-8B26-45BDF16B4374}"/>
              </c:ext>
            </c:extLst>
          </c:dPt>
          <c:dPt>
            <c:idx val="3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8438-481B-8B26-45BDF16B4374}"/>
              </c:ext>
            </c:extLst>
          </c:dPt>
          <c:dPt>
            <c:idx val="4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8438-481B-8B26-45BDF16B4374}"/>
              </c:ext>
            </c:extLst>
          </c:dPt>
          <c:dPt>
            <c:idx val="5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8438-481B-8B26-45BDF16B4374}"/>
              </c:ext>
            </c:extLst>
          </c:dPt>
          <c:dPt>
            <c:idx val="6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8438-481B-8B26-45BDF16B4374}"/>
              </c:ext>
            </c:extLst>
          </c:dPt>
          <c:dPt>
            <c:idx val="7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8438-481B-8B26-45BDF16B4374}"/>
              </c:ext>
            </c:extLst>
          </c:dPt>
          <c:val>
            <c:numRef>
              <c:f>Sheet1!$A$4:$H$4</c:f>
              <c:numCache>
                <c:formatCode>General</c:formatCode>
                <c:ptCount val="8"/>
                <c:pt idx="2">
                  <c:v>32.429440120000002</c:v>
                </c:pt>
                <c:pt idx="3">
                  <c:v>32.429440120000002</c:v>
                </c:pt>
                <c:pt idx="4">
                  <c:v>22.854453079999999</c:v>
                </c:pt>
                <c:pt idx="5">
                  <c:v>22.854453079999999</c:v>
                </c:pt>
                <c:pt idx="6">
                  <c:v>25.158212979999998</c:v>
                </c:pt>
                <c:pt idx="7">
                  <c:v>25.158212979999998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8438-481B-8B26-45BDF16B4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096512"/>
        <c:axId val="1"/>
      </c:lineChart>
      <c:catAx>
        <c:axId val="1130965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096512"/>
        <c:crosses val="min"/>
        <c:crossBetween val="between"/>
        <c:majorUnit val="5"/>
      </c:valAx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341819543242225E-2"/>
          <c:y val="3.6541430777148741E-2"/>
          <c:w val="0.88318981654810935"/>
          <c:h val="0.92640247040658774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val>
            <c:numRef>
              <c:f>Sheet1!$A$1:$H$1</c:f>
              <c:numCache>
                <c:formatCode>General</c:formatCode>
                <c:ptCount val="8"/>
                <c:pt idx="0">
                  <c:v>46.670383103962976</c:v>
                </c:pt>
                <c:pt idx="1">
                  <c:v>40.078179637252575</c:v>
                </c:pt>
                <c:pt idx="2">
                  <c:v>39.7134716606353</c:v>
                </c:pt>
                <c:pt idx="3">
                  <c:v>32.343280702117546</c:v>
                </c:pt>
                <c:pt idx="4">
                  <c:v>39.9</c:v>
                </c:pt>
                <c:pt idx="5">
                  <c:v>31.382075193215385</c:v>
                </c:pt>
                <c:pt idx="6">
                  <c:v>23.3</c:v>
                </c:pt>
                <c:pt idx="7">
                  <c:v>19.567302037342412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8E-4A89-8BD9-846E06FC5725}"/>
            </c:ext>
          </c:extLst>
        </c:ser>
        <c:ser>
          <c:idx val="1"/>
          <c:order val="1"/>
          <c:spPr>
            <a:solidFill>
              <a:schemeClr val="accent5"/>
            </a:solidFill>
            <a:ln w="28575" algn="ctr">
              <a:solidFill>
                <a:schemeClr val="accent5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68E-4A89-8BD9-846E06FC572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A68E-4A89-8BD9-846E06FC5725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68E-4A89-8BD9-846E06FC5725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A68E-4A89-8BD9-846E06FC5725}"/>
              </c:ext>
            </c:extLst>
          </c:dPt>
          <c:val>
            <c:numRef>
              <c:f>Sheet1!$A$2:$H$2</c:f>
              <c:numCache>
                <c:formatCode>General</c:formatCode>
                <c:ptCount val="8"/>
                <c:pt idx="0">
                  <c:v>6.6232956246363131</c:v>
                </c:pt>
                <c:pt idx="1">
                  <c:v>6.6232956246363131</c:v>
                </c:pt>
                <c:pt idx="2">
                  <c:v>6.0600000000000023</c:v>
                </c:pt>
                <c:pt idx="3">
                  <c:v>6.0600000000000023</c:v>
                </c:pt>
                <c:pt idx="4">
                  <c:v>6.1000000000000014</c:v>
                </c:pt>
                <c:pt idx="5">
                  <c:v>6.1000000000000014</c:v>
                </c:pt>
                <c:pt idx="6">
                  <c:v>5.9000000000000021</c:v>
                </c:pt>
                <c:pt idx="7">
                  <c:v>5.9000000000000021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8E-4A89-8BD9-846E06FC5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90087199"/>
        <c:axId val="1"/>
      </c:barChart>
      <c:lineChart>
        <c:grouping val="standard"/>
        <c:varyColors val="0"/>
        <c:ser>
          <c:idx val="2"/>
          <c:order val="2"/>
          <c:spPr>
            <a:ln w="28575" algn="ctr">
              <a:solidFill>
                <a:schemeClr val="accent5"/>
              </a:solidFill>
              <a:prstDash val="sysDot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68E-4A89-8BD9-846E06FC5725}"/>
            </c:ext>
          </c:extLst>
        </c:ser>
        <c:ser>
          <c:idx val="3"/>
          <c:order val="3"/>
          <c:spPr>
            <a:ln>
              <a:noFill/>
            </a:ln>
          </c:spPr>
          <c:marker>
            <c:symbol val="none"/>
          </c:marker>
          <c:dPt>
            <c:idx val="2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68E-4A89-8BD9-846E06FC5725}"/>
              </c:ext>
            </c:extLst>
          </c:dPt>
          <c:dPt>
            <c:idx val="3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68E-4A89-8BD9-846E06FC5725}"/>
              </c:ext>
            </c:extLst>
          </c:dPt>
          <c:dPt>
            <c:idx val="4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A68E-4A89-8BD9-846E06FC5725}"/>
              </c:ext>
            </c:extLst>
          </c:dPt>
          <c:dPt>
            <c:idx val="5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A68E-4A89-8BD9-846E06FC5725}"/>
              </c:ext>
            </c:extLst>
          </c:dPt>
          <c:dPt>
            <c:idx val="6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A68E-4A89-8BD9-846E06FC5725}"/>
              </c:ext>
            </c:extLst>
          </c:dPt>
          <c:dPt>
            <c:idx val="7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A68E-4A89-8BD9-846E06FC5725}"/>
              </c:ext>
            </c:extLst>
          </c:dPt>
          <c:val>
            <c:numRef>
              <c:f>Sheet1!$A$4:$H$4</c:f>
              <c:numCache>
                <c:formatCode>General</c:formatCode>
                <c:ptCount val="8"/>
                <c:pt idx="2">
                  <c:v>32.429440120000002</c:v>
                </c:pt>
                <c:pt idx="3">
                  <c:v>32.429440120000002</c:v>
                </c:pt>
                <c:pt idx="4">
                  <c:v>22.854453079999999</c:v>
                </c:pt>
                <c:pt idx="5">
                  <c:v>22.854453079999999</c:v>
                </c:pt>
                <c:pt idx="6">
                  <c:v>25.158212979999998</c:v>
                </c:pt>
                <c:pt idx="7">
                  <c:v>25.158212979999998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68E-4A89-8BD9-846E06FC5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0087199"/>
        <c:axId val="1"/>
      </c:lineChart>
      <c:catAx>
        <c:axId val="169008719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90087199"/>
        <c:crosses val="min"/>
        <c:crossBetween val="between"/>
        <c:majorUnit val="5"/>
      </c:valAx>
    </c:plotArea>
    <c:plotVisOnly val="0"/>
    <c:dispBlanksAs val="gap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85041882728361"/>
          <c:y val="3.7388098999473408E-2"/>
          <c:w val="0.85440765855604306"/>
          <c:h val="0.9246972090573986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799-46E6-9F1B-41CBD48F6FED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799-46E6-9F1B-41CBD48F6FED}"/>
              </c:ext>
            </c:extLst>
          </c:dPt>
          <c:dLbls>
            <c:dLbl>
              <c:idx val="0"/>
              <c:layout>
                <c:manualLayout>
                  <c:x val="0"/>
                  <c:y val="-0.2027382833070036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799-46E6-9F1B-41CBD48F6FED}"/>
                </c:ext>
              </c:extLst>
            </c:dLbl>
            <c:dLbl>
              <c:idx val="2"/>
              <c:layout>
                <c:manualLayout>
                  <c:x val="0"/>
                  <c:y val="-0.3591363875724065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799-46E6-9F1B-41CBD48F6FED}"/>
                </c:ext>
              </c:extLst>
            </c:dLbl>
            <c:dLbl>
              <c:idx val="4"/>
              <c:layout>
                <c:manualLayout>
                  <c:x val="0"/>
                  <c:y val="-0.3012111637704054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799-46E6-9F1B-41CBD48F6F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35</c:v>
                </c:pt>
                <c:pt idx="1">
                  <c:v>35</c:v>
                </c:pt>
                <c:pt idx="2">
                  <c:v>68.879026205335094</c:v>
                </c:pt>
                <c:pt idx="3">
                  <c:v>35</c:v>
                </c:pt>
                <c:pt idx="4">
                  <c:v>56.364420380058654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99-46E6-9F1B-41CBD48F6FED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1.05318588730911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2799-46E6-9F1B-41CBD48F6F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1">
                  <c:v>9.7792479792131957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799-46E6-9F1B-41CBD48F6FED}"/>
            </c:ext>
          </c:extLst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1.5797788309636651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799-46E6-9F1B-41CBD48F6FED}"/>
                </c:ext>
              </c:extLst>
            </c:dLbl>
            <c:dLbl>
              <c:idx val="3"/>
              <c:layout>
                <c:manualLayout>
                  <c:x val="0"/>
                  <c:y val="1.5797788309636651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2799-46E6-9F1B-41CBD48F6F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General</c:formatCode>
                <c:ptCount val="5"/>
                <c:pt idx="1">
                  <c:v>24.099778226121899</c:v>
                </c:pt>
                <c:pt idx="3">
                  <c:v>16.364420380058654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99-46E6-9F1B-41CBD48F6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90089695"/>
        <c:axId val="1"/>
      </c:barChart>
      <c:catAx>
        <c:axId val="16900896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90089695"/>
        <c:crosses val="min"/>
        <c:crossBetween val="between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341819543242225E-2"/>
          <c:y val="3.6541430777148741E-2"/>
          <c:w val="0.88318981654810935"/>
          <c:h val="0.92640247040658774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val>
            <c:numRef>
              <c:f>Sheet1!$A$1:$H$1</c:f>
              <c:numCache>
                <c:formatCode>General</c:formatCode>
                <c:ptCount val="8"/>
                <c:pt idx="0">
                  <c:v>46.670383103962976</c:v>
                </c:pt>
                <c:pt idx="1">
                  <c:v>47.364708232647999</c:v>
                </c:pt>
                <c:pt idx="2">
                  <c:v>39.7134716606353</c:v>
                </c:pt>
                <c:pt idx="3">
                  <c:v>40.366169257552258</c:v>
                </c:pt>
                <c:pt idx="4">
                  <c:v>39.9</c:v>
                </c:pt>
                <c:pt idx="5">
                  <c:v>40.115857526509522</c:v>
                </c:pt>
                <c:pt idx="6">
                  <c:v>23.3</c:v>
                </c:pt>
                <c:pt idx="7">
                  <c:v>21.78916735254268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2-49F0-B040-8F21A4CE4F47}"/>
            </c:ext>
          </c:extLst>
        </c:ser>
        <c:ser>
          <c:idx val="1"/>
          <c:order val="1"/>
          <c:spPr>
            <a:solidFill>
              <a:schemeClr val="accent5"/>
            </a:solidFill>
            <a:ln w="28575" algn="ctr">
              <a:solidFill>
                <a:schemeClr val="accent5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A02-49F0-B040-8F21A4CE4F4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6A02-49F0-B040-8F21A4CE4F47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A02-49F0-B040-8F21A4CE4F47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6A02-49F0-B040-8F21A4CE4F47}"/>
              </c:ext>
            </c:extLst>
          </c:dPt>
          <c:val>
            <c:numRef>
              <c:f>Sheet1!$A$2:$H$2</c:f>
              <c:numCache>
                <c:formatCode>General</c:formatCode>
                <c:ptCount val="8"/>
                <c:pt idx="0">
                  <c:v>6.6232956246363131</c:v>
                </c:pt>
                <c:pt idx="1">
                  <c:v>6.6232956246363131</c:v>
                </c:pt>
                <c:pt idx="2">
                  <c:v>6.0600000000000023</c:v>
                </c:pt>
                <c:pt idx="3">
                  <c:v>6.0600000000000023</c:v>
                </c:pt>
                <c:pt idx="4">
                  <c:v>6.1000000000000014</c:v>
                </c:pt>
                <c:pt idx="5">
                  <c:v>6.1000000000000014</c:v>
                </c:pt>
                <c:pt idx="6">
                  <c:v>5.9000000000000021</c:v>
                </c:pt>
                <c:pt idx="7">
                  <c:v>5.9000000000000021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02-49F0-B040-8F21A4CE4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05133423"/>
        <c:axId val="1"/>
      </c:barChart>
      <c:lineChart>
        <c:grouping val="standard"/>
        <c:varyColors val="0"/>
        <c:ser>
          <c:idx val="2"/>
          <c:order val="2"/>
          <c:spPr>
            <a:ln w="28575" algn="ctr">
              <a:solidFill>
                <a:schemeClr val="accent5"/>
              </a:solidFill>
              <a:prstDash val="sysDot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A02-49F0-B040-8F21A4CE4F47}"/>
            </c:ext>
          </c:extLst>
        </c:ser>
        <c:ser>
          <c:idx val="3"/>
          <c:order val="3"/>
          <c:spPr>
            <a:ln>
              <a:noFill/>
            </a:ln>
          </c:spPr>
          <c:marker>
            <c:symbol val="none"/>
          </c:marker>
          <c:dPt>
            <c:idx val="2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6A02-49F0-B040-8F21A4CE4F47}"/>
              </c:ext>
            </c:extLst>
          </c:dPt>
          <c:dPt>
            <c:idx val="3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6A02-49F0-B040-8F21A4CE4F47}"/>
              </c:ext>
            </c:extLst>
          </c:dPt>
          <c:dPt>
            <c:idx val="4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6A02-49F0-B040-8F21A4CE4F47}"/>
              </c:ext>
            </c:extLst>
          </c:dPt>
          <c:dPt>
            <c:idx val="5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6A02-49F0-B040-8F21A4CE4F47}"/>
              </c:ext>
            </c:extLst>
          </c:dPt>
          <c:dPt>
            <c:idx val="6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6A02-49F0-B040-8F21A4CE4F47}"/>
              </c:ext>
            </c:extLst>
          </c:dPt>
          <c:dPt>
            <c:idx val="7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6A02-49F0-B040-8F21A4CE4F47}"/>
              </c:ext>
            </c:extLst>
          </c:dPt>
          <c:val>
            <c:numRef>
              <c:f>Sheet1!$A$4:$H$4</c:f>
              <c:numCache>
                <c:formatCode>General</c:formatCode>
                <c:ptCount val="8"/>
                <c:pt idx="2">
                  <c:v>32.429440120000002</c:v>
                </c:pt>
                <c:pt idx="3">
                  <c:v>32.429440120000002</c:v>
                </c:pt>
                <c:pt idx="4">
                  <c:v>22.854453079999999</c:v>
                </c:pt>
                <c:pt idx="5">
                  <c:v>22.854453079999999</c:v>
                </c:pt>
                <c:pt idx="6">
                  <c:v>25.158212979999998</c:v>
                </c:pt>
                <c:pt idx="7">
                  <c:v>25.158212979999998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A02-49F0-B040-8F21A4CE4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5133423"/>
        <c:axId val="1"/>
      </c:lineChart>
      <c:catAx>
        <c:axId val="180513342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05133423"/>
        <c:crosses val="min"/>
        <c:crossBetween val="between"/>
        <c:majorUnit val="5"/>
      </c:valAx>
    </c:plotArea>
    <c:plotVisOnly val="0"/>
    <c:dispBlanksAs val="gap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28545119705341"/>
          <c:y val="3.6541430777148741E-2"/>
          <c:w val="0.86556169429097607"/>
          <c:h val="0.92640247040658774"/>
        </c:manualLayout>
      </c:layout>
      <c:lineChart>
        <c:grouping val="standard"/>
        <c:varyColors val="0"/>
        <c:ser>
          <c:idx val="0"/>
          <c:order val="0"/>
          <c:spPr>
            <a:ln w="28575" algn="ctr">
              <a:solidFill>
                <a:schemeClr val="accent5"/>
              </a:solidFill>
              <a:prstDash val="solid"/>
            </a:ln>
          </c:spPr>
          <c:marker>
            <c:symbol val="none"/>
          </c:marker>
          <c:val>
            <c:numRef>
              <c:f>Sheet1!$A$1:$QF$1</c:f>
              <c:numCache>
                <c:formatCode>General</c:formatCode>
                <c:ptCount val="448"/>
                <c:pt idx="0">
                  <c:v>151.27822025119238</c:v>
                </c:pt>
                <c:pt idx="1">
                  <c:v>125.85386387926731</c:v>
                </c:pt>
                <c:pt idx="2">
                  <c:v>111.11117926089919</c:v>
                </c:pt>
                <c:pt idx="3">
                  <c:v>101.31578654634674</c:v>
                </c:pt>
                <c:pt idx="4">
                  <c:v>90.305903049273752</c:v>
                </c:pt>
                <c:pt idx="5">
                  <c:v>89.402844038967316</c:v>
                </c:pt>
                <c:pt idx="6">
                  <c:v>89.402844038967316</c:v>
                </c:pt>
                <c:pt idx="7">
                  <c:v>88.16879888170034</c:v>
                </c:pt>
                <c:pt idx="8">
                  <c:v>85.095663691506729</c:v>
                </c:pt>
                <c:pt idx="9">
                  <c:v>82.23662938856566</c:v>
                </c:pt>
                <c:pt idx="10">
                  <c:v>80.851114974854198</c:v>
                </c:pt>
                <c:pt idx="11">
                  <c:v>80.75631399747212</c:v>
                </c:pt>
                <c:pt idx="12">
                  <c:v>77.510454442111651</c:v>
                </c:pt>
                <c:pt idx="13">
                  <c:v>76.347817223823967</c:v>
                </c:pt>
                <c:pt idx="14">
                  <c:v>75.045578036685953</c:v>
                </c:pt>
                <c:pt idx="15">
                  <c:v>74.544732507387138</c:v>
                </c:pt>
                <c:pt idx="16">
                  <c:v>73.873900157447466</c:v>
                </c:pt>
                <c:pt idx="17">
                  <c:v>73.428607994783476</c:v>
                </c:pt>
                <c:pt idx="18">
                  <c:v>72.485184135469396</c:v>
                </c:pt>
                <c:pt idx="19">
                  <c:v>72.330877812851028</c:v>
                </c:pt>
                <c:pt idx="20">
                  <c:v>71.967378728184443</c:v>
                </c:pt>
                <c:pt idx="21">
                  <c:v>71.54431256457157</c:v>
                </c:pt>
                <c:pt idx="22">
                  <c:v>71.54431256457157</c:v>
                </c:pt>
                <c:pt idx="23">
                  <c:v>70.895730576292607</c:v>
                </c:pt>
                <c:pt idx="24">
                  <c:v>70.828869454916372</c:v>
                </c:pt>
                <c:pt idx="25">
                  <c:v>70.137701208138594</c:v>
                </c:pt>
                <c:pt idx="26">
                  <c:v>70.129097976010115</c:v>
                </c:pt>
                <c:pt idx="27">
                  <c:v>69.780215473735211</c:v>
                </c:pt>
                <c:pt idx="28">
                  <c:v>69.77669045641035</c:v>
                </c:pt>
                <c:pt idx="29">
                  <c:v>69.77669045641035</c:v>
                </c:pt>
                <c:pt idx="30">
                  <c:v>69.690431409196904</c:v>
                </c:pt>
                <c:pt idx="31">
                  <c:v>69.466707402131519</c:v>
                </c:pt>
                <c:pt idx="32">
                  <c:v>69.427807011926006</c:v>
                </c:pt>
                <c:pt idx="33">
                  <c:v>69.427806835687875</c:v>
                </c:pt>
                <c:pt idx="34">
                  <c:v>69.418271474518832</c:v>
                </c:pt>
                <c:pt idx="35">
                  <c:v>69.393956488550515</c:v>
                </c:pt>
                <c:pt idx="36">
                  <c:v>69.119373872884566</c:v>
                </c:pt>
                <c:pt idx="37">
                  <c:v>68.73352852666028</c:v>
                </c:pt>
                <c:pt idx="38">
                  <c:v>68.725181249786587</c:v>
                </c:pt>
                <c:pt idx="39">
                  <c:v>68.476483033473826</c:v>
                </c:pt>
                <c:pt idx="40">
                  <c:v>68.476483033473826</c:v>
                </c:pt>
                <c:pt idx="41">
                  <c:v>67.743896710905688</c:v>
                </c:pt>
                <c:pt idx="42">
                  <c:v>67.743896383888057</c:v>
                </c:pt>
                <c:pt idx="43">
                  <c:v>67.743896383888057</c:v>
                </c:pt>
                <c:pt idx="44">
                  <c:v>67.444242435116223</c:v>
                </c:pt>
                <c:pt idx="45">
                  <c:v>67.403474801666604</c:v>
                </c:pt>
                <c:pt idx="46">
                  <c:v>67.266707988670461</c:v>
                </c:pt>
                <c:pt idx="47">
                  <c:v>67.06645775893881</c:v>
                </c:pt>
                <c:pt idx="48">
                  <c:v>67.06645775893881</c:v>
                </c:pt>
                <c:pt idx="49">
                  <c:v>67.06645775893881</c:v>
                </c:pt>
                <c:pt idx="50">
                  <c:v>67.066457596251922</c:v>
                </c:pt>
                <c:pt idx="51">
                  <c:v>67.066457435191325</c:v>
                </c:pt>
                <c:pt idx="52">
                  <c:v>67.066457435191325</c:v>
                </c:pt>
                <c:pt idx="53">
                  <c:v>66.778232053653198</c:v>
                </c:pt>
                <c:pt idx="54">
                  <c:v>66.72944063479207</c:v>
                </c:pt>
                <c:pt idx="55">
                  <c:v>66.729440390837226</c:v>
                </c:pt>
                <c:pt idx="56">
                  <c:v>66.729440068716045</c:v>
                </c:pt>
                <c:pt idx="57">
                  <c:v>66.729440068716045</c:v>
                </c:pt>
                <c:pt idx="58">
                  <c:v>66.395793681810915</c:v>
                </c:pt>
                <c:pt idx="59">
                  <c:v>66.395793681810915</c:v>
                </c:pt>
                <c:pt idx="60">
                  <c:v>66.395793681810915</c:v>
                </c:pt>
                <c:pt idx="61">
                  <c:v>66.395793598253434</c:v>
                </c:pt>
                <c:pt idx="62">
                  <c:v>66.395792875829457</c:v>
                </c:pt>
                <c:pt idx="63">
                  <c:v>66.395792875829457</c:v>
                </c:pt>
                <c:pt idx="64">
                  <c:v>66.06214648487493</c:v>
                </c:pt>
                <c:pt idx="65">
                  <c:v>65.731835759833871</c:v>
                </c:pt>
                <c:pt idx="66">
                  <c:v>64.915497106008871</c:v>
                </c:pt>
                <c:pt idx="67">
                  <c:v>64.697457599828326</c:v>
                </c:pt>
                <c:pt idx="68">
                  <c:v>64.044013946264258</c:v>
                </c:pt>
                <c:pt idx="69">
                  <c:v>61.09128491423219</c:v>
                </c:pt>
                <c:pt idx="70">
                  <c:v>60.115745178448023</c:v>
                </c:pt>
                <c:pt idx="71">
                  <c:v>60.041520844937516</c:v>
                </c:pt>
                <c:pt idx="72">
                  <c:v>58.679826417343264</c:v>
                </c:pt>
                <c:pt idx="73">
                  <c:v>58.301666869418881</c:v>
                </c:pt>
                <c:pt idx="74">
                  <c:v>57.941311577844893</c:v>
                </c:pt>
                <c:pt idx="75">
                  <c:v>57.409647890731307</c:v>
                </c:pt>
                <c:pt idx="76">
                  <c:v>57.359075946373494</c:v>
                </c:pt>
                <c:pt idx="77">
                  <c:v>57.359075946373494</c:v>
                </c:pt>
                <c:pt idx="78">
                  <c:v>57.016897550871931</c:v>
                </c:pt>
                <c:pt idx="79">
                  <c:v>56.869247353570891</c:v>
                </c:pt>
                <c:pt idx="80">
                  <c:v>56.44672858810786</c:v>
                </c:pt>
                <c:pt idx="81">
                  <c:v>56.364186917667141</c:v>
                </c:pt>
                <c:pt idx="82">
                  <c:v>52.726960430771697</c:v>
                </c:pt>
                <c:pt idx="83">
                  <c:v>52.079905883551618</c:v>
                </c:pt>
                <c:pt idx="84">
                  <c:v>51.991046435195656</c:v>
                </c:pt>
                <c:pt idx="85">
                  <c:v>51.787181009609498</c:v>
                </c:pt>
                <c:pt idx="86">
                  <c:v>51.639864507856615</c:v>
                </c:pt>
                <c:pt idx="87">
                  <c:v>51.322687494826653</c:v>
                </c:pt>
                <c:pt idx="88">
                  <c:v>50.81111093312542</c:v>
                </c:pt>
                <c:pt idx="89">
                  <c:v>48.411101318458066</c:v>
                </c:pt>
                <c:pt idx="90">
                  <c:v>47.873167932368247</c:v>
                </c:pt>
                <c:pt idx="91">
                  <c:v>47.768179873881287</c:v>
                </c:pt>
                <c:pt idx="92">
                  <c:v>47.543834235429557</c:v>
                </c:pt>
                <c:pt idx="93">
                  <c:v>46.748809662012732</c:v>
                </c:pt>
                <c:pt idx="94">
                  <c:v>46.556524186292506</c:v>
                </c:pt>
                <c:pt idx="95">
                  <c:v>45.431679684733844</c:v>
                </c:pt>
                <c:pt idx="96">
                  <c:v>45.004768191440711</c:v>
                </c:pt>
                <c:pt idx="97">
                  <c:v>44.914789164229845</c:v>
                </c:pt>
                <c:pt idx="98">
                  <c:v>43.611230662889845</c:v>
                </c:pt>
                <c:pt idx="99">
                  <c:v>42.68530596772132</c:v>
                </c:pt>
                <c:pt idx="100">
                  <c:v>41.761372006797487</c:v>
                </c:pt>
                <c:pt idx="101">
                  <c:v>41.734461827392423</c:v>
                </c:pt>
                <c:pt idx="102">
                  <c:v>40.946933267783194</c:v>
                </c:pt>
                <c:pt idx="103">
                  <c:v>40.473706912292116</c:v>
                </c:pt>
                <c:pt idx="104">
                  <c:v>40.156202934773304</c:v>
                </c:pt>
                <c:pt idx="105">
                  <c:v>40.057018596459081</c:v>
                </c:pt>
                <c:pt idx="106">
                  <c:v>40.057018596459081</c:v>
                </c:pt>
                <c:pt idx="107">
                  <c:v>40.018614207262232</c:v>
                </c:pt>
                <c:pt idx="108">
                  <c:v>39.893788197488277</c:v>
                </c:pt>
                <c:pt idx="109">
                  <c:v>39.893788197488277</c:v>
                </c:pt>
                <c:pt idx="110">
                  <c:v>39.75414745617563</c:v>
                </c:pt>
                <c:pt idx="111">
                  <c:v>39.369007251223323</c:v>
                </c:pt>
                <c:pt idx="112">
                  <c:v>39.1396289651153</c:v>
                </c:pt>
                <c:pt idx="113">
                  <c:v>39.059081113848215</c:v>
                </c:pt>
                <c:pt idx="114">
                  <c:v>38.973245694881882</c:v>
                </c:pt>
                <c:pt idx="115">
                  <c:v>38.756207357430199</c:v>
                </c:pt>
                <c:pt idx="116">
                  <c:v>38.438904383533398</c:v>
                </c:pt>
                <c:pt idx="117">
                  <c:v>37.900514358253922</c:v>
                </c:pt>
                <c:pt idx="118">
                  <c:v>37.803421984255948</c:v>
                </c:pt>
                <c:pt idx="119">
                  <c:v>37.620726334566093</c:v>
                </c:pt>
                <c:pt idx="120">
                  <c:v>37.525299274410358</c:v>
                </c:pt>
                <c:pt idx="121">
                  <c:v>37.244657623172728</c:v>
                </c:pt>
                <c:pt idx="122">
                  <c:v>37.146294139298377</c:v>
                </c:pt>
                <c:pt idx="123">
                  <c:v>37.013531301463757</c:v>
                </c:pt>
                <c:pt idx="124">
                  <c:v>36.830251418712976</c:v>
                </c:pt>
                <c:pt idx="125">
                  <c:v>36.812997114665095</c:v>
                </c:pt>
                <c:pt idx="126">
                  <c:v>36.624449508655275</c:v>
                </c:pt>
                <c:pt idx="127">
                  <c:v>36.539804425054498</c:v>
                </c:pt>
                <c:pt idx="128">
                  <c:v>36.461948912758935</c:v>
                </c:pt>
                <c:pt idx="129">
                  <c:v>36.437228072485624</c:v>
                </c:pt>
                <c:pt idx="130">
                  <c:v>36.392010781508283</c:v>
                </c:pt>
                <c:pt idx="131">
                  <c:v>36.334357295135462</c:v>
                </c:pt>
                <c:pt idx="132">
                  <c:v>36.246516202282614</c:v>
                </c:pt>
                <c:pt idx="133">
                  <c:v>36.224732866025889</c:v>
                </c:pt>
                <c:pt idx="134">
                  <c:v>36.217626179536666</c:v>
                </c:pt>
                <c:pt idx="135">
                  <c:v>36.215323993431177</c:v>
                </c:pt>
                <c:pt idx="136">
                  <c:v>36.199837361373454</c:v>
                </c:pt>
                <c:pt idx="137">
                  <c:v>36.157175552529779</c:v>
                </c:pt>
                <c:pt idx="138">
                  <c:v>36.130968119884081</c:v>
                </c:pt>
                <c:pt idx="139">
                  <c:v>36.12625433965426</c:v>
                </c:pt>
                <c:pt idx="140">
                  <c:v>36.097329431779812</c:v>
                </c:pt>
                <c:pt idx="141">
                  <c:v>36.097328332213337</c:v>
                </c:pt>
                <c:pt idx="142">
                  <c:v>36.097328314724358</c:v>
                </c:pt>
                <c:pt idx="143">
                  <c:v>36.043609205742456</c:v>
                </c:pt>
                <c:pt idx="144">
                  <c:v>35.948279761476513</c:v>
                </c:pt>
                <c:pt idx="145">
                  <c:v>35.9159358288276</c:v>
                </c:pt>
                <c:pt idx="146">
                  <c:v>35.915934727210157</c:v>
                </c:pt>
                <c:pt idx="147">
                  <c:v>35.89914420960514</c:v>
                </c:pt>
                <c:pt idx="148">
                  <c:v>35.85544992583651</c:v>
                </c:pt>
                <c:pt idx="149">
                  <c:v>35.795604063905913</c:v>
                </c:pt>
                <c:pt idx="150">
                  <c:v>35.765133534042903</c:v>
                </c:pt>
                <c:pt idx="151">
                  <c:v>35.765133521332203</c:v>
                </c:pt>
                <c:pt idx="152">
                  <c:v>35.765133520268421</c:v>
                </c:pt>
                <c:pt idx="153">
                  <c:v>35.750957922709759</c:v>
                </c:pt>
                <c:pt idx="154">
                  <c:v>35.736356481713564</c:v>
                </c:pt>
                <c:pt idx="155">
                  <c:v>35.736356481713564</c:v>
                </c:pt>
                <c:pt idx="156">
                  <c:v>35.736355705021218</c:v>
                </c:pt>
                <c:pt idx="157">
                  <c:v>35.705287661146137</c:v>
                </c:pt>
                <c:pt idx="158">
                  <c:v>35.704973783264066</c:v>
                </c:pt>
                <c:pt idx="159">
                  <c:v>35.673904828425492</c:v>
                </c:pt>
                <c:pt idx="160">
                  <c:v>35.673904827797294</c:v>
                </c:pt>
                <c:pt idx="161">
                  <c:v>35.673903418601469</c:v>
                </c:pt>
                <c:pt idx="162">
                  <c:v>35.673903065683064</c:v>
                </c:pt>
                <c:pt idx="163">
                  <c:v>35.659514365280884</c:v>
                </c:pt>
                <c:pt idx="164">
                  <c:v>35.585096803087382</c:v>
                </c:pt>
                <c:pt idx="165">
                  <c:v>35.54016706097557</c:v>
                </c:pt>
                <c:pt idx="166">
                  <c:v>35.496895434592453</c:v>
                </c:pt>
                <c:pt idx="167">
                  <c:v>35.496432054373244</c:v>
                </c:pt>
                <c:pt idx="168">
                  <c:v>35.494639061992515</c:v>
                </c:pt>
                <c:pt idx="169">
                  <c:v>35.494639061992515</c:v>
                </c:pt>
                <c:pt idx="170">
                  <c:v>35.449660242609909</c:v>
                </c:pt>
                <c:pt idx="171">
                  <c:v>35.440635585543589</c:v>
                </c:pt>
                <c:pt idx="172">
                  <c:v>35.434307664287559</c:v>
                </c:pt>
                <c:pt idx="173">
                  <c:v>35.434306960000463</c:v>
                </c:pt>
                <c:pt idx="174">
                  <c:v>35.416638399397016</c:v>
                </c:pt>
                <c:pt idx="175">
                  <c:v>35.40882529648129</c:v>
                </c:pt>
                <c:pt idx="176">
                  <c:v>35.406581241579389</c:v>
                </c:pt>
                <c:pt idx="177">
                  <c:v>35.401194063018799</c:v>
                </c:pt>
                <c:pt idx="178">
                  <c:v>35.378992592063724</c:v>
                </c:pt>
                <c:pt idx="179">
                  <c:v>35.364345249416651</c:v>
                </c:pt>
                <c:pt idx="180">
                  <c:v>35.329519534023319</c:v>
                </c:pt>
                <c:pt idx="181">
                  <c:v>35.32951667067033</c:v>
                </c:pt>
                <c:pt idx="182">
                  <c:v>35.317169259963514</c:v>
                </c:pt>
                <c:pt idx="183">
                  <c:v>35.317166146356151</c:v>
                </c:pt>
                <c:pt idx="184">
                  <c:v>35.317166144848031</c:v>
                </c:pt>
                <c:pt idx="185">
                  <c:v>35.317166144848031</c:v>
                </c:pt>
                <c:pt idx="186">
                  <c:v>35.317166144848031</c:v>
                </c:pt>
                <c:pt idx="187">
                  <c:v>35.317166144848031</c:v>
                </c:pt>
                <c:pt idx="188">
                  <c:v>35.317165870649731</c:v>
                </c:pt>
                <c:pt idx="189">
                  <c:v>35.317165789359905</c:v>
                </c:pt>
                <c:pt idx="190">
                  <c:v>35.31716404299889</c:v>
                </c:pt>
                <c:pt idx="191">
                  <c:v>35.275609600276596</c:v>
                </c:pt>
                <c:pt idx="192">
                  <c:v>35.263359651725096</c:v>
                </c:pt>
                <c:pt idx="193">
                  <c:v>35.200661730253273</c:v>
                </c:pt>
                <c:pt idx="194">
                  <c:v>35.19817709699791</c:v>
                </c:pt>
                <c:pt idx="195">
                  <c:v>35.19817709699791</c:v>
                </c:pt>
                <c:pt idx="196">
                  <c:v>35.19817709699791</c:v>
                </c:pt>
                <c:pt idx="197">
                  <c:v>35.19488622175831</c:v>
                </c:pt>
                <c:pt idx="198">
                  <c:v>35.184751255722674</c:v>
                </c:pt>
                <c:pt idx="199">
                  <c:v>35.182624609171953</c:v>
                </c:pt>
                <c:pt idx="200">
                  <c:v>35.171917364696533</c:v>
                </c:pt>
                <c:pt idx="201">
                  <c:v>35.171917363247502</c:v>
                </c:pt>
                <c:pt idx="202">
                  <c:v>35.141927413627123</c:v>
                </c:pt>
                <c:pt idx="203">
                  <c:v>35.141926488179962</c:v>
                </c:pt>
                <c:pt idx="204">
                  <c:v>35.092317287246033</c:v>
                </c:pt>
                <c:pt idx="205">
                  <c:v>35.077986500566837</c:v>
                </c:pt>
                <c:pt idx="206">
                  <c:v>35.071073784652285</c:v>
                </c:pt>
                <c:pt idx="207">
                  <c:v>35.052513748415748</c:v>
                </c:pt>
                <c:pt idx="208">
                  <c:v>35.052513288017821</c:v>
                </c:pt>
                <c:pt idx="209">
                  <c:v>35.016685803732521</c:v>
                </c:pt>
                <c:pt idx="210">
                  <c:v>35.012985482719913</c:v>
                </c:pt>
                <c:pt idx="211">
                  <c:v>35.000105642323604</c:v>
                </c:pt>
                <c:pt idx="212">
                  <c:v>34.994444958753363</c:v>
                </c:pt>
                <c:pt idx="213">
                  <c:v>34.988576317667281</c:v>
                </c:pt>
                <c:pt idx="214">
                  <c:v>34.98857600293789</c:v>
                </c:pt>
                <c:pt idx="215">
                  <c:v>34.96533481752455</c:v>
                </c:pt>
                <c:pt idx="216">
                  <c:v>34.956655329568981</c:v>
                </c:pt>
                <c:pt idx="217">
                  <c:v>34.955156148979725</c:v>
                </c:pt>
                <c:pt idx="218">
                  <c:v>34.937245322524575</c:v>
                </c:pt>
                <c:pt idx="219">
                  <c:v>34.933612226949606</c:v>
                </c:pt>
                <c:pt idx="220">
                  <c:v>34.90347792839006</c:v>
                </c:pt>
                <c:pt idx="221">
                  <c:v>34.876953558028617</c:v>
                </c:pt>
                <c:pt idx="222">
                  <c:v>34.845135410329732</c:v>
                </c:pt>
                <c:pt idx="223">
                  <c:v>34.842938402335413</c:v>
                </c:pt>
                <c:pt idx="224">
                  <c:v>34.842938379641339</c:v>
                </c:pt>
                <c:pt idx="225">
                  <c:v>34.842938379641339</c:v>
                </c:pt>
                <c:pt idx="226">
                  <c:v>34.842937365967856</c:v>
                </c:pt>
                <c:pt idx="227">
                  <c:v>34.828356664271922</c:v>
                </c:pt>
                <c:pt idx="228">
                  <c:v>34.804622394698605</c:v>
                </c:pt>
                <c:pt idx="229">
                  <c:v>34.790508147344426</c:v>
                </c:pt>
                <c:pt idx="230">
                  <c:v>34.790508147344426</c:v>
                </c:pt>
                <c:pt idx="231">
                  <c:v>34.724254232002501</c:v>
                </c:pt>
                <c:pt idx="232">
                  <c:v>34.674950981336551</c:v>
                </c:pt>
                <c:pt idx="233">
                  <c:v>34.670756153430055</c:v>
                </c:pt>
                <c:pt idx="234">
                  <c:v>34.670034231296654</c:v>
                </c:pt>
                <c:pt idx="235">
                  <c:v>34.667847224557754</c:v>
                </c:pt>
                <c:pt idx="236">
                  <c:v>34.666518942823785</c:v>
                </c:pt>
                <c:pt idx="237">
                  <c:v>34.666518942823785</c:v>
                </c:pt>
                <c:pt idx="238">
                  <c:v>34.642901638924727</c:v>
                </c:pt>
                <c:pt idx="239">
                  <c:v>34.638690544153334</c:v>
                </c:pt>
                <c:pt idx="240">
                  <c:v>34.638688987958147</c:v>
                </c:pt>
                <c:pt idx="241">
                  <c:v>34.638688987958147</c:v>
                </c:pt>
                <c:pt idx="242">
                  <c:v>34.638688987958147</c:v>
                </c:pt>
                <c:pt idx="243">
                  <c:v>34.638688987958147</c:v>
                </c:pt>
                <c:pt idx="244">
                  <c:v>34.614354285453395</c:v>
                </c:pt>
                <c:pt idx="245">
                  <c:v>34.544878511305733</c:v>
                </c:pt>
                <c:pt idx="246">
                  <c:v>34.536543808436647</c:v>
                </c:pt>
                <c:pt idx="247">
                  <c:v>34.533218155922363</c:v>
                </c:pt>
                <c:pt idx="248">
                  <c:v>34.522506703217736</c:v>
                </c:pt>
                <c:pt idx="249">
                  <c:v>34.52250670259172</c:v>
                </c:pt>
                <c:pt idx="250">
                  <c:v>34.496684064013778</c:v>
                </c:pt>
                <c:pt idx="251">
                  <c:v>34.475680080604604</c:v>
                </c:pt>
                <c:pt idx="252">
                  <c:v>34.458632687084659</c:v>
                </c:pt>
                <c:pt idx="253">
                  <c:v>34.442603416455668</c:v>
                </c:pt>
                <c:pt idx="254">
                  <c:v>34.385626090619468</c:v>
                </c:pt>
                <c:pt idx="255">
                  <c:v>34.379934584728744</c:v>
                </c:pt>
                <c:pt idx="256">
                  <c:v>34.349743216095732</c:v>
                </c:pt>
                <c:pt idx="257">
                  <c:v>34.349743216095732</c:v>
                </c:pt>
                <c:pt idx="258">
                  <c:v>34.349743216095732</c:v>
                </c:pt>
                <c:pt idx="259">
                  <c:v>34.349743216095732</c:v>
                </c:pt>
                <c:pt idx="260">
                  <c:v>34.342064880448227</c:v>
                </c:pt>
                <c:pt idx="261">
                  <c:v>34.322902161512431</c:v>
                </c:pt>
                <c:pt idx="262">
                  <c:v>34.319853771737094</c:v>
                </c:pt>
                <c:pt idx="263">
                  <c:v>34.319853760521383</c:v>
                </c:pt>
                <c:pt idx="264">
                  <c:v>34.319852019809808</c:v>
                </c:pt>
                <c:pt idx="265">
                  <c:v>34.292302105819466</c:v>
                </c:pt>
                <c:pt idx="266">
                  <c:v>34.268210750335534</c:v>
                </c:pt>
                <c:pt idx="267">
                  <c:v>34.230125853757869</c:v>
                </c:pt>
                <c:pt idx="268">
                  <c:v>34.177281648550817</c:v>
                </c:pt>
                <c:pt idx="269">
                  <c:v>34.177281648550817</c:v>
                </c:pt>
                <c:pt idx="270">
                  <c:v>34.177281648550817</c:v>
                </c:pt>
                <c:pt idx="271">
                  <c:v>34.147392198868864</c:v>
                </c:pt>
                <c:pt idx="272">
                  <c:v>34.119583614762888</c:v>
                </c:pt>
                <c:pt idx="273">
                  <c:v>34.036135246566303</c:v>
                </c:pt>
                <c:pt idx="274">
                  <c:v>34.036135246566303</c:v>
                </c:pt>
                <c:pt idx="275">
                  <c:v>34.036135246566303</c:v>
                </c:pt>
                <c:pt idx="276">
                  <c:v>33.979513969415116</c:v>
                </c:pt>
                <c:pt idx="277">
                  <c:v>33.979513969415116</c:v>
                </c:pt>
                <c:pt idx="278">
                  <c:v>33.979513969415116</c:v>
                </c:pt>
                <c:pt idx="279">
                  <c:v>33.976655241689542</c:v>
                </c:pt>
                <c:pt idx="280">
                  <c:v>33.976655241689542</c:v>
                </c:pt>
                <c:pt idx="281">
                  <c:v>33.976655241689542</c:v>
                </c:pt>
                <c:pt idx="282">
                  <c:v>33.909752242913697</c:v>
                </c:pt>
                <c:pt idx="283">
                  <c:v>33.865099394899843</c:v>
                </c:pt>
                <c:pt idx="284">
                  <c:v>33.849266601933337</c:v>
                </c:pt>
                <c:pt idx="285">
                  <c:v>33.786622038403976</c:v>
                </c:pt>
                <c:pt idx="286">
                  <c:v>33.728257211170018</c:v>
                </c:pt>
                <c:pt idx="287">
                  <c:v>33.663936982728409</c:v>
                </c:pt>
                <c:pt idx="288">
                  <c:v>33.636888696866215</c:v>
                </c:pt>
                <c:pt idx="289">
                  <c:v>33.636888696866215</c:v>
                </c:pt>
                <c:pt idx="290">
                  <c:v>33.626919475526151</c:v>
                </c:pt>
                <c:pt idx="291">
                  <c:v>33.625483419583261</c:v>
                </c:pt>
                <c:pt idx="292">
                  <c:v>33.625483419583261</c:v>
                </c:pt>
                <c:pt idx="293">
                  <c:v>33.625483419583261</c:v>
                </c:pt>
                <c:pt idx="294">
                  <c:v>33.625483419583261</c:v>
                </c:pt>
                <c:pt idx="295">
                  <c:v>33.625483419583261</c:v>
                </c:pt>
                <c:pt idx="296">
                  <c:v>33.533172747294422</c:v>
                </c:pt>
                <c:pt idx="297">
                  <c:v>33.469986642039515</c:v>
                </c:pt>
                <c:pt idx="298">
                  <c:v>33.453220012311341</c:v>
                </c:pt>
                <c:pt idx="299">
                  <c:v>33.441786575832879</c:v>
                </c:pt>
                <c:pt idx="300">
                  <c:v>33.441786575832879</c:v>
                </c:pt>
                <c:pt idx="301">
                  <c:v>33.300519817415669</c:v>
                </c:pt>
                <c:pt idx="302">
                  <c:v>33.300519817415669</c:v>
                </c:pt>
                <c:pt idx="303">
                  <c:v>33.300519817415669</c:v>
                </c:pt>
                <c:pt idx="304">
                  <c:v>33.295557697438014</c:v>
                </c:pt>
                <c:pt idx="305">
                  <c:v>33.275417892546145</c:v>
                </c:pt>
                <c:pt idx="306">
                  <c:v>33.107369697406561</c:v>
                </c:pt>
                <c:pt idx="307">
                  <c:v>33.065079138981446</c:v>
                </c:pt>
                <c:pt idx="308">
                  <c:v>33.0123885033126</c:v>
                </c:pt>
                <c:pt idx="309">
                  <c:v>32.728832868835205</c:v>
                </c:pt>
                <c:pt idx="310">
                  <c:v>32.675874011971274</c:v>
                </c:pt>
                <c:pt idx="311">
                  <c:v>32.619666366242036</c:v>
                </c:pt>
                <c:pt idx="312">
                  <c:v>32.619666366242036</c:v>
                </c:pt>
                <c:pt idx="313">
                  <c:v>32.53436586327858</c:v>
                </c:pt>
                <c:pt idx="314">
                  <c:v>32.505597939209096</c:v>
                </c:pt>
                <c:pt idx="315">
                  <c:v>32.36457369894017</c:v>
                </c:pt>
                <c:pt idx="316">
                  <c:v>32.203475527384619</c:v>
                </c:pt>
                <c:pt idx="317">
                  <c:v>32.138625946711876</c:v>
                </c:pt>
                <c:pt idx="318">
                  <c:v>31.609221968600735</c:v>
                </c:pt>
                <c:pt idx="319">
                  <c:v>31.396977880970773</c:v>
                </c:pt>
                <c:pt idx="320">
                  <c:v>31.239495957084053</c:v>
                </c:pt>
                <c:pt idx="321">
                  <c:v>31.184292219939096</c:v>
                </c:pt>
                <c:pt idx="322">
                  <c:v>31.152477821014891</c:v>
                </c:pt>
                <c:pt idx="323">
                  <c:v>31.061053358208692</c:v>
                </c:pt>
                <c:pt idx="324">
                  <c:v>31.021085934825066</c:v>
                </c:pt>
                <c:pt idx="325">
                  <c:v>31.008664656291963</c:v>
                </c:pt>
                <c:pt idx="326">
                  <c:v>30.950878509895599</c:v>
                </c:pt>
                <c:pt idx="327">
                  <c:v>30.950878509895599</c:v>
                </c:pt>
                <c:pt idx="328">
                  <c:v>30.860817868915234</c:v>
                </c:pt>
                <c:pt idx="329">
                  <c:v>30.858475661544588</c:v>
                </c:pt>
                <c:pt idx="330">
                  <c:v>30.589163863478703</c:v>
                </c:pt>
                <c:pt idx="331">
                  <c:v>30.442938410126366</c:v>
                </c:pt>
                <c:pt idx="332">
                  <c:v>30.398824448157391</c:v>
                </c:pt>
                <c:pt idx="333">
                  <c:v>30.270577957923997</c:v>
                </c:pt>
                <c:pt idx="334">
                  <c:v>30.184739945856457</c:v>
                </c:pt>
                <c:pt idx="335">
                  <c:v>30.176972233744884</c:v>
                </c:pt>
                <c:pt idx="336">
                  <c:v>30.033816249498564</c:v>
                </c:pt>
                <c:pt idx="337">
                  <c:v>29.926360377975499</c:v>
                </c:pt>
                <c:pt idx="338">
                  <c:v>29.882089215789122</c:v>
                </c:pt>
                <c:pt idx="339">
                  <c:v>29.846147965211721</c:v>
                </c:pt>
                <c:pt idx="340">
                  <c:v>29.841785864585063</c:v>
                </c:pt>
                <c:pt idx="341">
                  <c:v>29.466958160037144</c:v>
                </c:pt>
                <c:pt idx="342">
                  <c:v>29.459958272510971</c:v>
                </c:pt>
                <c:pt idx="343">
                  <c:v>29.242553092741176</c:v>
                </c:pt>
                <c:pt idx="344">
                  <c:v>29.099279354689273</c:v>
                </c:pt>
                <c:pt idx="345">
                  <c:v>28.946578631372525</c:v>
                </c:pt>
                <c:pt idx="346">
                  <c:v>28.897603608562946</c:v>
                </c:pt>
                <c:pt idx="347">
                  <c:v>28.814715848342601</c:v>
                </c:pt>
                <c:pt idx="348">
                  <c:v>28.733501695332457</c:v>
                </c:pt>
                <c:pt idx="349">
                  <c:v>28.66062629913672</c:v>
                </c:pt>
                <c:pt idx="350">
                  <c:v>28.538422053139911</c:v>
                </c:pt>
                <c:pt idx="351">
                  <c:v>28.52656869630114</c:v>
                </c:pt>
                <c:pt idx="352">
                  <c:v>28.517323170844673</c:v>
                </c:pt>
                <c:pt idx="353">
                  <c:v>28.456887696002447</c:v>
                </c:pt>
                <c:pt idx="354">
                  <c:v>28.305365274007393</c:v>
                </c:pt>
                <c:pt idx="355">
                  <c:v>28.16806986660233</c:v>
                </c:pt>
                <c:pt idx="356">
                  <c:v>28.079121333340439</c:v>
                </c:pt>
                <c:pt idx="357">
                  <c:v>28.00568394914356</c:v>
                </c:pt>
                <c:pt idx="358">
                  <c:v>27.984400643918793</c:v>
                </c:pt>
                <c:pt idx="359">
                  <c:v>27.775138106907519</c:v>
                </c:pt>
                <c:pt idx="360">
                  <c:v>27.775138106907519</c:v>
                </c:pt>
                <c:pt idx="361">
                  <c:v>27.657941613082016</c:v>
                </c:pt>
                <c:pt idx="362">
                  <c:v>27.657941613082016</c:v>
                </c:pt>
                <c:pt idx="363">
                  <c:v>27.457348106836065</c:v>
                </c:pt>
                <c:pt idx="364">
                  <c:v>26.61019869608787</c:v>
                </c:pt>
                <c:pt idx="365">
                  <c:v>26.550038218012659</c:v>
                </c:pt>
                <c:pt idx="366">
                  <c:v>26.498733480553788</c:v>
                </c:pt>
                <c:pt idx="367">
                  <c:v>26.037159868997271</c:v>
                </c:pt>
                <c:pt idx="368">
                  <c:v>25.102781612798388</c:v>
                </c:pt>
                <c:pt idx="369">
                  <c:v>24.981500062665557</c:v>
                </c:pt>
                <c:pt idx="370">
                  <c:v>24.675580297479588</c:v>
                </c:pt>
                <c:pt idx="371">
                  <c:v>24.671078867968699</c:v>
                </c:pt>
                <c:pt idx="372">
                  <c:v>23.905552812186727</c:v>
                </c:pt>
                <c:pt idx="373">
                  <c:v>23.860186597197107</c:v>
                </c:pt>
                <c:pt idx="374">
                  <c:v>23.638735858171042</c:v>
                </c:pt>
                <c:pt idx="375">
                  <c:v>23.4730358874098</c:v>
                </c:pt>
                <c:pt idx="376">
                  <c:v>23.165752767478509</c:v>
                </c:pt>
                <c:pt idx="377">
                  <c:v>22.222949114849065</c:v>
                </c:pt>
                <c:pt idx="378">
                  <c:v>21.415081566742053</c:v>
                </c:pt>
                <c:pt idx="379">
                  <c:v>18.51136153998911</c:v>
                </c:pt>
                <c:pt idx="380">
                  <c:v>18.51136153998911</c:v>
                </c:pt>
                <c:pt idx="381">
                  <c:v>18.326247928726602</c:v>
                </c:pt>
                <c:pt idx="382">
                  <c:v>18.326247928726602</c:v>
                </c:pt>
                <c:pt idx="383">
                  <c:v>18.326247928726602</c:v>
                </c:pt>
                <c:pt idx="384">
                  <c:v>18.326247928726602</c:v>
                </c:pt>
                <c:pt idx="385">
                  <c:v>18.263209229946227</c:v>
                </c:pt>
                <c:pt idx="386">
                  <c:v>18.234156232660471</c:v>
                </c:pt>
                <c:pt idx="387">
                  <c:v>18.234156232660471</c:v>
                </c:pt>
                <c:pt idx="388">
                  <c:v>18.14298545353585</c:v>
                </c:pt>
                <c:pt idx="389">
                  <c:v>18.14298545353585</c:v>
                </c:pt>
                <c:pt idx="390">
                  <c:v>18.14298545353585</c:v>
                </c:pt>
                <c:pt idx="391">
                  <c:v>18.14298545353585</c:v>
                </c:pt>
                <c:pt idx="392">
                  <c:v>18.14298545353585</c:v>
                </c:pt>
                <c:pt idx="393">
                  <c:v>18.14298545353585</c:v>
                </c:pt>
                <c:pt idx="394">
                  <c:v>18.14298545353585</c:v>
                </c:pt>
                <c:pt idx="395">
                  <c:v>17.9615556030571</c:v>
                </c:pt>
                <c:pt idx="396">
                  <c:v>17.9615556030571</c:v>
                </c:pt>
                <c:pt idx="397">
                  <c:v>17.902273964249808</c:v>
                </c:pt>
                <c:pt idx="398">
                  <c:v>17.749031491710312</c:v>
                </c:pt>
                <c:pt idx="399">
                  <c:v>17.433671558012414</c:v>
                </c:pt>
                <c:pt idx="400">
                  <c:v>17.433671558012414</c:v>
                </c:pt>
                <c:pt idx="401">
                  <c:v>17.356759137967966</c:v>
                </c:pt>
                <c:pt idx="402">
                  <c:v>17.34694123409999</c:v>
                </c:pt>
                <c:pt idx="403">
                  <c:v>17.336729115648012</c:v>
                </c:pt>
                <c:pt idx="404">
                  <c:v>17.329400526605259</c:v>
                </c:pt>
                <c:pt idx="405">
                  <c:v>17.259334846328677</c:v>
                </c:pt>
                <c:pt idx="406">
                  <c:v>17.259334846328677</c:v>
                </c:pt>
                <c:pt idx="407">
                  <c:v>17.252064500208846</c:v>
                </c:pt>
                <c:pt idx="408">
                  <c:v>17.247868665427461</c:v>
                </c:pt>
                <c:pt idx="409">
                  <c:v>17.23402461405427</c:v>
                </c:pt>
                <c:pt idx="410">
                  <c:v>17.086741501723822</c:v>
                </c:pt>
                <c:pt idx="411">
                  <c:v>17.086741501723822</c:v>
                </c:pt>
                <c:pt idx="412">
                  <c:v>16.929096638857484</c:v>
                </c:pt>
                <c:pt idx="413">
                  <c:v>16.76865921655682</c:v>
                </c:pt>
                <c:pt idx="414">
                  <c:v>16.579248203611066</c:v>
                </c:pt>
                <c:pt idx="415">
                  <c:v>16.558166004731433</c:v>
                </c:pt>
                <c:pt idx="416">
                  <c:v>14.796033939542001</c:v>
                </c:pt>
                <c:pt idx="417">
                  <c:v>14.396855817315249</c:v>
                </c:pt>
                <c:pt idx="418">
                  <c:v>14.047773231809227</c:v>
                </c:pt>
                <c:pt idx="419">
                  <c:v>13.980671051257346</c:v>
                </c:pt>
                <c:pt idx="420">
                  <c:v>13.976828466823644</c:v>
                </c:pt>
                <c:pt idx="421">
                  <c:v>13.976828466823644</c:v>
                </c:pt>
                <c:pt idx="422">
                  <c:v>13.976828466823644</c:v>
                </c:pt>
                <c:pt idx="423">
                  <c:v>13.976828466823644</c:v>
                </c:pt>
                <c:pt idx="424">
                  <c:v>12.998374807708776</c:v>
                </c:pt>
                <c:pt idx="425">
                  <c:v>12.486820492277749</c:v>
                </c:pt>
                <c:pt idx="426">
                  <c:v>9.2113098123954256</c:v>
                </c:pt>
                <c:pt idx="427">
                  <c:v>5.5640103533179674</c:v>
                </c:pt>
                <c:pt idx="428">
                  <c:v>4.8359717962949516</c:v>
                </c:pt>
                <c:pt idx="429">
                  <c:v>4.7867818458781199</c:v>
                </c:pt>
                <c:pt idx="430">
                  <c:v>7.4826961033008454E-2</c:v>
                </c:pt>
                <c:pt idx="431">
                  <c:v>4.1738538621045856E-3</c:v>
                </c:pt>
                <c:pt idx="432">
                  <c:v>3.8519999987435948E-3</c:v>
                </c:pt>
                <c:pt idx="433">
                  <c:v>3.5111651122710337E-3</c:v>
                </c:pt>
                <c:pt idx="434">
                  <c:v>3.4760534631839615E-3</c:v>
                </c:pt>
                <c:pt idx="435">
                  <c:v>3.4412929288804503E-3</c:v>
                </c:pt>
                <c:pt idx="436">
                  <c:v>3.4239999993696084E-3</c:v>
                </c:pt>
                <c:pt idx="437">
                  <c:v>3.4239999993696084E-3</c:v>
                </c:pt>
                <c:pt idx="438">
                  <c:v>3.4239999993696084E-3</c:v>
                </c:pt>
                <c:pt idx="439">
                  <c:v>3.4239999993696084E-3</c:v>
                </c:pt>
                <c:pt idx="440">
                  <c:v>3.4239999993696084E-3</c:v>
                </c:pt>
                <c:pt idx="441">
                  <c:v>3.4239999993696084E-3</c:v>
                </c:pt>
                <c:pt idx="442">
                  <c:v>3.4068800006204097E-3</c:v>
                </c:pt>
                <c:pt idx="443">
                  <c:v>3.4068800006204097E-3</c:v>
                </c:pt>
                <c:pt idx="444">
                  <c:v>2.5766464642826272E-3</c:v>
                </c:pt>
                <c:pt idx="445">
                  <c:v>2.5766464642826272E-3</c:v>
                </c:pt>
                <c:pt idx="446">
                  <c:v>1.7380267304975515E-3</c:v>
                </c:pt>
                <c:pt idx="447">
                  <c:v>1.7292929291956463E-3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67-41B7-B422-76C178113AB9}"/>
            </c:ext>
          </c:extLst>
        </c:ser>
        <c:ser>
          <c:idx val="1"/>
          <c:order val="1"/>
          <c:spPr>
            <a:ln w="28575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Sheet1!$A$2:$QF$2</c:f>
              <c:numCache>
                <c:formatCode>General</c:formatCode>
                <c:ptCount val="448"/>
                <c:pt idx="0">
                  <c:v>125.91088687884169</c:v>
                </c:pt>
                <c:pt idx="1">
                  <c:v>122.76824949119003</c:v>
                </c:pt>
                <c:pt idx="2">
                  <c:v>111.11117926089919</c:v>
                </c:pt>
                <c:pt idx="3">
                  <c:v>98.431794932320614</c:v>
                </c:pt>
                <c:pt idx="4">
                  <c:v>90.305903049273752</c:v>
                </c:pt>
                <c:pt idx="5">
                  <c:v>89.402844038967316</c:v>
                </c:pt>
                <c:pt idx="6">
                  <c:v>89.402844038967316</c:v>
                </c:pt>
                <c:pt idx="7">
                  <c:v>88.16879888170034</c:v>
                </c:pt>
                <c:pt idx="8">
                  <c:v>84.169804814801708</c:v>
                </c:pt>
                <c:pt idx="9">
                  <c:v>82.348970400066435</c:v>
                </c:pt>
                <c:pt idx="10">
                  <c:v>80.851114974854198</c:v>
                </c:pt>
                <c:pt idx="11">
                  <c:v>78.897421145533173</c:v>
                </c:pt>
                <c:pt idx="12">
                  <c:v>77.510452266852582</c:v>
                </c:pt>
                <c:pt idx="13">
                  <c:v>75.149986291437784</c:v>
                </c:pt>
                <c:pt idx="14">
                  <c:v>74.888593527609089</c:v>
                </c:pt>
                <c:pt idx="15">
                  <c:v>74.8885935272545</c:v>
                </c:pt>
                <c:pt idx="16">
                  <c:v>74.558182440466396</c:v>
                </c:pt>
                <c:pt idx="17">
                  <c:v>74.558182398177649</c:v>
                </c:pt>
                <c:pt idx="18">
                  <c:v>74.168603025933095</c:v>
                </c:pt>
                <c:pt idx="19">
                  <c:v>73.428607994783476</c:v>
                </c:pt>
                <c:pt idx="20">
                  <c:v>72.47884923850097</c:v>
                </c:pt>
                <c:pt idx="21">
                  <c:v>72.318334083362203</c:v>
                </c:pt>
                <c:pt idx="22">
                  <c:v>71.531706017145794</c:v>
                </c:pt>
                <c:pt idx="23">
                  <c:v>71.399586932007992</c:v>
                </c:pt>
                <c:pt idx="24">
                  <c:v>71.309016855177902</c:v>
                </c:pt>
                <c:pt idx="25">
                  <c:v>71.172250216088784</c:v>
                </c:pt>
                <c:pt idx="26">
                  <c:v>70.973656005842372</c:v>
                </c:pt>
                <c:pt idx="27">
                  <c:v>70.469087729645167</c:v>
                </c:pt>
                <c:pt idx="28">
                  <c:v>70.116742298873618</c:v>
                </c:pt>
                <c:pt idx="29">
                  <c:v>69.780215473735211</c:v>
                </c:pt>
                <c:pt idx="30">
                  <c:v>69.776690279287919</c:v>
                </c:pt>
                <c:pt idx="31">
                  <c:v>69.775394686911625</c:v>
                </c:pt>
                <c:pt idx="32">
                  <c:v>69.766791454783117</c:v>
                </c:pt>
                <c:pt idx="33">
                  <c:v>69.466706128110829</c:v>
                </c:pt>
                <c:pt idx="34">
                  <c:v>69.427806835687875</c:v>
                </c:pt>
                <c:pt idx="35">
                  <c:v>69.421660130094949</c:v>
                </c:pt>
                <c:pt idx="36">
                  <c:v>69.401293499985684</c:v>
                </c:pt>
                <c:pt idx="37">
                  <c:v>69.268217730050665</c:v>
                </c:pt>
                <c:pt idx="38">
                  <c:v>69.11937260523564</c:v>
                </c:pt>
                <c:pt idx="39">
                  <c:v>68.925482152600381</c:v>
                </c:pt>
                <c:pt idx="40">
                  <c:v>68.915200924521713</c:v>
                </c:pt>
                <c:pt idx="41">
                  <c:v>68.772039389037047</c:v>
                </c:pt>
                <c:pt idx="42">
                  <c:v>68.772039389037047</c:v>
                </c:pt>
                <c:pt idx="43">
                  <c:v>68.733528953152785</c:v>
                </c:pt>
                <c:pt idx="44">
                  <c:v>68.578256882497371</c:v>
                </c:pt>
                <c:pt idx="45">
                  <c:v>68.428180972420634</c:v>
                </c:pt>
                <c:pt idx="46">
                  <c:v>68.428178980745514</c:v>
                </c:pt>
                <c:pt idx="47">
                  <c:v>68.428178980745514</c:v>
                </c:pt>
                <c:pt idx="48">
                  <c:v>68.428178970856237</c:v>
                </c:pt>
                <c:pt idx="49">
                  <c:v>68.423812036236399</c:v>
                </c:pt>
                <c:pt idx="50">
                  <c:v>68.23814586376443</c:v>
                </c:pt>
                <c:pt idx="51">
                  <c:v>68.046193678986242</c:v>
                </c:pt>
                <c:pt idx="52">
                  <c:v>67.990138356281918</c:v>
                </c:pt>
                <c:pt idx="53">
                  <c:v>67.895804939057257</c:v>
                </c:pt>
                <c:pt idx="54">
                  <c:v>67.894285903751097</c:v>
                </c:pt>
                <c:pt idx="55">
                  <c:v>67.743897739069411</c:v>
                </c:pt>
                <c:pt idx="56">
                  <c:v>67.74389742307487</c:v>
                </c:pt>
                <c:pt idx="57">
                  <c:v>67.743897206233413</c:v>
                </c:pt>
                <c:pt idx="58">
                  <c:v>67.70767242147646</c:v>
                </c:pt>
                <c:pt idx="59">
                  <c:v>67.505053093142763</c:v>
                </c:pt>
                <c:pt idx="60">
                  <c:v>67.454264627124019</c:v>
                </c:pt>
                <c:pt idx="61">
                  <c:v>67.454264627124019</c:v>
                </c:pt>
                <c:pt idx="62">
                  <c:v>67.403474801666604</c:v>
                </c:pt>
                <c:pt idx="63">
                  <c:v>67.266131948101787</c:v>
                </c:pt>
                <c:pt idx="64">
                  <c:v>67.167528373742044</c:v>
                </c:pt>
                <c:pt idx="65">
                  <c:v>67.149418587940488</c:v>
                </c:pt>
                <c:pt idx="66">
                  <c:v>67.066458463985441</c:v>
                </c:pt>
                <c:pt idx="67">
                  <c:v>67.066458164912945</c:v>
                </c:pt>
                <c:pt idx="68">
                  <c:v>67.066458164912945</c:v>
                </c:pt>
                <c:pt idx="69">
                  <c:v>67.066458164912945</c:v>
                </c:pt>
                <c:pt idx="70">
                  <c:v>67.062178206997828</c:v>
                </c:pt>
                <c:pt idx="71">
                  <c:v>66.84884000828157</c:v>
                </c:pt>
                <c:pt idx="72">
                  <c:v>66.729441406677665</c:v>
                </c:pt>
                <c:pt idx="73">
                  <c:v>66.729441406677665</c:v>
                </c:pt>
                <c:pt idx="74">
                  <c:v>66.729440390837226</c:v>
                </c:pt>
                <c:pt idx="75">
                  <c:v>66.729440390837226</c:v>
                </c:pt>
                <c:pt idx="76">
                  <c:v>66.395794815952598</c:v>
                </c:pt>
                <c:pt idx="77">
                  <c:v>66.395793598253434</c:v>
                </c:pt>
                <c:pt idx="78">
                  <c:v>66.195987080790616</c:v>
                </c:pt>
                <c:pt idx="79">
                  <c:v>66.195987080790616</c:v>
                </c:pt>
                <c:pt idx="80">
                  <c:v>65.813145187756277</c:v>
                </c:pt>
                <c:pt idx="81">
                  <c:v>65.339204154344884</c:v>
                </c:pt>
                <c:pt idx="82">
                  <c:v>64.63244128085617</c:v>
                </c:pt>
                <c:pt idx="83">
                  <c:v>63.736791790116378</c:v>
                </c:pt>
                <c:pt idx="84">
                  <c:v>60.826037039237946</c:v>
                </c:pt>
                <c:pt idx="85">
                  <c:v>60.808055978448394</c:v>
                </c:pt>
                <c:pt idx="86">
                  <c:v>59.79794740304574</c:v>
                </c:pt>
                <c:pt idx="87">
                  <c:v>55.527496101883671</c:v>
                </c:pt>
                <c:pt idx="88">
                  <c:v>54.443238483318382</c:v>
                </c:pt>
                <c:pt idx="89">
                  <c:v>54.115689318179001</c:v>
                </c:pt>
                <c:pt idx="90">
                  <c:v>53.891897820988262</c:v>
                </c:pt>
                <c:pt idx="91">
                  <c:v>52.489646701798002</c:v>
                </c:pt>
                <c:pt idx="92">
                  <c:v>52.115929850282058</c:v>
                </c:pt>
                <c:pt idx="93">
                  <c:v>52.091965616223995</c:v>
                </c:pt>
                <c:pt idx="94">
                  <c:v>52.087871717011716</c:v>
                </c:pt>
                <c:pt idx="95">
                  <c:v>51.931733746152986</c:v>
                </c:pt>
                <c:pt idx="96">
                  <c:v>51.899684209206377</c:v>
                </c:pt>
                <c:pt idx="97">
                  <c:v>51.780338495542296</c:v>
                </c:pt>
                <c:pt idx="98">
                  <c:v>51.746367665850237</c:v>
                </c:pt>
                <c:pt idx="99">
                  <c:v>51.717996470579479</c:v>
                </c:pt>
                <c:pt idx="100">
                  <c:v>51.38513591188314</c:v>
                </c:pt>
                <c:pt idx="101">
                  <c:v>50.749909782395065</c:v>
                </c:pt>
                <c:pt idx="102">
                  <c:v>50.501559889635757</c:v>
                </c:pt>
                <c:pt idx="103">
                  <c:v>50.228343360333859</c:v>
                </c:pt>
                <c:pt idx="104">
                  <c:v>50.068953393476932</c:v>
                </c:pt>
                <c:pt idx="105">
                  <c:v>50.011907377493429</c:v>
                </c:pt>
                <c:pt idx="106">
                  <c:v>49.846021315881586</c:v>
                </c:pt>
                <c:pt idx="107">
                  <c:v>48.824187922914405</c:v>
                </c:pt>
                <c:pt idx="108">
                  <c:v>48.168361185733303</c:v>
                </c:pt>
                <c:pt idx="109">
                  <c:v>48.168361185733303</c:v>
                </c:pt>
                <c:pt idx="110">
                  <c:v>47.833973634621827</c:v>
                </c:pt>
                <c:pt idx="111">
                  <c:v>46.865826635923185</c:v>
                </c:pt>
                <c:pt idx="112">
                  <c:v>46.409389133143222</c:v>
                </c:pt>
                <c:pt idx="113">
                  <c:v>45.518463976529461</c:v>
                </c:pt>
                <c:pt idx="114">
                  <c:v>45.473864749810573</c:v>
                </c:pt>
                <c:pt idx="115">
                  <c:v>44.885123586752272</c:v>
                </c:pt>
                <c:pt idx="116">
                  <c:v>44.714171280428772</c:v>
                </c:pt>
                <c:pt idx="117">
                  <c:v>43.991909647240675</c:v>
                </c:pt>
                <c:pt idx="118">
                  <c:v>43.991909647240675</c:v>
                </c:pt>
                <c:pt idx="119">
                  <c:v>43.991909647240675</c:v>
                </c:pt>
                <c:pt idx="120">
                  <c:v>43.991909647240675</c:v>
                </c:pt>
                <c:pt idx="121">
                  <c:v>43.443566073670624</c:v>
                </c:pt>
                <c:pt idx="122">
                  <c:v>43.443566073670624</c:v>
                </c:pt>
                <c:pt idx="123">
                  <c:v>43.335324883737037</c:v>
                </c:pt>
                <c:pt idx="124">
                  <c:v>42.496380749634163</c:v>
                </c:pt>
                <c:pt idx="125">
                  <c:v>42.496380749634163</c:v>
                </c:pt>
                <c:pt idx="126">
                  <c:v>40.201537351535521</c:v>
                </c:pt>
                <c:pt idx="127">
                  <c:v>40.139561265056457</c:v>
                </c:pt>
                <c:pt idx="128">
                  <c:v>39.725336014231559</c:v>
                </c:pt>
                <c:pt idx="129">
                  <c:v>39.390269608081205</c:v>
                </c:pt>
                <c:pt idx="130">
                  <c:v>39.386544522335065</c:v>
                </c:pt>
                <c:pt idx="131">
                  <c:v>39.36676953062387</c:v>
                </c:pt>
                <c:pt idx="132">
                  <c:v>39.194307969665218</c:v>
                </c:pt>
                <c:pt idx="133">
                  <c:v>39.10361717740777</c:v>
                </c:pt>
                <c:pt idx="134">
                  <c:v>39.052949383496703</c:v>
                </c:pt>
                <c:pt idx="135">
                  <c:v>38.895526235791351</c:v>
                </c:pt>
                <c:pt idx="136">
                  <c:v>38.649599666066806</c:v>
                </c:pt>
                <c:pt idx="137">
                  <c:v>38.568510960590231</c:v>
                </c:pt>
                <c:pt idx="138">
                  <c:v>38.277931913570029</c:v>
                </c:pt>
                <c:pt idx="139">
                  <c:v>38.121504922291578</c:v>
                </c:pt>
                <c:pt idx="140">
                  <c:v>37.740290236623622</c:v>
                </c:pt>
                <c:pt idx="141">
                  <c:v>37.714479671221959</c:v>
                </c:pt>
                <c:pt idx="142">
                  <c:v>37.553086225618983</c:v>
                </c:pt>
                <c:pt idx="143">
                  <c:v>37.362887342692893</c:v>
                </c:pt>
                <c:pt idx="144">
                  <c:v>37.232039589432077</c:v>
                </c:pt>
                <c:pt idx="145">
                  <c:v>37.054868364707119</c:v>
                </c:pt>
                <c:pt idx="146">
                  <c:v>36.980741277806281</c:v>
                </c:pt>
                <c:pt idx="147">
                  <c:v>36.902645831425836</c:v>
                </c:pt>
                <c:pt idx="148">
                  <c:v>36.714557201352164</c:v>
                </c:pt>
                <c:pt idx="149">
                  <c:v>36.674551825108949</c:v>
                </c:pt>
                <c:pt idx="150">
                  <c:v>36.674551825108949</c:v>
                </c:pt>
                <c:pt idx="151">
                  <c:v>36.541870725522031</c:v>
                </c:pt>
                <c:pt idx="152">
                  <c:v>36.517753448810268</c:v>
                </c:pt>
                <c:pt idx="153">
                  <c:v>36.496626641888525</c:v>
                </c:pt>
                <c:pt idx="154">
                  <c:v>36.496626641888525</c:v>
                </c:pt>
                <c:pt idx="155">
                  <c:v>36.492100541193736</c:v>
                </c:pt>
                <c:pt idx="156">
                  <c:v>36.368241898435031</c:v>
                </c:pt>
                <c:pt idx="157">
                  <c:v>36.345488250386722</c:v>
                </c:pt>
                <c:pt idx="158">
                  <c:v>36.335302334816134</c:v>
                </c:pt>
                <c:pt idx="159">
                  <c:v>36.335027206402415</c:v>
                </c:pt>
                <c:pt idx="160">
                  <c:v>36.307806315056077</c:v>
                </c:pt>
                <c:pt idx="161">
                  <c:v>36.307806315056077</c:v>
                </c:pt>
                <c:pt idx="162">
                  <c:v>36.12717954393689</c:v>
                </c:pt>
                <c:pt idx="163">
                  <c:v>36.12717954393689</c:v>
                </c:pt>
                <c:pt idx="164">
                  <c:v>36.125355031140856</c:v>
                </c:pt>
                <c:pt idx="165">
                  <c:v>36.125355031140856</c:v>
                </c:pt>
                <c:pt idx="166">
                  <c:v>35.998897833806595</c:v>
                </c:pt>
                <c:pt idx="167">
                  <c:v>35.94472826002167</c:v>
                </c:pt>
                <c:pt idx="168">
                  <c:v>35.94472826002167</c:v>
                </c:pt>
                <c:pt idx="169">
                  <c:v>35.94472825190757</c:v>
                </c:pt>
                <c:pt idx="170">
                  <c:v>35.894715154749164</c:v>
                </c:pt>
                <c:pt idx="171">
                  <c:v>35.861291445502083</c:v>
                </c:pt>
                <c:pt idx="172">
                  <c:v>35.797739145706402</c:v>
                </c:pt>
                <c:pt idx="173">
                  <c:v>35.791050339817509</c:v>
                </c:pt>
                <c:pt idx="174">
                  <c:v>35.783231761748169</c:v>
                </c:pt>
                <c:pt idx="175">
                  <c:v>35.719921525641226</c:v>
                </c:pt>
                <c:pt idx="176">
                  <c:v>35.641740069593723</c:v>
                </c:pt>
                <c:pt idx="177">
                  <c:v>35.638908863514864</c:v>
                </c:pt>
                <c:pt idx="178">
                  <c:v>35.630219065318066</c:v>
                </c:pt>
                <c:pt idx="179">
                  <c:v>35.611960349298798</c:v>
                </c:pt>
                <c:pt idx="180">
                  <c:v>35.60222604208063</c:v>
                </c:pt>
                <c:pt idx="181">
                  <c:v>35.59606511388526</c:v>
                </c:pt>
                <c:pt idx="182">
                  <c:v>35.585281446564103</c:v>
                </c:pt>
                <c:pt idx="183">
                  <c:v>35.585281320216623</c:v>
                </c:pt>
                <c:pt idx="184">
                  <c:v>35.585280977421689</c:v>
                </c:pt>
                <c:pt idx="185">
                  <c:v>35.549983141342778</c:v>
                </c:pt>
                <c:pt idx="186">
                  <c:v>35.549651250212918</c:v>
                </c:pt>
                <c:pt idx="187">
                  <c:v>35.500575639698241</c:v>
                </c:pt>
                <c:pt idx="188">
                  <c:v>35.452963205568558</c:v>
                </c:pt>
                <c:pt idx="189">
                  <c:v>35.451860353989616</c:v>
                </c:pt>
                <c:pt idx="190">
                  <c:v>35.408248687002029</c:v>
                </c:pt>
                <c:pt idx="191">
                  <c:v>35.302075628143953</c:v>
                </c:pt>
                <c:pt idx="192">
                  <c:v>35.286083673572136</c:v>
                </c:pt>
                <c:pt idx="193">
                  <c:v>35.273916882629223</c:v>
                </c:pt>
                <c:pt idx="194">
                  <c:v>35.259135154606255</c:v>
                </c:pt>
                <c:pt idx="195">
                  <c:v>35.254896261172789</c:v>
                </c:pt>
                <c:pt idx="196">
                  <c:v>35.229428183554347</c:v>
                </c:pt>
                <c:pt idx="197">
                  <c:v>35.229428183554347</c:v>
                </c:pt>
                <c:pt idx="198">
                  <c:v>35.229428183554347</c:v>
                </c:pt>
                <c:pt idx="199">
                  <c:v>35.211120924818545</c:v>
                </c:pt>
                <c:pt idx="200">
                  <c:v>35.111289961429847</c:v>
                </c:pt>
                <c:pt idx="201">
                  <c:v>35.105220692441499</c:v>
                </c:pt>
                <c:pt idx="202">
                  <c:v>35.088943630544435</c:v>
                </c:pt>
                <c:pt idx="203">
                  <c:v>35.078808289496038</c:v>
                </c:pt>
                <c:pt idx="204">
                  <c:v>35.074528453990638</c:v>
                </c:pt>
                <c:pt idx="205">
                  <c:v>35.072643919539644</c:v>
                </c:pt>
                <c:pt idx="206">
                  <c:v>35.00979507298802</c:v>
                </c:pt>
                <c:pt idx="207">
                  <c:v>34.982334486435676</c:v>
                </c:pt>
                <c:pt idx="208">
                  <c:v>34.980565404809724</c:v>
                </c:pt>
                <c:pt idx="209">
                  <c:v>34.933222844725918</c:v>
                </c:pt>
                <c:pt idx="210">
                  <c:v>34.929695621502361</c:v>
                </c:pt>
                <c:pt idx="211">
                  <c:v>34.929695621502361</c:v>
                </c:pt>
                <c:pt idx="212">
                  <c:v>34.929695598806092</c:v>
                </c:pt>
                <c:pt idx="213">
                  <c:v>34.929694594343324</c:v>
                </c:pt>
                <c:pt idx="214">
                  <c:v>34.929694592903061</c:v>
                </c:pt>
                <c:pt idx="215">
                  <c:v>34.925414758122166</c:v>
                </c:pt>
                <c:pt idx="216">
                  <c:v>34.92403068627597</c:v>
                </c:pt>
                <c:pt idx="217">
                  <c:v>34.921177721687748</c:v>
                </c:pt>
                <c:pt idx="218">
                  <c:v>34.901397818254807</c:v>
                </c:pt>
                <c:pt idx="219">
                  <c:v>34.877134262807786</c:v>
                </c:pt>
                <c:pt idx="220">
                  <c:v>34.877134262807786</c:v>
                </c:pt>
                <c:pt idx="221">
                  <c:v>34.877132701805863</c:v>
                </c:pt>
                <c:pt idx="222">
                  <c:v>34.874706818857369</c:v>
                </c:pt>
                <c:pt idx="223">
                  <c:v>34.826120412009054</c:v>
                </c:pt>
                <c:pt idx="224">
                  <c:v>34.790965353380571</c:v>
                </c:pt>
                <c:pt idx="225">
                  <c:v>34.754169168553034</c:v>
                </c:pt>
                <c:pt idx="226">
                  <c:v>34.754168493364617</c:v>
                </c:pt>
                <c:pt idx="227">
                  <c:v>34.724158051467576</c:v>
                </c:pt>
                <c:pt idx="228">
                  <c:v>34.643083041492261</c:v>
                </c:pt>
                <c:pt idx="229">
                  <c:v>34.636009382681593</c:v>
                </c:pt>
                <c:pt idx="230">
                  <c:v>34.632511149390993</c:v>
                </c:pt>
                <c:pt idx="231">
                  <c:v>34.632511149390993</c:v>
                </c:pt>
                <c:pt idx="232">
                  <c:v>34.632511149390993</c:v>
                </c:pt>
                <c:pt idx="233">
                  <c:v>34.632511149390993</c:v>
                </c:pt>
                <c:pt idx="234">
                  <c:v>34.632511149390993</c:v>
                </c:pt>
                <c:pt idx="235">
                  <c:v>34.632511149390993</c:v>
                </c:pt>
                <c:pt idx="236">
                  <c:v>34.632511149390993</c:v>
                </c:pt>
                <c:pt idx="237">
                  <c:v>34.598664982861635</c:v>
                </c:pt>
                <c:pt idx="238">
                  <c:v>34.583144771209092</c:v>
                </c:pt>
                <c:pt idx="239">
                  <c:v>34.580397654783198</c:v>
                </c:pt>
                <c:pt idx="240">
                  <c:v>34.580397654783198</c:v>
                </c:pt>
                <c:pt idx="241">
                  <c:v>34.580175359741077</c:v>
                </c:pt>
                <c:pt idx="242">
                  <c:v>34.528361149966109</c:v>
                </c:pt>
                <c:pt idx="243">
                  <c:v>34.434031238813319</c:v>
                </c:pt>
                <c:pt idx="244">
                  <c:v>34.434031075340613</c:v>
                </c:pt>
                <c:pt idx="245">
                  <c:v>34.432552463241862</c:v>
                </c:pt>
                <c:pt idx="246">
                  <c:v>34.407882971420769</c:v>
                </c:pt>
                <c:pt idx="247">
                  <c:v>34.381673345895678</c:v>
                </c:pt>
                <c:pt idx="248">
                  <c:v>34.356588316021202</c:v>
                </c:pt>
                <c:pt idx="249">
                  <c:v>34.28618604563691</c:v>
                </c:pt>
                <c:pt idx="250">
                  <c:v>34.28618604563691</c:v>
                </c:pt>
                <c:pt idx="251">
                  <c:v>34.28618604563691</c:v>
                </c:pt>
                <c:pt idx="252">
                  <c:v>34.237313506946251</c:v>
                </c:pt>
                <c:pt idx="253">
                  <c:v>34.235447642118231</c:v>
                </c:pt>
                <c:pt idx="254">
                  <c:v>34.115616581162399</c:v>
                </c:pt>
                <c:pt idx="255">
                  <c:v>34.115616581162399</c:v>
                </c:pt>
                <c:pt idx="256">
                  <c:v>34.113893657316609</c:v>
                </c:pt>
                <c:pt idx="257">
                  <c:v>34.113893657316609</c:v>
                </c:pt>
                <c:pt idx="258">
                  <c:v>34.113497981207743</c:v>
                </c:pt>
                <c:pt idx="259">
                  <c:v>34.062561558792247</c:v>
                </c:pt>
                <c:pt idx="260">
                  <c:v>33.953696462294033</c:v>
                </c:pt>
                <c:pt idx="261">
                  <c:v>33.951044650907839</c:v>
                </c:pt>
                <c:pt idx="262">
                  <c:v>33.943324192842098</c:v>
                </c:pt>
                <c:pt idx="263">
                  <c:v>33.783927983776749</c:v>
                </c:pt>
                <c:pt idx="264">
                  <c:v>33.77275472836758</c:v>
                </c:pt>
                <c:pt idx="265">
                  <c:v>33.762882155113552</c:v>
                </c:pt>
                <c:pt idx="266">
                  <c:v>33.67109917914722</c:v>
                </c:pt>
                <c:pt idx="267">
                  <c:v>33.611533896667112</c:v>
                </c:pt>
                <c:pt idx="268">
                  <c:v>33.449467104138691</c:v>
                </c:pt>
                <c:pt idx="269">
                  <c:v>33.446088711489431</c:v>
                </c:pt>
                <c:pt idx="270">
                  <c:v>33.446088711489431</c:v>
                </c:pt>
                <c:pt idx="271">
                  <c:v>33.446088711489431</c:v>
                </c:pt>
                <c:pt idx="272">
                  <c:v>33.441787253422461</c:v>
                </c:pt>
                <c:pt idx="273">
                  <c:v>33.441786944379729</c:v>
                </c:pt>
                <c:pt idx="274">
                  <c:v>33.441786944379729</c:v>
                </c:pt>
                <c:pt idx="275">
                  <c:v>33.418213537842021</c:v>
                </c:pt>
                <c:pt idx="276">
                  <c:v>33.390492043499691</c:v>
                </c:pt>
                <c:pt idx="277">
                  <c:v>33.363758555231911</c:v>
                </c:pt>
                <c:pt idx="278">
                  <c:v>33.26785205642831</c:v>
                </c:pt>
                <c:pt idx="279">
                  <c:v>33.265324453762794</c:v>
                </c:pt>
                <c:pt idx="280">
                  <c:v>33.196712696754474</c:v>
                </c:pt>
                <c:pt idx="281">
                  <c:v>33.130078515145144</c:v>
                </c:pt>
                <c:pt idx="282">
                  <c:v>33.107369124610763</c:v>
                </c:pt>
                <c:pt idx="283">
                  <c:v>32.675874837440134</c:v>
                </c:pt>
                <c:pt idx="284">
                  <c:v>32.54603083700443</c:v>
                </c:pt>
                <c:pt idx="285">
                  <c:v>32.350816970997826</c:v>
                </c:pt>
                <c:pt idx="286">
                  <c:v>32.277814311380602</c:v>
                </c:pt>
                <c:pt idx="287">
                  <c:v>32.248371085439594</c:v>
                </c:pt>
                <c:pt idx="288">
                  <c:v>32.138666597567138</c:v>
                </c:pt>
                <c:pt idx="289">
                  <c:v>32.126482651761329</c:v>
                </c:pt>
                <c:pt idx="290">
                  <c:v>32.084235508647467</c:v>
                </c:pt>
                <c:pt idx="291">
                  <c:v>32.050613705325034</c:v>
                </c:pt>
                <c:pt idx="292">
                  <c:v>31.83962176049576</c:v>
                </c:pt>
                <c:pt idx="293">
                  <c:v>31.790276109619178</c:v>
                </c:pt>
                <c:pt idx="294">
                  <c:v>31.752540976997345</c:v>
                </c:pt>
                <c:pt idx="295">
                  <c:v>31.671815801555415</c:v>
                </c:pt>
                <c:pt idx="296">
                  <c:v>31.661544024297733</c:v>
                </c:pt>
                <c:pt idx="297">
                  <c:v>31.175086946759897</c:v>
                </c:pt>
                <c:pt idx="298">
                  <c:v>31.156108252398909</c:v>
                </c:pt>
                <c:pt idx="299">
                  <c:v>30.863336374601854</c:v>
                </c:pt>
                <c:pt idx="300">
                  <c:v>30.724381786984644</c:v>
                </c:pt>
                <c:pt idx="301">
                  <c:v>30.577358189327718</c:v>
                </c:pt>
                <c:pt idx="302">
                  <c:v>30.554702730317398</c:v>
                </c:pt>
                <c:pt idx="303">
                  <c:v>30.381670413502043</c:v>
                </c:pt>
                <c:pt idx="304">
                  <c:v>30.367374423046492</c:v>
                </c:pt>
                <c:pt idx="305">
                  <c:v>30.249155709844249</c:v>
                </c:pt>
                <c:pt idx="306">
                  <c:v>30.186203718131893</c:v>
                </c:pt>
                <c:pt idx="307">
                  <c:v>30.06539424320016</c:v>
                </c:pt>
                <c:pt idx="308">
                  <c:v>29.991794505801586</c:v>
                </c:pt>
                <c:pt idx="309">
                  <c:v>29.946664441222993</c:v>
                </c:pt>
                <c:pt idx="310">
                  <c:v>29.915067275343091</c:v>
                </c:pt>
                <c:pt idx="311">
                  <c:v>29.884341687698843</c:v>
                </c:pt>
                <c:pt idx="312">
                  <c:v>29.884341687698843</c:v>
                </c:pt>
                <c:pt idx="313">
                  <c:v>29.86822078001407</c:v>
                </c:pt>
                <c:pt idx="314">
                  <c:v>29.520246567981481</c:v>
                </c:pt>
                <c:pt idx="315">
                  <c:v>28.972517973819755</c:v>
                </c:pt>
                <c:pt idx="316">
                  <c:v>28.943350078536412</c:v>
                </c:pt>
                <c:pt idx="317">
                  <c:v>28.619927239750467</c:v>
                </c:pt>
                <c:pt idx="318">
                  <c:v>28.58082163916902</c:v>
                </c:pt>
                <c:pt idx="319">
                  <c:v>28.577041764188067</c:v>
                </c:pt>
                <c:pt idx="320">
                  <c:v>28.504032199090169</c:v>
                </c:pt>
                <c:pt idx="321">
                  <c:v>28.47754670036602</c:v>
                </c:pt>
                <c:pt idx="322">
                  <c:v>28.389882388498712</c:v>
                </c:pt>
                <c:pt idx="323">
                  <c:v>28.352510668288829</c:v>
                </c:pt>
                <c:pt idx="324">
                  <c:v>28.333727973749397</c:v>
                </c:pt>
                <c:pt idx="325">
                  <c:v>28.050390700344508</c:v>
                </c:pt>
                <c:pt idx="326">
                  <c:v>27.929061614904107</c:v>
                </c:pt>
                <c:pt idx="327">
                  <c:v>27.86239794096846</c:v>
                </c:pt>
                <c:pt idx="328">
                  <c:v>27.760334325986854</c:v>
                </c:pt>
                <c:pt idx="329">
                  <c:v>27.649771004997362</c:v>
                </c:pt>
                <c:pt idx="330">
                  <c:v>27.373273301126297</c:v>
                </c:pt>
                <c:pt idx="331">
                  <c:v>26.97371255316969</c:v>
                </c:pt>
                <c:pt idx="332">
                  <c:v>26.960542466264574</c:v>
                </c:pt>
                <c:pt idx="333">
                  <c:v>26.960542466264574</c:v>
                </c:pt>
                <c:pt idx="334">
                  <c:v>26.882438540592346</c:v>
                </c:pt>
                <c:pt idx="335">
                  <c:v>26.730621116228789</c:v>
                </c:pt>
                <c:pt idx="336">
                  <c:v>26.686895340858989</c:v>
                </c:pt>
                <c:pt idx="337">
                  <c:v>26.683732603176828</c:v>
                </c:pt>
                <c:pt idx="338">
                  <c:v>26.569113685112978</c:v>
                </c:pt>
                <c:pt idx="339">
                  <c:v>26.569113685112978</c:v>
                </c:pt>
                <c:pt idx="340">
                  <c:v>26.456814277454839</c:v>
                </c:pt>
                <c:pt idx="341">
                  <c:v>26.234192374823458</c:v>
                </c:pt>
                <c:pt idx="342">
                  <c:v>26.233221988588795</c:v>
                </c:pt>
                <c:pt idx="343">
                  <c:v>25.965577188085408</c:v>
                </c:pt>
                <c:pt idx="344">
                  <c:v>25.930323685044804</c:v>
                </c:pt>
                <c:pt idx="345">
                  <c:v>25.909310384085479</c:v>
                </c:pt>
                <c:pt idx="346">
                  <c:v>25.724797162887796</c:v>
                </c:pt>
                <c:pt idx="347">
                  <c:v>25.613960517454171</c:v>
                </c:pt>
                <c:pt idx="348">
                  <c:v>25.26169935965904</c:v>
                </c:pt>
                <c:pt idx="349">
                  <c:v>25.187578678693221</c:v>
                </c:pt>
                <c:pt idx="350">
                  <c:v>24.504179389233581</c:v>
                </c:pt>
                <c:pt idx="351">
                  <c:v>24.146855874747907</c:v>
                </c:pt>
                <c:pt idx="352">
                  <c:v>24.128582685534738</c:v>
                </c:pt>
                <c:pt idx="353">
                  <c:v>24.09590853485588</c:v>
                </c:pt>
                <c:pt idx="354">
                  <c:v>23.446000817301432</c:v>
                </c:pt>
                <c:pt idx="355">
                  <c:v>23.262780204006603</c:v>
                </c:pt>
                <c:pt idx="356">
                  <c:v>23.049905604561744</c:v>
                </c:pt>
                <c:pt idx="357">
                  <c:v>22.986668335638065</c:v>
                </c:pt>
                <c:pt idx="358">
                  <c:v>22.252809464172341</c:v>
                </c:pt>
                <c:pt idx="359">
                  <c:v>21.732895064646712</c:v>
                </c:pt>
                <c:pt idx="360">
                  <c:v>21.516811235969278</c:v>
                </c:pt>
                <c:pt idx="361">
                  <c:v>21.055746419417257</c:v>
                </c:pt>
                <c:pt idx="362">
                  <c:v>18.457133949644245</c:v>
                </c:pt>
                <c:pt idx="363">
                  <c:v>18.450407029817683</c:v>
                </c:pt>
                <c:pt idx="364">
                  <c:v>18.435638435468533</c:v>
                </c:pt>
                <c:pt idx="365">
                  <c:v>18.356764356237065</c:v>
                </c:pt>
                <c:pt idx="366">
                  <c:v>18.343923452327353</c:v>
                </c:pt>
                <c:pt idx="367">
                  <c:v>18.342997038376481</c:v>
                </c:pt>
                <c:pt idx="368">
                  <c:v>18.251282055235297</c:v>
                </c:pt>
                <c:pt idx="369">
                  <c:v>18.251282055235297</c:v>
                </c:pt>
                <c:pt idx="370">
                  <c:v>18.251282055235297</c:v>
                </c:pt>
                <c:pt idx="371">
                  <c:v>18.251282055235297</c:v>
                </c:pt>
                <c:pt idx="372">
                  <c:v>18.251282055235297</c:v>
                </c:pt>
                <c:pt idx="373">
                  <c:v>18.251282055235297</c:v>
                </c:pt>
                <c:pt idx="374">
                  <c:v>18.220391897975361</c:v>
                </c:pt>
                <c:pt idx="375">
                  <c:v>17.96083767891087</c:v>
                </c:pt>
                <c:pt idx="376">
                  <c:v>17.913225146356972</c:v>
                </c:pt>
                <c:pt idx="377">
                  <c:v>17.883763210218117</c:v>
                </c:pt>
                <c:pt idx="378">
                  <c:v>17.859318473652554</c:v>
                </c:pt>
                <c:pt idx="379">
                  <c:v>17.731642076548624</c:v>
                </c:pt>
                <c:pt idx="380">
                  <c:v>17.533468490875173</c:v>
                </c:pt>
                <c:pt idx="381">
                  <c:v>17.378796246681993</c:v>
                </c:pt>
                <c:pt idx="382">
                  <c:v>17.378796246681993</c:v>
                </c:pt>
                <c:pt idx="383">
                  <c:v>17.289330712008812</c:v>
                </c:pt>
                <c:pt idx="384">
                  <c:v>17.236895499454814</c:v>
                </c:pt>
                <c:pt idx="385">
                  <c:v>17.230951216978294</c:v>
                </c:pt>
                <c:pt idx="386">
                  <c:v>17.211098441268799</c:v>
                </c:pt>
                <c:pt idx="387">
                  <c:v>17.211098441268799</c:v>
                </c:pt>
                <c:pt idx="388">
                  <c:v>17.211098441268799</c:v>
                </c:pt>
                <c:pt idx="389">
                  <c:v>17.206796825203462</c:v>
                </c:pt>
                <c:pt idx="390">
                  <c:v>17.206753209307415</c:v>
                </c:pt>
                <c:pt idx="391">
                  <c:v>17.205025569936009</c:v>
                </c:pt>
                <c:pt idx="392">
                  <c:v>17.202451758472431</c:v>
                </c:pt>
                <c:pt idx="393">
                  <c:v>17.18455247566493</c:v>
                </c:pt>
                <c:pt idx="394">
                  <c:v>17.120287114720771</c:v>
                </c:pt>
                <c:pt idx="395">
                  <c:v>17.038987460701431</c:v>
                </c:pt>
                <c:pt idx="396">
                  <c:v>17.034685681060513</c:v>
                </c:pt>
                <c:pt idx="397">
                  <c:v>16.79691598475193</c:v>
                </c:pt>
                <c:pt idx="398">
                  <c:v>16.71836257773078</c:v>
                </c:pt>
                <c:pt idx="399">
                  <c:v>16.545802096373045</c:v>
                </c:pt>
                <c:pt idx="400">
                  <c:v>16.472212504598229</c:v>
                </c:pt>
                <c:pt idx="401">
                  <c:v>16.118934966477685</c:v>
                </c:pt>
                <c:pt idx="402">
                  <c:v>15.517281408225491</c:v>
                </c:pt>
                <c:pt idx="403">
                  <c:v>14.976301249856677</c:v>
                </c:pt>
                <c:pt idx="404">
                  <c:v>14.255151583654401</c:v>
                </c:pt>
                <c:pt idx="405">
                  <c:v>13.304716860411347</c:v>
                </c:pt>
                <c:pt idx="406">
                  <c:v>12.089780121015512</c:v>
                </c:pt>
                <c:pt idx="407">
                  <c:v>11.888210653000236</c:v>
                </c:pt>
                <c:pt idx="408">
                  <c:v>11.828172218654576</c:v>
                </c:pt>
                <c:pt idx="409">
                  <c:v>11.828172218654576</c:v>
                </c:pt>
                <c:pt idx="410">
                  <c:v>11.828172218654576</c:v>
                </c:pt>
                <c:pt idx="411">
                  <c:v>10.79062595235594</c:v>
                </c:pt>
                <c:pt idx="412">
                  <c:v>10.014800204191623</c:v>
                </c:pt>
                <c:pt idx="413">
                  <c:v>9.8882707032987653</c:v>
                </c:pt>
                <c:pt idx="414">
                  <c:v>9.2658519162799795</c:v>
                </c:pt>
                <c:pt idx="415">
                  <c:v>9.2168076568111168</c:v>
                </c:pt>
                <c:pt idx="416">
                  <c:v>9.191688786471472</c:v>
                </c:pt>
                <c:pt idx="417">
                  <c:v>9.034306046555221</c:v>
                </c:pt>
                <c:pt idx="418">
                  <c:v>8.3344051079312909</c:v>
                </c:pt>
                <c:pt idx="419">
                  <c:v>6.0206932705108667</c:v>
                </c:pt>
                <c:pt idx="420">
                  <c:v>4.7876291994132076</c:v>
                </c:pt>
                <c:pt idx="421">
                  <c:v>4.6915420957277538</c:v>
                </c:pt>
                <c:pt idx="422">
                  <c:v>4.6915420957277538</c:v>
                </c:pt>
                <c:pt idx="423">
                  <c:v>3.6815441523054266</c:v>
                </c:pt>
                <c:pt idx="424">
                  <c:v>0.17484834734713153</c:v>
                </c:pt>
                <c:pt idx="425">
                  <c:v>0.1484679820945761</c:v>
                </c:pt>
                <c:pt idx="426">
                  <c:v>0.14770699195264039</c:v>
                </c:pt>
                <c:pt idx="427">
                  <c:v>0.14696845700964384</c:v>
                </c:pt>
                <c:pt idx="428">
                  <c:v>0.14696845700964384</c:v>
                </c:pt>
                <c:pt idx="429">
                  <c:v>7.5276577193723784E-2</c:v>
                </c:pt>
                <c:pt idx="430">
                  <c:v>4.1738538621045856E-3</c:v>
                </c:pt>
                <c:pt idx="431">
                  <c:v>3.8519999987435948E-3</c:v>
                </c:pt>
                <c:pt idx="432">
                  <c:v>3.4760534631839615E-3</c:v>
                </c:pt>
                <c:pt idx="433">
                  <c:v>3.4412929288804503E-3</c:v>
                </c:pt>
                <c:pt idx="434">
                  <c:v>3.4239999993696084E-3</c:v>
                </c:pt>
                <c:pt idx="435">
                  <c:v>3.4239999993696084E-3</c:v>
                </c:pt>
                <c:pt idx="436">
                  <c:v>3.4239999993696084E-3</c:v>
                </c:pt>
                <c:pt idx="437">
                  <c:v>3.4239999993696084E-3</c:v>
                </c:pt>
                <c:pt idx="438">
                  <c:v>3.4068800006204097E-3</c:v>
                </c:pt>
                <c:pt idx="439">
                  <c:v>3.4068800006204097E-3</c:v>
                </c:pt>
                <c:pt idx="440">
                  <c:v>3.4068800006204097E-3</c:v>
                </c:pt>
                <c:pt idx="441">
                  <c:v>3.4068800006204097E-3</c:v>
                </c:pt>
                <c:pt idx="442">
                  <c:v>2.6031134226840499E-3</c:v>
                </c:pt>
                <c:pt idx="443">
                  <c:v>2.5859934239348512E-3</c:v>
                </c:pt>
                <c:pt idx="444">
                  <c:v>2.5766464642826272E-3</c:v>
                </c:pt>
                <c:pt idx="445">
                  <c:v>2.5766464642826272E-3</c:v>
                </c:pt>
                <c:pt idx="446">
                  <c:v>1.7380267304975515E-3</c:v>
                </c:pt>
                <c:pt idx="447">
                  <c:v>1.7292929291956463E-3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67-41B7-B422-76C178113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4640751"/>
        <c:axId val="1"/>
      </c:lineChart>
      <c:catAx>
        <c:axId val="205464075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1.2782202511923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54640751"/>
        <c:crosses val="min"/>
        <c:crossBetween val="midCat"/>
        <c:majorUnit val="3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341819543242225E-2"/>
          <c:y val="3.6541430777148741E-2"/>
          <c:w val="0.88318981654810935"/>
          <c:h val="0.92640247040658774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val>
            <c:numRef>
              <c:f>Sheet1!$A$1:$H$1</c:f>
              <c:numCache>
                <c:formatCode>General</c:formatCode>
                <c:ptCount val="8"/>
                <c:pt idx="0">
                  <c:v>46.670383103962976</c:v>
                </c:pt>
                <c:pt idx="1">
                  <c:v>46.670383103962976</c:v>
                </c:pt>
                <c:pt idx="2">
                  <c:v>39.7134716606353</c:v>
                </c:pt>
                <c:pt idx="3">
                  <c:v>39.7134716606353</c:v>
                </c:pt>
                <c:pt idx="4">
                  <c:v>39.9</c:v>
                </c:pt>
                <c:pt idx="5">
                  <c:v>39.911640110409827</c:v>
                </c:pt>
                <c:pt idx="6">
                  <c:v>23.3</c:v>
                </c:pt>
                <c:pt idx="7">
                  <c:v>22.768710760389581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6-4629-ADDB-C770BE0A7AC9}"/>
            </c:ext>
          </c:extLst>
        </c:ser>
        <c:ser>
          <c:idx val="1"/>
          <c:order val="1"/>
          <c:spPr>
            <a:solidFill>
              <a:schemeClr val="accent5"/>
            </a:solidFill>
            <a:ln w="28575" algn="ctr">
              <a:solidFill>
                <a:schemeClr val="accent5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936-4629-ADDB-C770BE0A7AC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1936-4629-ADDB-C770BE0A7AC9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936-4629-ADDB-C770BE0A7AC9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1936-4629-ADDB-C770BE0A7AC9}"/>
              </c:ext>
            </c:extLst>
          </c:dPt>
          <c:val>
            <c:numRef>
              <c:f>Sheet1!$A$2:$H$2</c:f>
              <c:numCache>
                <c:formatCode>General</c:formatCode>
                <c:ptCount val="8"/>
                <c:pt idx="0">
                  <c:v>6.6232956246363131</c:v>
                </c:pt>
                <c:pt idx="1">
                  <c:v>6.6232956246363131</c:v>
                </c:pt>
                <c:pt idx="2">
                  <c:v>6.0600000000000023</c:v>
                </c:pt>
                <c:pt idx="3">
                  <c:v>6.0600000000000023</c:v>
                </c:pt>
                <c:pt idx="4">
                  <c:v>6.1000000000000014</c:v>
                </c:pt>
                <c:pt idx="5">
                  <c:v>6.1000000000000014</c:v>
                </c:pt>
                <c:pt idx="6">
                  <c:v>5.9000000000000021</c:v>
                </c:pt>
                <c:pt idx="7">
                  <c:v>5.8999999999999986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36-4629-ADDB-C770BE0A7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90073887"/>
        <c:axId val="1"/>
      </c:barChart>
      <c:lineChart>
        <c:grouping val="standard"/>
        <c:varyColors val="0"/>
        <c:ser>
          <c:idx val="2"/>
          <c:order val="2"/>
          <c:spPr>
            <a:ln w="28575" algn="ctr">
              <a:solidFill>
                <a:schemeClr val="accent5"/>
              </a:solidFill>
              <a:prstDash val="sysDot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936-4629-ADDB-C770BE0A7AC9}"/>
            </c:ext>
          </c:extLst>
        </c:ser>
        <c:ser>
          <c:idx val="3"/>
          <c:order val="3"/>
          <c:spPr>
            <a:ln>
              <a:noFill/>
            </a:ln>
          </c:spPr>
          <c:marker>
            <c:symbol val="none"/>
          </c:marker>
          <c:dPt>
            <c:idx val="2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936-4629-ADDB-C770BE0A7AC9}"/>
              </c:ext>
            </c:extLst>
          </c:dPt>
          <c:dPt>
            <c:idx val="3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1936-4629-ADDB-C770BE0A7AC9}"/>
              </c:ext>
            </c:extLst>
          </c:dPt>
          <c:dPt>
            <c:idx val="4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936-4629-ADDB-C770BE0A7AC9}"/>
              </c:ext>
            </c:extLst>
          </c:dPt>
          <c:dPt>
            <c:idx val="5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1936-4629-ADDB-C770BE0A7AC9}"/>
              </c:ext>
            </c:extLst>
          </c:dPt>
          <c:dPt>
            <c:idx val="6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1936-4629-ADDB-C770BE0A7AC9}"/>
              </c:ext>
            </c:extLst>
          </c:dPt>
          <c:dPt>
            <c:idx val="7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1936-4629-ADDB-C770BE0A7AC9}"/>
              </c:ext>
            </c:extLst>
          </c:dPt>
          <c:val>
            <c:numRef>
              <c:f>Sheet1!$A$4:$H$4</c:f>
              <c:numCache>
                <c:formatCode>General</c:formatCode>
                <c:ptCount val="8"/>
                <c:pt idx="2">
                  <c:v>32.429440120000002</c:v>
                </c:pt>
                <c:pt idx="3">
                  <c:v>32.429440120000002</c:v>
                </c:pt>
                <c:pt idx="4">
                  <c:v>22.854453079999999</c:v>
                </c:pt>
                <c:pt idx="5">
                  <c:v>22.854453079999999</c:v>
                </c:pt>
                <c:pt idx="6">
                  <c:v>25.158212979999998</c:v>
                </c:pt>
                <c:pt idx="7">
                  <c:v>25.158212979999998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936-4629-ADDB-C770BE0A7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0073887"/>
        <c:axId val="1"/>
      </c:lineChart>
      <c:catAx>
        <c:axId val="169007388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90073887"/>
        <c:crosses val="min"/>
        <c:crossBetween val="between"/>
        <c:majorUnit val="5"/>
      </c:valAx>
    </c:plotArea>
    <c:plotVisOnly val="0"/>
    <c:dispBlanksAs val="gap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28545119705341"/>
          <c:y val="3.5768261964735516E-2"/>
          <c:w val="0.86556169429097607"/>
          <c:h val="0.92795969773299747"/>
        </c:manualLayout>
      </c:layout>
      <c:lineChart>
        <c:grouping val="standard"/>
        <c:varyColors val="0"/>
        <c:ser>
          <c:idx val="0"/>
          <c:order val="0"/>
          <c:spPr>
            <a:ln w="28575" algn="ctr">
              <a:solidFill>
                <a:schemeClr val="accent5"/>
              </a:solidFill>
              <a:prstDash val="solid"/>
            </a:ln>
          </c:spPr>
          <c:marker>
            <c:symbol val="none"/>
          </c:marker>
          <c:val>
            <c:numRef>
              <c:f>Sheet1!$A$1:$QF$1</c:f>
              <c:numCache>
                <c:formatCode>General</c:formatCode>
                <c:ptCount val="448"/>
                <c:pt idx="0">
                  <c:v>164.78229532982377</c:v>
                </c:pt>
                <c:pt idx="1">
                  <c:v>109.32449610078083</c:v>
                </c:pt>
                <c:pt idx="2">
                  <c:v>109.32449610078083</c:v>
                </c:pt>
                <c:pt idx="3">
                  <c:v>96.663295355694714</c:v>
                </c:pt>
                <c:pt idx="4">
                  <c:v>92.451695329986322</c:v>
                </c:pt>
                <c:pt idx="5">
                  <c:v>91.295700454540423</c:v>
                </c:pt>
                <c:pt idx="6">
                  <c:v>87.950385005220596</c:v>
                </c:pt>
                <c:pt idx="7">
                  <c:v>86.70582858162787</c:v>
                </c:pt>
                <c:pt idx="8">
                  <c:v>85.463613149184113</c:v>
                </c:pt>
                <c:pt idx="9">
                  <c:v>85.038442419856807</c:v>
                </c:pt>
                <c:pt idx="10">
                  <c:v>85.038442419856807</c:v>
                </c:pt>
                <c:pt idx="11">
                  <c:v>84.608977036796091</c:v>
                </c:pt>
                <c:pt idx="12">
                  <c:v>84.608977036796091</c:v>
                </c:pt>
                <c:pt idx="13">
                  <c:v>84.608977036796091</c:v>
                </c:pt>
                <c:pt idx="14">
                  <c:v>84.183806307468785</c:v>
                </c:pt>
                <c:pt idx="15">
                  <c:v>83.762887285338365</c:v>
                </c:pt>
                <c:pt idx="16">
                  <c:v>82.925260137949863</c:v>
                </c:pt>
                <c:pt idx="17">
                  <c:v>82.925260137949863</c:v>
                </c:pt>
                <c:pt idx="18">
                  <c:v>82.925258431207197</c:v>
                </c:pt>
                <c:pt idx="19">
                  <c:v>82.3450281047121</c:v>
                </c:pt>
                <c:pt idx="20">
                  <c:v>82.258813550816129</c:v>
                </c:pt>
                <c:pt idx="21">
                  <c:v>82.041572465948946</c:v>
                </c:pt>
                <c:pt idx="22">
                  <c:v>81.935371943853852</c:v>
                </c:pt>
                <c:pt idx="23">
                  <c:v>80.703543663705162</c:v>
                </c:pt>
                <c:pt idx="24">
                  <c:v>80.38002945008212</c:v>
                </c:pt>
                <c:pt idx="25">
                  <c:v>80.182088781547435</c:v>
                </c:pt>
                <c:pt idx="26">
                  <c:v>78.308254049105898</c:v>
                </c:pt>
                <c:pt idx="27">
                  <c:v>74.969108365928633</c:v>
                </c:pt>
                <c:pt idx="28">
                  <c:v>74.969108365928633</c:v>
                </c:pt>
                <c:pt idx="29">
                  <c:v>74.886089503539083</c:v>
                </c:pt>
                <c:pt idx="30">
                  <c:v>74.644346969718626</c:v>
                </c:pt>
                <c:pt idx="31">
                  <c:v>74.592379186623106</c:v>
                </c:pt>
                <c:pt idx="32">
                  <c:v>74.519821306599312</c:v>
                </c:pt>
                <c:pt idx="33">
                  <c:v>74.397188209712851</c:v>
                </c:pt>
                <c:pt idx="34">
                  <c:v>74.219417299026304</c:v>
                </c:pt>
                <c:pt idx="35">
                  <c:v>74.027171518124874</c:v>
                </c:pt>
                <c:pt idx="36">
                  <c:v>73.991913564975263</c:v>
                </c:pt>
                <c:pt idx="37">
                  <c:v>73.838477278791302</c:v>
                </c:pt>
                <c:pt idx="38">
                  <c:v>73.838477278791302</c:v>
                </c:pt>
                <c:pt idx="39">
                  <c:v>73.838477278791302</c:v>
                </c:pt>
                <c:pt idx="40">
                  <c:v>73.469284900650223</c:v>
                </c:pt>
                <c:pt idx="41">
                  <c:v>73.469284900650223</c:v>
                </c:pt>
                <c:pt idx="42">
                  <c:v>73.255745783808749</c:v>
                </c:pt>
                <c:pt idx="43">
                  <c:v>73.157403232151893</c:v>
                </c:pt>
                <c:pt idx="44">
                  <c:v>73.100092522509129</c:v>
                </c:pt>
                <c:pt idx="45">
                  <c:v>72.839384961796213</c:v>
                </c:pt>
                <c:pt idx="46">
                  <c:v>72.798284451818915</c:v>
                </c:pt>
                <c:pt idx="47">
                  <c:v>72.782433423608381</c:v>
                </c:pt>
                <c:pt idx="48">
                  <c:v>72.734592068066007</c:v>
                </c:pt>
                <c:pt idx="49">
                  <c:v>72.734592068066007</c:v>
                </c:pt>
                <c:pt idx="50">
                  <c:v>72.212128976324408</c:v>
                </c:pt>
                <c:pt idx="51">
                  <c:v>72.203122397440566</c:v>
                </c:pt>
                <c:pt idx="52">
                  <c:v>71.751379161576338</c:v>
                </c:pt>
                <c:pt idx="53">
                  <c:v>71.121889734405954</c:v>
                </c:pt>
                <c:pt idx="54">
                  <c:v>71.031989978947351</c:v>
                </c:pt>
                <c:pt idx="55">
                  <c:v>71.031989978947351</c:v>
                </c:pt>
                <c:pt idx="56">
                  <c:v>70.592739851039624</c:v>
                </c:pt>
                <c:pt idx="57">
                  <c:v>70.033830088169765</c:v>
                </c:pt>
                <c:pt idx="58">
                  <c:v>70.033830088169765</c:v>
                </c:pt>
                <c:pt idx="59">
                  <c:v>69.959093848183727</c:v>
                </c:pt>
                <c:pt idx="60">
                  <c:v>69.618453409802825</c:v>
                </c:pt>
                <c:pt idx="61">
                  <c:v>69.303779568963236</c:v>
                </c:pt>
                <c:pt idx="62">
                  <c:v>69.286101212090969</c:v>
                </c:pt>
                <c:pt idx="63">
                  <c:v>69.274722347835137</c:v>
                </c:pt>
                <c:pt idx="64">
                  <c:v>68.542597637869207</c:v>
                </c:pt>
                <c:pt idx="65">
                  <c:v>68.153030009863656</c:v>
                </c:pt>
                <c:pt idx="66">
                  <c:v>67.755108182535707</c:v>
                </c:pt>
                <c:pt idx="67">
                  <c:v>67.627060278770131</c:v>
                </c:pt>
                <c:pt idx="68">
                  <c:v>67.287225812642603</c:v>
                </c:pt>
                <c:pt idx="69">
                  <c:v>67.077557115855797</c:v>
                </c:pt>
                <c:pt idx="70">
                  <c:v>66.950789691099388</c:v>
                </c:pt>
                <c:pt idx="71">
                  <c:v>66.740483972092818</c:v>
                </c:pt>
                <c:pt idx="72">
                  <c:v>66.355269509631768</c:v>
                </c:pt>
                <c:pt idx="73">
                  <c:v>66.355269509631768</c:v>
                </c:pt>
                <c:pt idx="74">
                  <c:v>66.075421183668567</c:v>
                </c:pt>
                <c:pt idx="75">
                  <c:v>66.075421183668567</c:v>
                </c:pt>
                <c:pt idx="76">
                  <c:v>66.068702644383421</c:v>
                </c:pt>
                <c:pt idx="77">
                  <c:v>65.753734218597231</c:v>
                </c:pt>
                <c:pt idx="78">
                  <c:v>65.423313451050745</c:v>
                </c:pt>
                <c:pt idx="79">
                  <c:v>65.423313451050745</c:v>
                </c:pt>
                <c:pt idx="80">
                  <c:v>65.423313451050745</c:v>
                </c:pt>
                <c:pt idx="81">
                  <c:v>65.423313206620918</c:v>
                </c:pt>
                <c:pt idx="82">
                  <c:v>65.423313206620918</c:v>
                </c:pt>
                <c:pt idx="83">
                  <c:v>65.412348370585491</c:v>
                </c:pt>
                <c:pt idx="84">
                  <c:v>65.130551020690717</c:v>
                </c:pt>
                <c:pt idx="85">
                  <c:v>65.096197655092965</c:v>
                </c:pt>
                <c:pt idx="86">
                  <c:v>65.096197532878051</c:v>
                </c:pt>
                <c:pt idx="87">
                  <c:v>65.096196891106928</c:v>
                </c:pt>
                <c:pt idx="88">
                  <c:v>65.096196891106928</c:v>
                </c:pt>
                <c:pt idx="89">
                  <c:v>65.085286636043008</c:v>
                </c:pt>
                <c:pt idx="90">
                  <c:v>65.085286636043008</c:v>
                </c:pt>
                <c:pt idx="91">
                  <c:v>65.085286636043008</c:v>
                </c:pt>
                <c:pt idx="92">
                  <c:v>65.085286636043008</c:v>
                </c:pt>
                <c:pt idx="93">
                  <c:v>65.085286636043008</c:v>
                </c:pt>
                <c:pt idx="94">
                  <c:v>65.07924620347859</c:v>
                </c:pt>
                <c:pt idx="95">
                  <c:v>64.753849979734014</c:v>
                </c:pt>
                <c:pt idx="96">
                  <c:v>64.445236457078039</c:v>
                </c:pt>
                <c:pt idx="97">
                  <c:v>64.445235580948065</c:v>
                </c:pt>
                <c:pt idx="98">
                  <c:v>64.445234936747312</c:v>
                </c:pt>
                <c:pt idx="99">
                  <c:v>64.445234936747312</c:v>
                </c:pt>
                <c:pt idx="100">
                  <c:v>64.445234936747312</c:v>
                </c:pt>
                <c:pt idx="101">
                  <c:v>64.445234936747312</c:v>
                </c:pt>
                <c:pt idx="102">
                  <c:v>64.445234936747312</c:v>
                </c:pt>
                <c:pt idx="103">
                  <c:v>64.121390567448316</c:v>
                </c:pt>
                <c:pt idx="104">
                  <c:v>64.121390567448316</c:v>
                </c:pt>
                <c:pt idx="105">
                  <c:v>64.121390567448316</c:v>
                </c:pt>
                <c:pt idx="106">
                  <c:v>64.121390567448316</c:v>
                </c:pt>
                <c:pt idx="107">
                  <c:v>64.121390567448316</c:v>
                </c:pt>
                <c:pt idx="108">
                  <c:v>64.121390567448316</c:v>
                </c:pt>
                <c:pt idx="109">
                  <c:v>63.807228145087024</c:v>
                </c:pt>
                <c:pt idx="110">
                  <c:v>63.800783621778649</c:v>
                </c:pt>
                <c:pt idx="111">
                  <c:v>63.800783621778649</c:v>
                </c:pt>
                <c:pt idx="112">
                  <c:v>63.800783621778649</c:v>
                </c:pt>
                <c:pt idx="113">
                  <c:v>63.800783621778649</c:v>
                </c:pt>
                <c:pt idx="114">
                  <c:v>63.798437168326871</c:v>
                </c:pt>
                <c:pt idx="115">
                  <c:v>63.662498858942214</c:v>
                </c:pt>
                <c:pt idx="116">
                  <c:v>62.887589121747794</c:v>
                </c:pt>
                <c:pt idx="117">
                  <c:v>62.887589121747794</c:v>
                </c:pt>
                <c:pt idx="118">
                  <c:v>62.399999934387793</c:v>
                </c:pt>
                <c:pt idx="119">
                  <c:v>61.636126126055373</c:v>
                </c:pt>
                <c:pt idx="120">
                  <c:v>61.636126126055373</c:v>
                </c:pt>
                <c:pt idx="121">
                  <c:v>61.636126126055373</c:v>
                </c:pt>
                <c:pt idx="122">
                  <c:v>61.621349370871457</c:v>
                </c:pt>
                <c:pt idx="123">
                  <c:v>61.284891771454596</c:v>
                </c:pt>
                <c:pt idx="124">
                  <c:v>60.874336580190537</c:v>
                </c:pt>
                <c:pt idx="125">
                  <c:v>58.661440656816808</c:v>
                </c:pt>
                <c:pt idx="126">
                  <c:v>58.244392098647339</c:v>
                </c:pt>
                <c:pt idx="127">
                  <c:v>57.765019631481621</c:v>
                </c:pt>
                <c:pt idx="128">
                  <c:v>57.765019631481621</c:v>
                </c:pt>
                <c:pt idx="129">
                  <c:v>57.759537091249001</c:v>
                </c:pt>
                <c:pt idx="130">
                  <c:v>57.594409829905004</c:v>
                </c:pt>
                <c:pt idx="131">
                  <c:v>57.593249120858921</c:v>
                </c:pt>
                <c:pt idx="132">
                  <c:v>57.593249058605601</c:v>
                </c:pt>
                <c:pt idx="133">
                  <c:v>56.841541874361596</c:v>
                </c:pt>
                <c:pt idx="134">
                  <c:v>56.739751554727633</c:v>
                </c:pt>
                <c:pt idx="135">
                  <c:v>56.724886139674709</c:v>
                </c:pt>
                <c:pt idx="136">
                  <c:v>56.213604676093574</c:v>
                </c:pt>
                <c:pt idx="137">
                  <c:v>56.026290230162786</c:v>
                </c:pt>
                <c:pt idx="138">
                  <c:v>55.777502551258749</c:v>
                </c:pt>
                <c:pt idx="139">
                  <c:v>55.58748669393654</c:v>
                </c:pt>
                <c:pt idx="140">
                  <c:v>55.48964989819212</c:v>
                </c:pt>
                <c:pt idx="141">
                  <c:v>55.478404638620788</c:v>
                </c:pt>
                <c:pt idx="142">
                  <c:v>55.478404638620788</c:v>
                </c:pt>
                <c:pt idx="143">
                  <c:v>55.281717068835697</c:v>
                </c:pt>
                <c:pt idx="144">
                  <c:v>55.019513469462538</c:v>
                </c:pt>
                <c:pt idx="145">
                  <c:v>54.75927245193057</c:v>
                </c:pt>
                <c:pt idx="146">
                  <c:v>53.75632704180552</c:v>
                </c:pt>
                <c:pt idx="147">
                  <c:v>53.434026375748338</c:v>
                </c:pt>
                <c:pt idx="148">
                  <c:v>53.11239228445929</c:v>
                </c:pt>
                <c:pt idx="149">
                  <c:v>52.997920596283805</c:v>
                </c:pt>
                <c:pt idx="150">
                  <c:v>52.997920596283805</c:v>
                </c:pt>
                <c:pt idx="151">
                  <c:v>52.788547198201911</c:v>
                </c:pt>
                <c:pt idx="152">
                  <c:v>52.581269152957681</c:v>
                </c:pt>
                <c:pt idx="153">
                  <c:v>52.329655812797583</c:v>
                </c:pt>
                <c:pt idx="154">
                  <c:v>51.920465318320488</c:v>
                </c:pt>
                <c:pt idx="155">
                  <c:v>51.362217285765013</c:v>
                </c:pt>
                <c:pt idx="156">
                  <c:v>51.248455724809666</c:v>
                </c:pt>
                <c:pt idx="157">
                  <c:v>51.248455724809666</c:v>
                </c:pt>
                <c:pt idx="158">
                  <c:v>50.887248081466396</c:v>
                </c:pt>
                <c:pt idx="159">
                  <c:v>50.499061432474122</c:v>
                </c:pt>
                <c:pt idx="160">
                  <c:v>49.349332720960867</c:v>
                </c:pt>
                <c:pt idx="161">
                  <c:v>48.185950975069169</c:v>
                </c:pt>
                <c:pt idx="162">
                  <c:v>47.882883168452381</c:v>
                </c:pt>
                <c:pt idx="163">
                  <c:v>47.882883168452381</c:v>
                </c:pt>
                <c:pt idx="164">
                  <c:v>47.36074914684427</c:v>
                </c:pt>
                <c:pt idx="165">
                  <c:v>46.480847503300765</c:v>
                </c:pt>
                <c:pt idx="166">
                  <c:v>46.273567517572232</c:v>
                </c:pt>
                <c:pt idx="167">
                  <c:v>45.838744099265931</c:v>
                </c:pt>
                <c:pt idx="168">
                  <c:v>44.480655966658055</c:v>
                </c:pt>
                <c:pt idx="169">
                  <c:v>44.35459775356388</c:v>
                </c:pt>
                <c:pt idx="170">
                  <c:v>44.35459775356388</c:v>
                </c:pt>
                <c:pt idx="171">
                  <c:v>44.057639526528277</c:v>
                </c:pt>
                <c:pt idx="172">
                  <c:v>43.812317428623338</c:v>
                </c:pt>
                <c:pt idx="173">
                  <c:v>43.812317016470047</c:v>
                </c:pt>
                <c:pt idx="174">
                  <c:v>43.714297499335856</c:v>
                </c:pt>
                <c:pt idx="175">
                  <c:v>43.714297499335856</c:v>
                </c:pt>
                <c:pt idx="176">
                  <c:v>43.714297499335856</c:v>
                </c:pt>
                <c:pt idx="177">
                  <c:v>43.537974758288613</c:v>
                </c:pt>
                <c:pt idx="178">
                  <c:v>43.412140415402575</c:v>
                </c:pt>
                <c:pt idx="179">
                  <c:v>43.37419426413102</c:v>
                </c:pt>
                <c:pt idx="180">
                  <c:v>43.37419426413102</c:v>
                </c:pt>
                <c:pt idx="181">
                  <c:v>43.262214968948321</c:v>
                </c:pt>
                <c:pt idx="182">
                  <c:v>43.0372222796979</c:v>
                </c:pt>
                <c:pt idx="183">
                  <c:v>42.844382998445965</c:v>
                </c:pt>
                <c:pt idx="184">
                  <c:v>42.844382998445965</c:v>
                </c:pt>
                <c:pt idx="185">
                  <c:v>42.844382998445965</c:v>
                </c:pt>
                <c:pt idx="186">
                  <c:v>42.738392277023436</c:v>
                </c:pt>
                <c:pt idx="187">
                  <c:v>42.738392277023436</c:v>
                </c:pt>
                <c:pt idx="188">
                  <c:v>42.738392276679782</c:v>
                </c:pt>
                <c:pt idx="189">
                  <c:v>42.728934291847267</c:v>
                </c:pt>
                <c:pt idx="190">
                  <c:v>42.724670766614018</c:v>
                </c:pt>
                <c:pt idx="191">
                  <c:v>42.51421603389575</c:v>
                </c:pt>
                <c:pt idx="192">
                  <c:v>42.511047417557059</c:v>
                </c:pt>
                <c:pt idx="193">
                  <c:v>42.511047417557059</c:v>
                </c:pt>
                <c:pt idx="194">
                  <c:v>42.511047417557059</c:v>
                </c:pt>
                <c:pt idx="195">
                  <c:v>42.475166024251358</c:v>
                </c:pt>
                <c:pt idx="196">
                  <c:v>42.333424628703369</c:v>
                </c:pt>
                <c:pt idx="197">
                  <c:v>42.299561097791411</c:v>
                </c:pt>
                <c:pt idx="198">
                  <c:v>42.297424466403918</c:v>
                </c:pt>
                <c:pt idx="199">
                  <c:v>42.085937744713526</c:v>
                </c:pt>
                <c:pt idx="200">
                  <c:v>42.085937744713526</c:v>
                </c:pt>
                <c:pt idx="201">
                  <c:v>42.08593754576161</c:v>
                </c:pt>
                <c:pt idx="202">
                  <c:v>42.085937348799376</c:v>
                </c:pt>
                <c:pt idx="203">
                  <c:v>42.085937348799376</c:v>
                </c:pt>
                <c:pt idx="204">
                  <c:v>41.874450625119302</c:v>
                </c:pt>
                <c:pt idx="205">
                  <c:v>41.874450625119302</c:v>
                </c:pt>
                <c:pt idx="206">
                  <c:v>41.718142393606371</c:v>
                </c:pt>
                <c:pt idx="207">
                  <c:v>41.678226060542883</c:v>
                </c:pt>
                <c:pt idx="208">
                  <c:v>41.675597586675707</c:v>
                </c:pt>
                <c:pt idx="209">
                  <c:v>41.665079441625885</c:v>
                </c:pt>
                <c:pt idx="210">
                  <c:v>41.665078494616282</c:v>
                </c:pt>
                <c:pt idx="211">
                  <c:v>41.665078442630886</c:v>
                </c:pt>
                <c:pt idx="212">
                  <c:v>41.665078431953638</c:v>
                </c:pt>
                <c:pt idx="213">
                  <c:v>41.665078431312303</c:v>
                </c:pt>
                <c:pt idx="214">
                  <c:v>41.665078431312303</c:v>
                </c:pt>
                <c:pt idx="215">
                  <c:v>41.665077984717328</c:v>
                </c:pt>
                <c:pt idx="216">
                  <c:v>41.515691161811283</c:v>
                </c:pt>
                <c:pt idx="217">
                  <c:v>41.51069157106793</c:v>
                </c:pt>
                <c:pt idx="218">
                  <c:v>41.457799850664543</c:v>
                </c:pt>
                <c:pt idx="219">
                  <c:v>41.455706935081352</c:v>
                </c:pt>
                <c:pt idx="220">
                  <c:v>41.455705862827443</c:v>
                </c:pt>
                <c:pt idx="221">
                  <c:v>41.455705862827443</c:v>
                </c:pt>
                <c:pt idx="222">
                  <c:v>41.455705729655115</c:v>
                </c:pt>
                <c:pt idx="223">
                  <c:v>41.455705728840854</c:v>
                </c:pt>
                <c:pt idx="224">
                  <c:v>41.4557056394829</c:v>
                </c:pt>
                <c:pt idx="225">
                  <c:v>41.455705606343585</c:v>
                </c:pt>
                <c:pt idx="226">
                  <c:v>41.248430685110364</c:v>
                </c:pt>
                <c:pt idx="227">
                  <c:v>41.248428144294422</c:v>
                </c:pt>
                <c:pt idx="228">
                  <c:v>41.24842813634011</c:v>
                </c:pt>
                <c:pt idx="229">
                  <c:v>41.248428064243491</c:v>
                </c:pt>
                <c:pt idx="230">
                  <c:v>41.248427940577358</c:v>
                </c:pt>
                <c:pt idx="231">
                  <c:v>41.248427939736843</c:v>
                </c:pt>
                <c:pt idx="232">
                  <c:v>41.248427662316544</c:v>
                </c:pt>
                <c:pt idx="233">
                  <c:v>41.248427604272393</c:v>
                </c:pt>
                <c:pt idx="234">
                  <c:v>41.248427602219252</c:v>
                </c:pt>
                <c:pt idx="235">
                  <c:v>41.248427214182797</c:v>
                </c:pt>
                <c:pt idx="236">
                  <c:v>41.248427214182797</c:v>
                </c:pt>
                <c:pt idx="237">
                  <c:v>41.248427214182797</c:v>
                </c:pt>
                <c:pt idx="238">
                  <c:v>41.248426910990887</c:v>
                </c:pt>
                <c:pt idx="239">
                  <c:v>41.248426739292448</c:v>
                </c:pt>
                <c:pt idx="240">
                  <c:v>41.24842637220776</c:v>
                </c:pt>
                <c:pt idx="241">
                  <c:v>41.248425838310155</c:v>
                </c:pt>
                <c:pt idx="242">
                  <c:v>41.248425838205094</c:v>
                </c:pt>
                <c:pt idx="243">
                  <c:v>41.237625584865967</c:v>
                </c:pt>
                <c:pt idx="244">
                  <c:v>41.041149076218531</c:v>
                </c:pt>
                <c:pt idx="245">
                  <c:v>41.041149076209777</c:v>
                </c:pt>
                <c:pt idx="246">
                  <c:v>41.041148192510711</c:v>
                </c:pt>
                <c:pt idx="247">
                  <c:v>40.849166194674972</c:v>
                </c:pt>
                <c:pt idx="248">
                  <c:v>40.835943791553291</c:v>
                </c:pt>
                <c:pt idx="249">
                  <c:v>40.835943751534387</c:v>
                </c:pt>
                <c:pt idx="250">
                  <c:v>40.835943748170109</c:v>
                </c:pt>
                <c:pt idx="251">
                  <c:v>40.835943335414889</c:v>
                </c:pt>
                <c:pt idx="252">
                  <c:v>40.835943335414889</c:v>
                </c:pt>
                <c:pt idx="253">
                  <c:v>40.835943335414889</c:v>
                </c:pt>
                <c:pt idx="254">
                  <c:v>40.835943335414889</c:v>
                </c:pt>
                <c:pt idx="255">
                  <c:v>40.796420856069247</c:v>
                </c:pt>
                <c:pt idx="256">
                  <c:v>40.459054710655082</c:v>
                </c:pt>
                <c:pt idx="257">
                  <c:v>40.459054710655082</c:v>
                </c:pt>
                <c:pt idx="258">
                  <c:v>40.424915681723149</c:v>
                </c:pt>
                <c:pt idx="259">
                  <c:v>40.382896397650796</c:v>
                </c:pt>
                <c:pt idx="260">
                  <c:v>40.301870323090725</c:v>
                </c:pt>
                <c:pt idx="261">
                  <c:v>40.253986297418621</c:v>
                </c:pt>
                <c:pt idx="262">
                  <c:v>40.253986297099047</c:v>
                </c:pt>
                <c:pt idx="263">
                  <c:v>40.253985196385614</c:v>
                </c:pt>
                <c:pt idx="264">
                  <c:v>40.162780899004545</c:v>
                </c:pt>
                <c:pt idx="265">
                  <c:v>40.051588602739386</c:v>
                </c:pt>
                <c:pt idx="266">
                  <c:v>40.046707977586479</c:v>
                </c:pt>
                <c:pt idx="267">
                  <c:v>40.046707977266905</c:v>
                </c:pt>
                <c:pt idx="268">
                  <c:v>40.046707075282114</c:v>
                </c:pt>
                <c:pt idx="269">
                  <c:v>39.98159260476929</c:v>
                </c:pt>
                <c:pt idx="270">
                  <c:v>39.5584510400151</c:v>
                </c:pt>
                <c:pt idx="271">
                  <c:v>39.479354888206132</c:v>
                </c:pt>
                <c:pt idx="272">
                  <c:v>39.430475133037412</c:v>
                </c:pt>
                <c:pt idx="273">
                  <c:v>39.424992827052044</c:v>
                </c:pt>
                <c:pt idx="274">
                  <c:v>39.412648123658876</c:v>
                </c:pt>
                <c:pt idx="275">
                  <c:v>39.249500075899313</c:v>
                </c:pt>
                <c:pt idx="276">
                  <c:v>39.249500075899313</c:v>
                </c:pt>
                <c:pt idx="277">
                  <c:v>39.223594360076717</c:v>
                </c:pt>
                <c:pt idx="278">
                  <c:v>39.215584887446447</c:v>
                </c:pt>
                <c:pt idx="279">
                  <c:v>39.201959791641897</c:v>
                </c:pt>
                <c:pt idx="280">
                  <c:v>39.177080113488884</c:v>
                </c:pt>
                <c:pt idx="281">
                  <c:v>39.054200744231395</c:v>
                </c:pt>
                <c:pt idx="282">
                  <c:v>38.892905868081264</c:v>
                </c:pt>
                <c:pt idx="283">
                  <c:v>38.846565446581053</c:v>
                </c:pt>
                <c:pt idx="284">
                  <c:v>38.629058216147584</c:v>
                </c:pt>
                <c:pt idx="285">
                  <c:v>38.531286692739926</c:v>
                </c:pt>
                <c:pt idx="286">
                  <c:v>38.524130573113112</c:v>
                </c:pt>
                <c:pt idx="287">
                  <c:v>38.468435041759378</c:v>
                </c:pt>
                <c:pt idx="288">
                  <c:v>38.468435041759378</c:v>
                </c:pt>
                <c:pt idx="289">
                  <c:v>38.468435041759378</c:v>
                </c:pt>
                <c:pt idx="290">
                  <c:v>38.468434679875408</c:v>
                </c:pt>
                <c:pt idx="291">
                  <c:v>38.468434679875408</c:v>
                </c:pt>
                <c:pt idx="292">
                  <c:v>38.433971819783586</c:v>
                </c:pt>
                <c:pt idx="293">
                  <c:v>38.428975203574097</c:v>
                </c:pt>
                <c:pt idx="294">
                  <c:v>38.277059414400647</c:v>
                </c:pt>
                <c:pt idx="295">
                  <c:v>38.27512596723286</c:v>
                </c:pt>
                <c:pt idx="296">
                  <c:v>38.27512596723286</c:v>
                </c:pt>
                <c:pt idx="297">
                  <c:v>38.094010512158924</c:v>
                </c:pt>
                <c:pt idx="298">
                  <c:v>38.083750341675561</c:v>
                </c:pt>
                <c:pt idx="299">
                  <c:v>37.742846759137038</c:v>
                </c:pt>
                <c:pt idx="300">
                  <c:v>37.726243554021735</c:v>
                </c:pt>
                <c:pt idx="301">
                  <c:v>37.515345948995929</c:v>
                </c:pt>
                <c:pt idx="302">
                  <c:v>37.478191816040173</c:v>
                </c:pt>
                <c:pt idx="303">
                  <c:v>37.478191816040173</c:v>
                </c:pt>
                <c:pt idx="304">
                  <c:v>37.459403331175594</c:v>
                </c:pt>
                <c:pt idx="305">
                  <c:v>37.441501283800477</c:v>
                </c:pt>
                <c:pt idx="306">
                  <c:v>37.424588735625328</c:v>
                </c:pt>
                <c:pt idx="307">
                  <c:v>37.424588735625328</c:v>
                </c:pt>
                <c:pt idx="308">
                  <c:v>37.424588735625328</c:v>
                </c:pt>
                <c:pt idx="309">
                  <c:v>37.251989053349376</c:v>
                </c:pt>
                <c:pt idx="310">
                  <c:v>37.236525479873499</c:v>
                </c:pt>
                <c:pt idx="311">
                  <c:v>37.089710585890195</c:v>
                </c:pt>
                <c:pt idx="312">
                  <c:v>36.95262524543233</c:v>
                </c:pt>
                <c:pt idx="313">
                  <c:v>36.89845348476112</c:v>
                </c:pt>
                <c:pt idx="314">
                  <c:v>36.89845348476112</c:v>
                </c:pt>
                <c:pt idx="315">
                  <c:v>36.894100665787334</c:v>
                </c:pt>
                <c:pt idx="316">
                  <c:v>36.866022059587664</c:v>
                </c:pt>
                <c:pt idx="317">
                  <c:v>36.71396122146281</c:v>
                </c:pt>
                <c:pt idx="318">
                  <c:v>36.71396122146281</c:v>
                </c:pt>
                <c:pt idx="319">
                  <c:v>36.71396122146281</c:v>
                </c:pt>
                <c:pt idx="320">
                  <c:v>36.71396122146281</c:v>
                </c:pt>
                <c:pt idx="321">
                  <c:v>36.696798979787779</c:v>
                </c:pt>
                <c:pt idx="322">
                  <c:v>36.68750966611519</c:v>
                </c:pt>
                <c:pt idx="323">
                  <c:v>36.679264042563879</c:v>
                </c:pt>
                <c:pt idx="324">
                  <c:v>36.605736419017724</c:v>
                </c:pt>
                <c:pt idx="325">
                  <c:v>36.534798711590327</c:v>
                </c:pt>
                <c:pt idx="326">
                  <c:v>36.330051157348237</c:v>
                </c:pt>
                <c:pt idx="327">
                  <c:v>36.31304105018485</c:v>
                </c:pt>
                <c:pt idx="328">
                  <c:v>36.155093445967367</c:v>
                </c:pt>
                <c:pt idx="329">
                  <c:v>36.138081444285717</c:v>
                </c:pt>
                <c:pt idx="330">
                  <c:v>36.135014978383239</c:v>
                </c:pt>
                <c:pt idx="331">
                  <c:v>35.953431992622676</c:v>
                </c:pt>
                <c:pt idx="332">
                  <c:v>35.949910309605606</c:v>
                </c:pt>
                <c:pt idx="333">
                  <c:v>35.804341088015136</c:v>
                </c:pt>
                <c:pt idx="334">
                  <c:v>35.77366483667776</c:v>
                </c:pt>
                <c:pt idx="335">
                  <c:v>35.623520218969119</c:v>
                </c:pt>
                <c:pt idx="336">
                  <c:v>35.598744292815965</c:v>
                </c:pt>
                <c:pt idx="337">
                  <c:v>35.575161859489498</c:v>
                </c:pt>
                <c:pt idx="338">
                  <c:v>35.496400196729283</c:v>
                </c:pt>
                <c:pt idx="339">
                  <c:v>35.456864469125271</c:v>
                </c:pt>
                <c:pt idx="340">
                  <c:v>35.318047847992077</c:v>
                </c:pt>
                <c:pt idx="341">
                  <c:v>35.292496685312585</c:v>
                </c:pt>
                <c:pt idx="342">
                  <c:v>35.258897675102865</c:v>
                </c:pt>
                <c:pt idx="343">
                  <c:v>35.242703574167344</c:v>
                </c:pt>
                <c:pt idx="344">
                  <c:v>35.030317805991785</c:v>
                </c:pt>
                <c:pt idx="345">
                  <c:v>34.933399287896179</c:v>
                </c:pt>
                <c:pt idx="346">
                  <c:v>33.760412188733227</c:v>
                </c:pt>
                <c:pt idx="347">
                  <c:v>33.680867377408504</c:v>
                </c:pt>
                <c:pt idx="348">
                  <c:v>33.436832167715721</c:v>
                </c:pt>
                <c:pt idx="349">
                  <c:v>33.422808074391298</c:v>
                </c:pt>
                <c:pt idx="350">
                  <c:v>33.104271875084621</c:v>
                </c:pt>
                <c:pt idx="351">
                  <c:v>33.104271875084621</c:v>
                </c:pt>
                <c:pt idx="352">
                  <c:v>32.773229163731656</c:v>
                </c:pt>
                <c:pt idx="353">
                  <c:v>32.773229163731656</c:v>
                </c:pt>
                <c:pt idx="354">
                  <c:v>32.771439222376628</c:v>
                </c:pt>
                <c:pt idx="355">
                  <c:v>32.442360426455338</c:v>
                </c:pt>
                <c:pt idx="356">
                  <c:v>32.402066505260606</c:v>
                </c:pt>
                <c:pt idx="357">
                  <c:v>32.12609273985359</c:v>
                </c:pt>
                <c:pt idx="358">
                  <c:v>32.119287596354923</c:v>
                </c:pt>
                <c:pt idx="359">
                  <c:v>32.117937349794161</c:v>
                </c:pt>
                <c:pt idx="360">
                  <c:v>31.819548191066822</c:v>
                </c:pt>
                <c:pt idx="361">
                  <c:v>31.79675754825729</c:v>
                </c:pt>
                <c:pt idx="362">
                  <c:v>31.772290757355947</c:v>
                </c:pt>
                <c:pt idx="363">
                  <c:v>31.435730552450156</c:v>
                </c:pt>
                <c:pt idx="364">
                  <c:v>31.389421891040861</c:v>
                </c:pt>
                <c:pt idx="365">
                  <c:v>31.28188106536205</c:v>
                </c:pt>
                <c:pt idx="366">
                  <c:v>31.229028921833017</c:v>
                </c:pt>
                <c:pt idx="367">
                  <c:v>31.211344666819009</c:v>
                </c:pt>
                <c:pt idx="368">
                  <c:v>31.199077594902292</c:v>
                </c:pt>
                <c:pt idx="369">
                  <c:v>31.040277041444735</c:v>
                </c:pt>
                <c:pt idx="370">
                  <c:v>31.033773730030084</c:v>
                </c:pt>
                <c:pt idx="371">
                  <c:v>30.169782624971262</c:v>
                </c:pt>
                <c:pt idx="372">
                  <c:v>29.907824618286998</c:v>
                </c:pt>
                <c:pt idx="373">
                  <c:v>29.850081196625798</c:v>
                </c:pt>
                <c:pt idx="374">
                  <c:v>29.625897467111919</c:v>
                </c:pt>
                <c:pt idx="375">
                  <c:v>28.598999761286727</c:v>
                </c:pt>
                <c:pt idx="376">
                  <c:v>28.493092431236285</c:v>
                </c:pt>
                <c:pt idx="377">
                  <c:v>28.035078921479027</c:v>
                </c:pt>
                <c:pt idx="378">
                  <c:v>27.98867268826573</c:v>
                </c:pt>
                <c:pt idx="379">
                  <c:v>27.977219261958695</c:v>
                </c:pt>
                <c:pt idx="380">
                  <c:v>27.952544545492266</c:v>
                </c:pt>
                <c:pt idx="381">
                  <c:v>27.938567842726208</c:v>
                </c:pt>
                <c:pt idx="382">
                  <c:v>27.797110587036812</c:v>
                </c:pt>
                <c:pt idx="383">
                  <c:v>27.739293564898681</c:v>
                </c:pt>
                <c:pt idx="384">
                  <c:v>27.67301910628408</c:v>
                </c:pt>
                <c:pt idx="385">
                  <c:v>27.300784521227357</c:v>
                </c:pt>
                <c:pt idx="386">
                  <c:v>26.369620311892525</c:v>
                </c:pt>
                <c:pt idx="387">
                  <c:v>26.240836096545372</c:v>
                </c:pt>
                <c:pt idx="388">
                  <c:v>26.225024704645467</c:v>
                </c:pt>
                <c:pt idx="389">
                  <c:v>25.974082674713038</c:v>
                </c:pt>
                <c:pt idx="390">
                  <c:v>25.974082674713038</c:v>
                </c:pt>
                <c:pt idx="391">
                  <c:v>25.974082674713038</c:v>
                </c:pt>
                <c:pt idx="392">
                  <c:v>25.857521837892204</c:v>
                </c:pt>
                <c:pt idx="393">
                  <c:v>25.660267345965938</c:v>
                </c:pt>
                <c:pt idx="394">
                  <c:v>25.345212211222737</c:v>
                </c:pt>
                <c:pt idx="395">
                  <c:v>22.016198952831783</c:v>
                </c:pt>
                <c:pt idx="396">
                  <c:v>21.808051903814974</c:v>
                </c:pt>
                <c:pt idx="397">
                  <c:v>21.243768407760548</c:v>
                </c:pt>
                <c:pt idx="398">
                  <c:v>21.243768407760548</c:v>
                </c:pt>
                <c:pt idx="399">
                  <c:v>21.031330728432</c:v>
                </c:pt>
                <c:pt idx="400">
                  <c:v>20.821017425849544</c:v>
                </c:pt>
                <c:pt idx="401">
                  <c:v>20.729600007777005</c:v>
                </c:pt>
                <c:pt idx="402">
                  <c:v>20.609933551211245</c:v>
                </c:pt>
                <c:pt idx="403">
                  <c:v>20.522736542573153</c:v>
                </c:pt>
                <c:pt idx="404">
                  <c:v>19.473649482989298</c:v>
                </c:pt>
                <c:pt idx="405">
                  <c:v>19.003782118614026</c:v>
                </c:pt>
                <c:pt idx="406">
                  <c:v>18.998340743075559</c:v>
                </c:pt>
                <c:pt idx="407">
                  <c:v>18.988492931952507</c:v>
                </c:pt>
                <c:pt idx="408">
                  <c:v>18.902871696261165</c:v>
                </c:pt>
                <c:pt idx="409">
                  <c:v>18.808357339891892</c:v>
                </c:pt>
                <c:pt idx="410">
                  <c:v>18.620273770695341</c:v>
                </c:pt>
                <c:pt idx="411">
                  <c:v>18.620273770695341</c:v>
                </c:pt>
                <c:pt idx="412">
                  <c:v>18.249471319650603</c:v>
                </c:pt>
                <c:pt idx="413">
                  <c:v>17.730660525045522</c:v>
                </c:pt>
                <c:pt idx="414">
                  <c:v>15.671750567503096</c:v>
                </c:pt>
                <c:pt idx="415">
                  <c:v>15.662014515215342</c:v>
                </c:pt>
                <c:pt idx="416">
                  <c:v>15.177534235469215</c:v>
                </c:pt>
                <c:pt idx="417">
                  <c:v>13.907769043268635</c:v>
                </c:pt>
                <c:pt idx="418">
                  <c:v>12.574282101237808</c:v>
                </c:pt>
                <c:pt idx="419">
                  <c:v>12.517894764613025</c:v>
                </c:pt>
                <c:pt idx="420">
                  <c:v>12.334892991678462</c:v>
                </c:pt>
                <c:pt idx="421">
                  <c:v>9.3461584125362727</c:v>
                </c:pt>
                <c:pt idx="422">
                  <c:v>7.8348090433276276</c:v>
                </c:pt>
                <c:pt idx="423">
                  <c:v>6.0464263133011391</c:v>
                </c:pt>
                <c:pt idx="424">
                  <c:v>7.5582788905515841E-2</c:v>
                </c:pt>
                <c:pt idx="425">
                  <c:v>4.2162638269474827E-2</c:v>
                </c:pt>
                <c:pt idx="426">
                  <c:v>4.2585999996810828E-3</c:v>
                </c:pt>
                <c:pt idx="427">
                  <c:v>3.4412929288804503E-3</c:v>
                </c:pt>
                <c:pt idx="428">
                  <c:v>3.4412929288804503E-3</c:v>
                </c:pt>
                <c:pt idx="429">
                  <c:v>3.424172930131252E-3</c:v>
                </c:pt>
                <c:pt idx="430">
                  <c:v>3.4239999993696084E-3</c:v>
                </c:pt>
                <c:pt idx="431">
                  <c:v>3.4068800006204097E-3</c:v>
                </c:pt>
                <c:pt idx="432">
                  <c:v>3.4068800006204097E-3</c:v>
                </c:pt>
                <c:pt idx="433">
                  <c:v>3.389760001871211E-3</c:v>
                </c:pt>
                <c:pt idx="434">
                  <c:v>2.5939393937934696E-3</c:v>
                </c:pt>
                <c:pt idx="435">
                  <c:v>2.5939393916046111E-3</c:v>
                </c:pt>
                <c:pt idx="436">
                  <c:v>2.5809696961131235E-3</c:v>
                </c:pt>
                <c:pt idx="437">
                  <c:v>2.5766464642826272E-3</c:v>
                </c:pt>
                <c:pt idx="438">
                  <c:v>2.5766464642826272E-3</c:v>
                </c:pt>
                <c:pt idx="439">
                  <c:v>2.5766464642826272E-3</c:v>
                </c:pt>
                <c:pt idx="440">
                  <c:v>2.5551600015597366E-3</c:v>
                </c:pt>
                <c:pt idx="441">
                  <c:v>2.1486464649086408E-3</c:v>
                </c:pt>
                <c:pt idx="442">
                  <c:v>1.7292929291956463E-3</c:v>
                </c:pt>
                <c:pt idx="443">
                  <c:v>1.7292929291956463E-3</c:v>
                </c:pt>
                <c:pt idx="444">
                  <c:v>1.7206464655346546E-3</c:v>
                </c:pt>
                <c:pt idx="445">
                  <c:v>1.7120000018736629E-3</c:v>
                </c:pt>
                <c:pt idx="446">
                  <c:v>1.7034400003102051E-3</c:v>
                </c:pt>
                <c:pt idx="447">
                  <c:v>8.6901336415434651E-4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1F-406A-8304-8A5A7F8D4F41}"/>
            </c:ext>
          </c:extLst>
        </c:ser>
        <c:ser>
          <c:idx val="1"/>
          <c:order val="1"/>
          <c:spPr>
            <a:ln w="28575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Sheet1!$A$2:$QF$2</c:f>
              <c:numCache>
                <c:formatCode>General</c:formatCode>
                <c:ptCount val="448"/>
                <c:pt idx="0">
                  <c:v>155.19063524383986</c:v>
                </c:pt>
                <c:pt idx="1">
                  <c:v>109.21185889448279</c:v>
                </c:pt>
                <c:pt idx="2">
                  <c:v>96.759252208523691</c:v>
                </c:pt>
                <c:pt idx="3">
                  <c:v>96.511157342139867</c:v>
                </c:pt>
                <c:pt idx="4">
                  <c:v>91.295700454540423</c:v>
                </c:pt>
                <c:pt idx="5">
                  <c:v>85.463613149184113</c:v>
                </c:pt>
                <c:pt idx="6">
                  <c:v>85.038442419856807</c:v>
                </c:pt>
                <c:pt idx="7">
                  <c:v>85.038442419856807</c:v>
                </c:pt>
                <c:pt idx="8">
                  <c:v>84.608977036796091</c:v>
                </c:pt>
                <c:pt idx="9">
                  <c:v>84.608977036796091</c:v>
                </c:pt>
                <c:pt idx="10">
                  <c:v>84.608977036796091</c:v>
                </c:pt>
                <c:pt idx="11">
                  <c:v>84.188058014665671</c:v>
                </c:pt>
                <c:pt idx="12">
                  <c:v>84.183806307468785</c:v>
                </c:pt>
                <c:pt idx="13">
                  <c:v>81.845997536738054</c:v>
                </c:pt>
                <c:pt idx="14">
                  <c:v>80.636651385916394</c:v>
                </c:pt>
                <c:pt idx="15">
                  <c:v>80.38002945008212</c:v>
                </c:pt>
                <c:pt idx="16">
                  <c:v>78.372994243683408</c:v>
                </c:pt>
                <c:pt idx="17">
                  <c:v>77.959176709643486</c:v>
                </c:pt>
                <c:pt idx="18">
                  <c:v>77.886010329895583</c:v>
                </c:pt>
                <c:pt idx="19">
                  <c:v>74.969108365928633</c:v>
                </c:pt>
                <c:pt idx="20">
                  <c:v>74.969108365928633</c:v>
                </c:pt>
                <c:pt idx="21">
                  <c:v>74.886089503539083</c:v>
                </c:pt>
                <c:pt idx="22">
                  <c:v>74.592379186623106</c:v>
                </c:pt>
                <c:pt idx="23">
                  <c:v>74.519821306599312</c:v>
                </c:pt>
                <c:pt idx="24">
                  <c:v>74.519821306599312</c:v>
                </c:pt>
                <c:pt idx="25">
                  <c:v>74.271125243210506</c:v>
                </c:pt>
                <c:pt idx="26">
                  <c:v>74.219417299026304</c:v>
                </c:pt>
                <c:pt idx="27">
                  <c:v>74.219417299026304</c:v>
                </c:pt>
                <c:pt idx="28">
                  <c:v>73.828111238007494</c:v>
                </c:pt>
                <c:pt idx="29">
                  <c:v>73.685789323333211</c:v>
                </c:pt>
                <c:pt idx="30">
                  <c:v>73.532980453839514</c:v>
                </c:pt>
                <c:pt idx="31">
                  <c:v>73.315508983292133</c:v>
                </c:pt>
                <c:pt idx="32">
                  <c:v>73.315508983292133</c:v>
                </c:pt>
                <c:pt idx="33">
                  <c:v>73.315508983292133</c:v>
                </c:pt>
                <c:pt idx="34">
                  <c:v>72.948931446569233</c:v>
                </c:pt>
                <c:pt idx="35">
                  <c:v>72.582353909846333</c:v>
                </c:pt>
                <c:pt idx="36">
                  <c:v>72.577900814046643</c:v>
                </c:pt>
                <c:pt idx="37">
                  <c:v>72.548181570036959</c:v>
                </c:pt>
                <c:pt idx="38">
                  <c:v>72.536799858954026</c:v>
                </c:pt>
                <c:pt idx="39">
                  <c:v>72.520948831076197</c:v>
                </c:pt>
                <c:pt idx="40">
                  <c:v>72.415168310475821</c:v>
                </c:pt>
                <c:pt idx="41">
                  <c:v>72.203122397440566</c:v>
                </c:pt>
                <c:pt idx="42">
                  <c:v>71.751378271787885</c:v>
                </c:pt>
                <c:pt idx="43">
                  <c:v>71.121889734405954</c:v>
                </c:pt>
                <c:pt idx="44">
                  <c:v>71.031989978947351</c:v>
                </c:pt>
                <c:pt idx="45">
                  <c:v>70.033830088169765</c:v>
                </c:pt>
                <c:pt idx="46">
                  <c:v>70.033830088169765</c:v>
                </c:pt>
                <c:pt idx="47">
                  <c:v>69.73361462185909</c:v>
                </c:pt>
                <c:pt idx="48">
                  <c:v>69.618453409802825</c:v>
                </c:pt>
                <c:pt idx="49">
                  <c:v>69.042295421213652</c:v>
                </c:pt>
                <c:pt idx="50">
                  <c:v>68.286317024544331</c:v>
                </c:pt>
                <c:pt idx="51">
                  <c:v>67.755286174658224</c:v>
                </c:pt>
                <c:pt idx="52">
                  <c:v>67.627060278770131</c:v>
                </c:pt>
                <c:pt idx="53">
                  <c:v>67.287225812642603</c:v>
                </c:pt>
                <c:pt idx="54">
                  <c:v>67.287225812642603</c:v>
                </c:pt>
                <c:pt idx="55">
                  <c:v>67.077733328057718</c:v>
                </c:pt>
                <c:pt idx="56">
                  <c:v>66.950789691099388</c:v>
                </c:pt>
                <c:pt idx="57">
                  <c:v>66.740659298805184</c:v>
                </c:pt>
                <c:pt idx="58">
                  <c:v>65.796511305183529</c:v>
                </c:pt>
                <c:pt idx="59">
                  <c:v>65.796511305183529</c:v>
                </c:pt>
                <c:pt idx="60">
                  <c:v>65.753735269811813</c:v>
                </c:pt>
                <c:pt idx="61">
                  <c:v>65.753734218597231</c:v>
                </c:pt>
                <c:pt idx="62">
                  <c:v>65.753734218597231</c:v>
                </c:pt>
                <c:pt idx="63">
                  <c:v>65.70431042186901</c:v>
                </c:pt>
                <c:pt idx="64">
                  <c:v>65.704310421153252</c:v>
                </c:pt>
                <c:pt idx="65">
                  <c:v>65.423313451050745</c:v>
                </c:pt>
                <c:pt idx="66">
                  <c:v>65.423313451050745</c:v>
                </c:pt>
                <c:pt idx="67">
                  <c:v>65.423313451050745</c:v>
                </c:pt>
                <c:pt idx="68">
                  <c:v>65.423313206620918</c:v>
                </c:pt>
                <c:pt idx="69">
                  <c:v>65.423313206620918</c:v>
                </c:pt>
                <c:pt idx="70">
                  <c:v>65.41252020829252</c:v>
                </c:pt>
                <c:pt idx="71">
                  <c:v>65.112711195278905</c:v>
                </c:pt>
                <c:pt idx="72">
                  <c:v>65.0961984267947</c:v>
                </c:pt>
                <c:pt idx="73">
                  <c:v>65.096197655092965</c:v>
                </c:pt>
                <c:pt idx="74">
                  <c:v>65.096196891106928</c:v>
                </c:pt>
                <c:pt idx="75">
                  <c:v>65.096196891106928</c:v>
                </c:pt>
                <c:pt idx="76">
                  <c:v>65.096196891106928</c:v>
                </c:pt>
                <c:pt idx="77">
                  <c:v>65.08545761456179</c:v>
                </c:pt>
                <c:pt idx="78">
                  <c:v>65.08545761456179</c:v>
                </c:pt>
                <c:pt idx="79">
                  <c:v>65.08545761456179</c:v>
                </c:pt>
                <c:pt idx="80">
                  <c:v>65.08545761456179</c:v>
                </c:pt>
                <c:pt idx="81">
                  <c:v>65.081950790025871</c:v>
                </c:pt>
                <c:pt idx="82">
                  <c:v>65.074592226017899</c:v>
                </c:pt>
                <c:pt idx="83">
                  <c:v>64.772351564784316</c:v>
                </c:pt>
                <c:pt idx="84">
                  <c:v>64.772351564692386</c:v>
                </c:pt>
                <c:pt idx="85">
                  <c:v>64.445237749095512</c:v>
                </c:pt>
                <c:pt idx="86">
                  <c:v>64.445237740723144</c:v>
                </c:pt>
                <c:pt idx="87">
                  <c:v>64.445237299534639</c:v>
                </c:pt>
                <c:pt idx="88">
                  <c:v>64.445236875867948</c:v>
                </c:pt>
                <c:pt idx="89">
                  <c:v>64.445235457964856</c:v>
                </c:pt>
                <c:pt idx="90">
                  <c:v>64.44523545777659</c:v>
                </c:pt>
                <c:pt idx="91">
                  <c:v>64.445235358297367</c:v>
                </c:pt>
                <c:pt idx="92">
                  <c:v>64.445234936747312</c:v>
                </c:pt>
                <c:pt idx="93">
                  <c:v>64.445234936747312</c:v>
                </c:pt>
                <c:pt idx="94">
                  <c:v>64.445234936747312</c:v>
                </c:pt>
                <c:pt idx="95">
                  <c:v>64.445234936747312</c:v>
                </c:pt>
                <c:pt idx="96">
                  <c:v>64.444108438341743</c:v>
                </c:pt>
                <c:pt idx="97">
                  <c:v>64.121390568709103</c:v>
                </c:pt>
                <c:pt idx="98">
                  <c:v>64.121390567448316</c:v>
                </c:pt>
                <c:pt idx="99">
                  <c:v>64.121390567448316</c:v>
                </c:pt>
                <c:pt idx="100">
                  <c:v>64.121390567448316</c:v>
                </c:pt>
                <c:pt idx="101">
                  <c:v>64.121390567448316</c:v>
                </c:pt>
                <c:pt idx="102">
                  <c:v>64.121390483216672</c:v>
                </c:pt>
                <c:pt idx="103">
                  <c:v>64.121390380644584</c:v>
                </c:pt>
                <c:pt idx="104">
                  <c:v>63.807228145087024</c:v>
                </c:pt>
                <c:pt idx="105">
                  <c:v>63.800784970111081</c:v>
                </c:pt>
                <c:pt idx="106">
                  <c:v>63.800783621778649</c:v>
                </c:pt>
                <c:pt idx="107">
                  <c:v>63.800783621778649</c:v>
                </c:pt>
                <c:pt idx="108">
                  <c:v>63.800783621778649</c:v>
                </c:pt>
                <c:pt idx="109">
                  <c:v>63.800783621778649</c:v>
                </c:pt>
                <c:pt idx="110">
                  <c:v>63.800783621463452</c:v>
                </c:pt>
                <c:pt idx="111">
                  <c:v>63.800782715313268</c:v>
                </c:pt>
                <c:pt idx="112">
                  <c:v>63.800782714914895</c:v>
                </c:pt>
                <c:pt idx="113">
                  <c:v>63.662498858942214</c:v>
                </c:pt>
                <c:pt idx="114">
                  <c:v>63.341891462317363</c:v>
                </c:pt>
                <c:pt idx="115">
                  <c:v>62.887589121747794</c:v>
                </c:pt>
                <c:pt idx="116">
                  <c:v>61.636126126055373</c:v>
                </c:pt>
                <c:pt idx="117">
                  <c:v>61.636126126055373</c:v>
                </c:pt>
                <c:pt idx="118">
                  <c:v>61.636126126055373</c:v>
                </c:pt>
                <c:pt idx="119">
                  <c:v>61.636125382093027</c:v>
                </c:pt>
                <c:pt idx="120">
                  <c:v>61.284891771454596</c:v>
                </c:pt>
                <c:pt idx="121">
                  <c:v>59.299618656602753</c:v>
                </c:pt>
                <c:pt idx="122">
                  <c:v>58.604432056713378</c:v>
                </c:pt>
                <c:pt idx="123">
                  <c:v>57.759623010102516</c:v>
                </c:pt>
                <c:pt idx="124">
                  <c:v>57.589665098890599</c:v>
                </c:pt>
                <c:pt idx="125">
                  <c:v>57.572816541206365</c:v>
                </c:pt>
                <c:pt idx="126">
                  <c:v>57.481726006194968</c:v>
                </c:pt>
                <c:pt idx="127">
                  <c:v>57.452729007468612</c:v>
                </c:pt>
                <c:pt idx="128">
                  <c:v>57.023984052312677</c:v>
                </c:pt>
                <c:pt idx="129">
                  <c:v>56.83690207125872</c:v>
                </c:pt>
                <c:pt idx="130">
                  <c:v>56.652628626762613</c:v>
                </c:pt>
                <c:pt idx="131">
                  <c:v>56.353535692455537</c:v>
                </c:pt>
                <c:pt idx="132">
                  <c:v>56.02629113262693</c:v>
                </c:pt>
                <c:pt idx="133">
                  <c:v>55.478404638620788</c:v>
                </c:pt>
                <c:pt idx="134">
                  <c:v>55.019513469462538</c:v>
                </c:pt>
                <c:pt idx="135">
                  <c:v>54.75927245193057</c:v>
                </c:pt>
                <c:pt idx="136">
                  <c:v>54.029289774207129</c:v>
                </c:pt>
                <c:pt idx="137">
                  <c:v>53.928959721934632</c:v>
                </c:pt>
                <c:pt idx="138">
                  <c:v>53.807656583452086</c:v>
                </c:pt>
                <c:pt idx="139">
                  <c:v>53.641647740408487</c:v>
                </c:pt>
                <c:pt idx="140">
                  <c:v>53.502052162066086</c:v>
                </c:pt>
                <c:pt idx="141">
                  <c:v>53.485936568080348</c:v>
                </c:pt>
                <c:pt idx="142">
                  <c:v>53.375237771120631</c:v>
                </c:pt>
                <c:pt idx="143">
                  <c:v>53.317801737275509</c:v>
                </c:pt>
                <c:pt idx="144">
                  <c:v>53.162092963141689</c:v>
                </c:pt>
                <c:pt idx="145">
                  <c:v>53.162091457485047</c:v>
                </c:pt>
                <c:pt idx="146">
                  <c:v>53.150082056708669</c:v>
                </c:pt>
                <c:pt idx="147">
                  <c:v>52.951079204197278</c:v>
                </c:pt>
                <c:pt idx="148">
                  <c:v>52.951079203488092</c:v>
                </c:pt>
                <c:pt idx="149">
                  <c:v>52.951079115552886</c:v>
                </c:pt>
                <c:pt idx="150">
                  <c:v>52.95107800252493</c:v>
                </c:pt>
                <c:pt idx="151">
                  <c:v>52.94835608088416</c:v>
                </c:pt>
                <c:pt idx="152">
                  <c:v>52.703200116068018</c:v>
                </c:pt>
                <c:pt idx="153">
                  <c:v>51.920465318320488</c:v>
                </c:pt>
                <c:pt idx="154">
                  <c:v>51.605650937078828</c:v>
                </c:pt>
                <c:pt idx="155">
                  <c:v>51.347622688162517</c:v>
                </c:pt>
                <c:pt idx="156">
                  <c:v>51.254087713054147</c:v>
                </c:pt>
                <c:pt idx="157">
                  <c:v>51.128187999418074</c:v>
                </c:pt>
                <c:pt idx="158">
                  <c:v>50.887248081466396</c:v>
                </c:pt>
                <c:pt idx="159">
                  <c:v>50.495551330164261</c:v>
                </c:pt>
                <c:pt idx="160">
                  <c:v>50.428885884829256</c:v>
                </c:pt>
                <c:pt idx="161">
                  <c:v>49.695182554745799</c:v>
                </c:pt>
                <c:pt idx="162">
                  <c:v>49.263788402387945</c:v>
                </c:pt>
                <c:pt idx="163">
                  <c:v>49.261954036894338</c:v>
                </c:pt>
                <c:pt idx="164">
                  <c:v>47.928879636050091</c:v>
                </c:pt>
                <c:pt idx="165">
                  <c:v>47.928879636050091</c:v>
                </c:pt>
                <c:pt idx="166">
                  <c:v>47.071961223188922</c:v>
                </c:pt>
                <c:pt idx="167">
                  <c:v>46.90422443181653</c:v>
                </c:pt>
                <c:pt idx="168">
                  <c:v>46.693208994980793</c:v>
                </c:pt>
                <c:pt idx="169">
                  <c:v>46.576262330635821</c:v>
                </c:pt>
                <c:pt idx="170">
                  <c:v>46.15713107877113</c:v>
                </c:pt>
                <c:pt idx="171">
                  <c:v>45.562972839784223</c:v>
                </c:pt>
                <c:pt idx="172">
                  <c:v>44.601875207459273</c:v>
                </c:pt>
                <c:pt idx="173">
                  <c:v>44.51471609492804</c:v>
                </c:pt>
                <c:pt idx="174">
                  <c:v>44.453730014465975</c:v>
                </c:pt>
                <c:pt idx="175">
                  <c:v>44.387842596246067</c:v>
                </c:pt>
                <c:pt idx="176">
                  <c:v>44.387842596246067</c:v>
                </c:pt>
                <c:pt idx="177">
                  <c:v>44.30214524671014</c:v>
                </c:pt>
                <c:pt idx="178">
                  <c:v>44.155856049964932</c:v>
                </c:pt>
                <c:pt idx="179">
                  <c:v>43.868160927609253</c:v>
                </c:pt>
                <c:pt idx="180">
                  <c:v>43.785684699023633</c:v>
                </c:pt>
                <c:pt idx="181">
                  <c:v>43.748091451561876</c:v>
                </c:pt>
                <c:pt idx="182">
                  <c:v>43.71429791056763</c:v>
                </c:pt>
                <c:pt idx="183">
                  <c:v>43.714297499335856</c:v>
                </c:pt>
                <c:pt idx="184">
                  <c:v>43.425768389037216</c:v>
                </c:pt>
                <c:pt idx="185">
                  <c:v>43.277154941232581</c:v>
                </c:pt>
                <c:pt idx="186">
                  <c:v>43.277154534113663</c:v>
                </c:pt>
                <c:pt idx="187">
                  <c:v>43.111936560644494</c:v>
                </c:pt>
                <c:pt idx="188">
                  <c:v>43.111936560644494</c:v>
                </c:pt>
                <c:pt idx="189">
                  <c:v>43.111936560303029</c:v>
                </c:pt>
                <c:pt idx="190">
                  <c:v>42.848710313101591</c:v>
                </c:pt>
                <c:pt idx="191">
                  <c:v>42.844382998445965</c:v>
                </c:pt>
                <c:pt idx="192">
                  <c:v>42.844382998445965</c:v>
                </c:pt>
                <c:pt idx="193">
                  <c:v>42.844382998445965</c:v>
                </c:pt>
                <c:pt idx="194">
                  <c:v>42.844382998445965</c:v>
                </c:pt>
                <c:pt idx="195">
                  <c:v>42.819997213754888</c:v>
                </c:pt>
                <c:pt idx="196">
                  <c:v>42.728934291847267</c:v>
                </c:pt>
                <c:pt idx="197">
                  <c:v>42.728931868275339</c:v>
                </c:pt>
                <c:pt idx="198">
                  <c:v>42.72893160401884</c:v>
                </c:pt>
                <c:pt idx="199">
                  <c:v>42.728931158918854</c:v>
                </c:pt>
                <c:pt idx="200">
                  <c:v>42.728931158918854</c:v>
                </c:pt>
                <c:pt idx="201">
                  <c:v>42.728931158918854</c:v>
                </c:pt>
                <c:pt idx="202">
                  <c:v>42.728931158918854</c:v>
                </c:pt>
                <c:pt idx="203">
                  <c:v>42.728931158918854</c:v>
                </c:pt>
                <c:pt idx="204">
                  <c:v>42.728931158918854</c:v>
                </c:pt>
                <c:pt idx="205">
                  <c:v>42.669145752234186</c:v>
                </c:pt>
                <c:pt idx="206">
                  <c:v>42.631238382316084</c:v>
                </c:pt>
                <c:pt idx="207">
                  <c:v>42.629084997276891</c:v>
                </c:pt>
                <c:pt idx="208">
                  <c:v>42.571650523164152</c:v>
                </c:pt>
                <c:pt idx="209">
                  <c:v>42.571650522450582</c:v>
                </c:pt>
                <c:pt idx="210">
                  <c:v>42.51421603389575</c:v>
                </c:pt>
                <c:pt idx="211">
                  <c:v>42.403929271622957</c:v>
                </c:pt>
                <c:pt idx="212">
                  <c:v>42.391797649979281</c:v>
                </c:pt>
                <c:pt idx="213">
                  <c:v>42.391797649979281</c:v>
                </c:pt>
                <c:pt idx="214">
                  <c:v>42.3585034932334</c:v>
                </c:pt>
                <c:pt idx="215">
                  <c:v>42.358503492909449</c:v>
                </c:pt>
                <c:pt idx="216">
                  <c:v>42.301645426651461</c:v>
                </c:pt>
                <c:pt idx="217">
                  <c:v>42.301642724617338</c:v>
                </c:pt>
                <c:pt idx="218">
                  <c:v>42.30164272439189</c:v>
                </c:pt>
                <c:pt idx="219">
                  <c:v>42.301642314620082</c:v>
                </c:pt>
                <c:pt idx="220">
                  <c:v>42.301642314620082</c:v>
                </c:pt>
                <c:pt idx="221">
                  <c:v>42.301642267750054</c:v>
                </c:pt>
                <c:pt idx="222">
                  <c:v>42.301642267360435</c:v>
                </c:pt>
                <c:pt idx="223">
                  <c:v>42.301639632900745</c:v>
                </c:pt>
                <c:pt idx="224">
                  <c:v>42.196247617568872</c:v>
                </c:pt>
                <c:pt idx="225">
                  <c:v>42.192793187115967</c:v>
                </c:pt>
                <c:pt idx="226">
                  <c:v>42.147490120372979</c:v>
                </c:pt>
                <c:pt idx="227">
                  <c:v>42.147490120016201</c:v>
                </c:pt>
                <c:pt idx="228">
                  <c:v>42.145933587577346</c:v>
                </c:pt>
                <c:pt idx="229">
                  <c:v>42.145932400441218</c:v>
                </c:pt>
                <c:pt idx="230">
                  <c:v>42.140450173543677</c:v>
                </c:pt>
                <c:pt idx="231">
                  <c:v>41.991781270270444</c:v>
                </c:pt>
                <c:pt idx="232">
                  <c:v>41.9917805857947</c:v>
                </c:pt>
                <c:pt idx="233">
                  <c:v>41.9917805857947</c:v>
                </c:pt>
                <c:pt idx="234">
                  <c:v>41.991779804039538</c:v>
                </c:pt>
                <c:pt idx="235">
                  <c:v>41.991779401609151</c:v>
                </c:pt>
                <c:pt idx="236">
                  <c:v>41.991779357157817</c:v>
                </c:pt>
                <c:pt idx="237">
                  <c:v>41.979769260129643</c:v>
                </c:pt>
                <c:pt idx="238">
                  <c:v>41.967879682954333</c:v>
                </c:pt>
                <c:pt idx="239">
                  <c:v>41.967879682954333</c:v>
                </c:pt>
                <c:pt idx="240">
                  <c:v>41.935625296097378</c:v>
                </c:pt>
                <c:pt idx="241">
                  <c:v>41.878625859652033</c:v>
                </c:pt>
                <c:pt idx="242">
                  <c:v>41.878624551156832</c:v>
                </c:pt>
                <c:pt idx="243">
                  <c:v>41.874450625119302</c:v>
                </c:pt>
                <c:pt idx="244">
                  <c:v>41.874450625119302</c:v>
                </c:pt>
                <c:pt idx="245">
                  <c:v>41.768875752136843</c:v>
                </c:pt>
                <c:pt idx="246">
                  <c:v>41.548200895505758</c:v>
                </c:pt>
                <c:pt idx="247">
                  <c:v>41.548200504650062</c:v>
                </c:pt>
                <c:pt idx="248">
                  <c:v>41.548200504650062</c:v>
                </c:pt>
                <c:pt idx="249">
                  <c:v>41.339415971071872</c:v>
                </c:pt>
                <c:pt idx="250">
                  <c:v>41.132718895836888</c:v>
                </c:pt>
                <c:pt idx="251">
                  <c:v>41.132718895836888</c:v>
                </c:pt>
                <c:pt idx="252">
                  <c:v>41.132718895836888</c:v>
                </c:pt>
                <c:pt idx="253">
                  <c:v>41.132718895836888</c:v>
                </c:pt>
                <c:pt idx="254">
                  <c:v>41.132718895836888</c:v>
                </c:pt>
                <c:pt idx="255">
                  <c:v>41.106194406524118</c:v>
                </c:pt>
                <c:pt idx="256">
                  <c:v>41.076427587566641</c:v>
                </c:pt>
                <c:pt idx="257">
                  <c:v>40.932752612131637</c:v>
                </c:pt>
                <c:pt idx="258">
                  <c:v>40.928088791308838</c:v>
                </c:pt>
                <c:pt idx="259">
                  <c:v>40.779728444122043</c:v>
                </c:pt>
                <c:pt idx="260">
                  <c:v>40.779728443835303</c:v>
                </c:pt>
                <c:pt idx="261">
                  <c:v>40.57204109014485</c:v>
                </c:pt>
                <c:pt idx="262">
                  <c:v>40.567158711819204</c:v>
                </c:pt>
                <c:pt idx="263">
                  <c:v>40.567158711497441</c:v>
                </c:pt>
                <c:pt idx="264">
                  <c:v>40.567158709963053</c:v>
                </c:pt>
                <c:pt idx="265">
                  <c:v>40.567158709641291</c:v>
                </c:pt>
                <c:pt idx="266">
                  <c:v>40.52608856881853</c:v>
                </c:pt>
                <c:pt idx="267">
                  <c:v>40.382896397650796</c:v>
                </c:pt>
                <c:pt idx="268">
                  <c:v>40.336945673799704</c:v>
                </c:pt>
                <c:pt idx="269">
                  <c:v>40.323463539235277</c:v>
                </c:pt>
                <c:pt idx="270">
                  <c:v>40.323463539235277</c:v>
                </c:pt>
                <c:pt idx="271">
                  <c:v>40.323458130502573</c:v>
                </c:pt>
                <c:pt idx="272">
                  <c:v>40.192331089029523</c:v>
                </c:pt>
                <c:pt idx="273">
                  <c:v>39.98159260476929</c:v>
                </c:pt>
                <c:pt idx="274">
                  <c:v>39.935190208287779</c:v>
                </c:pt>
                <c:pt idx="275">
                  <c:v>39.375743764488135</c:v>
                </c:pt>
                <c:pt idx="276">
                  <c:v>39.375743764488135</c:v>
                </c:pt>
                <c:pt idx="277">
                  <c:v>39.366131756005913</c:v>
                </c:pt>
                <c:pt idx="278">
                  <c:v>39.283630204383392</c:v>
                </c:pt>
                <c:pt idx="279">
                  <c:v>39.283318688529121</c:v>
                </c:pt>
                <c:pt idx="280">
                  <c:v>39.24244441570174</c:v>
                </c:pt>
                <c:pt idx="281">
                  <c:v>39.24244441570174</c:v>
                </c:pt>
                <c:pt idx="282">
                  <c:v>38.992244792516161</c:v>
                </c:pt>
                <c:pt idx="283">
                  <c:v>38.874768659146937</c:v>
                </c:pt>
                <c:pt idx="284">
                  <c:v>38.773181437095474</c:v>
                </c:pt>
                <c:pt idx="285">
                  <c:v>38.654793753643311</c:v>
                </c:pt>
                <c:pt idx="286">
                  <c:v>38.473320134536536</c:v>
                </c:pt>
                <c:pt idx="287">
                  <c:v>38.461519789196473</c:v>
                </c:pt>
                <c:pt idx="288">
                  <c:v>38.461519789196473</c:v>
                </c:pt>
                <c:pt idx="289">
                  <c:v>38.461519789196473</c:v>
                </c:pt>
                <c:pt idx="290">
                  <c:v>38.461519427378171</c:v>
                </c:pt>
                <c:pt idx="291">
                  <c:v>38.461519427378171</c:v>
                </c:pt>
                <c:pt idx="292">
                  <c:v>38.428975203574097</c:v>
                </c:pt>
                <c:pt idx="293">
                  <c:v>38.371866739216131</c:v>
                </c:pt>
                <c:pt idx="294">
                  <c:v>38.268245464748084</c:v>
                </c:pt>
                <c:pt idx="295">
                  <c:v>38.268245464748084</c:v>
                </c:pt>
                <c:pt idx="296">
                  <c:v>38.235413082645579</c:v>
                </c:pt>
                <c:pt idx="297">
                  <c:v>38.170167907418644</c:v>
                </c:pt>
                <c:pt idx="298">
                  <c:v>38.076904599902377</c:v>
                </c:pt>
                <c:pt idx="299">
                  <c:v>38.076904241700078</c:v>
                </c:pt>
                <c:pt idx="300">
                  <c:v>38.010477003758012</c:v>
                </c:pt>
                <c:pt idx="301">
                  <c:v>37.67190618794951</c:v>
                </c:pt>
                <c:pt idx="302">
                  <c:v>37.641517027553142</c:v>
                </c:pt>
                <c:pt idx="303">
                  <c:v>37.515345948995929</c:v>
                </c:pt>
                <c:pt idx="304">
                  <c:v>37.459403331175594</c:v>
                </c:pt>
                <c:pt idx="305">
                  <c:v>37.448692373262418</c:v>
                </c:pt>
                <c:pt idx="306">
                  <c:v>37.427505596165481</c:v>
                </c:pt>
                <c:pt idx="307">
                  <c:v>37.427505596165481</c:v>
                </c:pt>
                <c:pt idx="308">
                  <c:v>37.271165478846726</c:v>
                </c:pt>
                <c:pt idx="309">
                  <c:v>37.156447959571885</c:v>
                </c:pt>
                <c:pt idx="310">
                  <c:v>37.156447959571885</c:v>
                </c:pt>
                <c:pt idx="311">
                  <c:v>36.969732144874975</c:v>
                </c:pt>
                <c:pt idx="312">
                  <c:v>36.945982481403846</c:v>
                </c:pt>
                <c:pt idx="313">
                  <c:v>36.89845348476112</c:v>
                </c:pt>
                <c:pt idx="314">
                  <c:v>36.89845348476112</c:v>
                </c:pt>
                <c:pt idx="315">
                  <c:v>36.839106408964568</c:v>
                </c:pt>
                <c:pt idx="316">
                  <c:v>36.722237499092387</c:v>
                </c:pt>
                <c:pt idx="317">
                  <c:v>36.71396122146281</c:v>
                </c:pt>
                <c:pt idx="318">
                  <c:v>36.71396122146281</c:v>
                </c:pt>
                <c:pt idx="319">
                  <c:v>36.71396122146281</c:v>
                </c:pt>
                <c:pt idx="320">
                  <c:v>36.71396122146281</c:v>
                </c:pt>
                <c:pt idx="321">
                  <c:v>36.71396122146281</c:v>
                </c:pt>
                <c:pt idx="322">
                  <c:v>36.683137801209888</c:v>
                </c:pt>
                <c:pt idx="323">
                  <c:v>36.601883318213616</c:v>
                </c:pt>
                <c:pt idx="324">
                  <c:v>36.417034661620804</c:v>
                </c:pt>
                <c:pt idx="325">
                  <c:v>36.186736668762649</c:v>
                </c:pt>
                <c:pt idx="326">
                  <c:v>36.177092026970683</c:v>
                </c:pt>
                <c:pt idx="327">
                  <c:v>36.160534599689115</c:v>
                </c:pt>
                <c:pt idx="328">
                  <c:v>36.135059355384769</c:v>
                </c:pt>
                <c:pt idx="329">
                  <c:v>36.11946413328242</c:v>
                </c:pt>
                <c:pt idx="330">
                  <c:v>36.064000338817465</c:v>
                </c:pt>
                <c:pt idx="331">
                  <c:v>36.052864323144362</c:v>
                </c:pt>
                <c:pt idx="332">
                  <c:v>35.970299185770557</c:v>
                </c:pt>
                <c:pt idx="333">
                  <c:v>35.824869310161517</c:v>
                </c:pt>
                <c:pt idx="334">
                  <c:v>35.799496423961315</c:v>
                </c:pt>
                <c:pt idx="335">
                  <c:v>35.779765562201767</c:v>
                </c:pt>
                <c:pt idx="336">
                  <c:v>35.604144802340947</c:v>
                </c:pt>
                <c:pt idx="337">
                  <c:v>35.533981162302723</c:v>
                </c:pt>
                <c:pt idx="338">
                  <c:v>35.501660020630197</c:v>
                </c:pt>
                <c:pt idx="339">
                  <c:v>35.495934903228914</c:v>
                </c:pt>
                <c:pt idx="340">
                  <c:v>35.495934903228914</c:v>
                </c:pt>
                <c:pt idx="341">
                  <c:v>35.45950272800615</c:v>
                </c:pt>
                <c:pt idx="342">
                  <c:v>35.327248372136424</c:v>
                </c:pt>
                <c:pt idx="343">
                  <c:v>35.317833683331131</c:v>
                </c:pt>
                <c:pt idx="344">
                  <c:v>35.088568937732269</c:v>
                </c:pt>
                <c:pt idx="345">
                  <c:v>34.876838762213509</c:v>
                </c:pt>
                <c:pt idx="346">
                  <c:v>34.34787514863698</c:v>
                </c:pt>
                <c:pt idx="347">
                  <c:v>33.754084732489218</c:v>
                </c:pt>
                <c:pt idx="348">
                  <c:v>33.441013655158187</c:v>
                </c:pt>
                <c:pt idx="349">
                  <c:v>33.248621565361212</c:v>
                </c:pt>
                <c:pt idx="350">
                  <c:v>33.104359981183393</c:v>
                </c:pt>
                <c:pt idx="351">
                  <c:v>33.104359981183393</c:v>
                </c:pt>
                <c:pt idx="352">
                  <c:v>32.775537498220132</c:v>
                </c:pt>
                <c:pt idx="353">
                  <c:v>32.775478004883368</c:v>
                </c:pt>
                <c:pt idx="354">
                  <c:v>32.773316388771121</c:v>
                </c:pt>
                <c:pt idx="355">
                  <c:v>32.442360952063723</c:v>
                </c:pt>
                <c:pt idx="356">
                  <c:v>32.123364780084813</c:v>
                </c:pt>
                <c:pt idx="357">
                  <c:v>32.123304316510271</c:v>
                </c:pt>
                <c:pt idx="358">
                  <c:v>32.117937349794161</c:v>
                </c:pt>
                <c:pt idx="359">
                  <c:v>31.877739796703334</c:v>
                </c:pt>
                <c:pt idx="360">
                  <c:v>31.79675754825729</c:v>
                </c:pt>
                <c:pt idx="361">
                  <c:v>31.658697851717562</c:v>
                </c:pt>
                <c:pt idx="362">
                  <c:v>31.642194938080394</c:v>
                </c:pt>
                <c:pt idx="363">
                  <c:v>31.458373379967696</c:v>
                </c:pt>
                <c:pt idx="364">
                  <c:v>31.421234224470677</c:v>
                </c:pt>
                <c:pt idx="365">
                  <c:v>31.279214426320401</c:v>
                </c:pt>
                <c:pt idx="366">
                  <c:v>31.262549140307136</c:v>
                </c:pt>
                <c:pt idx="367">
                  <c:v>31.140259497541148</c:v>
                </c:pt>
                <c:pt idx="368">
                  <c:v>31.058740388044157</c:v>
                </c:pt>
                <c:pt idx="369">
                  <c:v>30.99240240571271</c:v>
                </c:pt>
                <c:pt idx="370">
                  <c:v>30.351626828256236</c:v>
                </c:pt>
                <c:pt idx="371">
                  <c:v>30.162944761249854</c:v>
                </c:pt>
                <c:pt idx="372">
                  <c:v>29.959029091775129</c:v>
                </c:pt>
                <c:pt idx="373">
                  <c:v>29.714413520249611</c:v>
                </c:pt>
                <c:pt idx="374">
                  <c:v>29.673925019946921</c:v>
                </c:pt>
                <c:pt idx="375">
                  <c:v>29.307269067512404</c:v>
                </c:pt>
                <c:pt idx="376">
                  <c:v>28.724054426038958</c:v>
                </c:pt>
                <c:pt idx="377">
                  <c:v>28.411262288766906</c:v>
                </c:pt>
                <c:pt idx="378">
                  <c:v>28.316213635176286</c:v>
                </c:pt>
                <c:pt idx="379">
                  <c:v>28.021012690913427</c:v>
                </c:pt>
                <c:pt idx="380">
                  <c:v>27.975499136336403</c:v>
                </c:pt>
                <c:pt idx="381">
                  <c:v>27.760110034815263</c:v>
                </c:pt>
                <c:pt idx="382">
                  <c:v>27.723711535048388</c:v>
                </c:pt>
                <c:pt idx="383">
                  <c:v>27.684605934466937</c:v>
                </c:pt>
                <c:pt idx="384">
                  <c:v>27.517527022458346</c:v>
                </c:pt>
                <c:pt idx="385">
                  <c:v>26.762517457141826</c:v>
                </c:pt>
                <c:pt idx="386">
                  <c:v>26.433226686713837</c:v>
                </c:pt>
                <c:pt idx="387">
                  <c:v>26.369620432391372</c:v>
                </c:pt>
                <c:pt idx="388">
                  <c:v>26.292453510229286</c:v>
                </c:pt>
                <c:pt idx="389">
                  <c:v>26.025183914273466</c:v>
                </c:pt>
                <c:pt idx="390">
                  <c:v>26.025183914273466</c:v>
                </c:pt>
                <c:pt idx="391">
                  <c:v>25.974082793406076</c:v>
                </c:pt>
                <c:pt idx="392">
                  <c:v>25.907205487345614</c:v>
                </c:pt>
                <c:pt idx="393">
                  <c:v>25.766506484394263</c:v>
                </c:pt>
                <c:pt idx="394">
                  <c:v>25.345212211222737</c:v>
                </c:pt>
                <c:pt idx="395">
                  <c:v>21.804312500353927</c:v>
                </c:pt>
                <c:pt idx="396">
                  <c:v>21.401379569403762</c:v>
                </c:pt>
                <c:pt idx="397">
                  <c:v>21.258853355060953</c:v>
                </c:pt>
                <c:pt idx="398">
                  <c:v>21.187365778492357</c:v>
                </c:pt>
                <c:pt idx="399">
                  <c:v>21.140278632975907</c:v>
                </c:pt>
                <c:pt idx="400">
                  <c:v>20.985082181373627</c:v>
                </c:pt>
                <c:pt idx="401">
                  <c:v>20.956565294355986</c:v>
                </c:pt>
                <c:pt idx="402">
                  <c:v>20.8362531929785</c:v>
                </c:pt>
                <c:pt idx="403">
                  <c:v>20.63372441070786</c:v>
                </c:pt>
                <c:pt idx="404">
                  <c:v>19.498616141003374</c:v>
                </c:pt>
                <c:pt idx="405">
                  <c:v>18.994848191310712</c:v>
                </c:pt>
                <c:pt idx="406">
                  <c:v>18.804899713642172</c:v>
                </c:pt>
                <c:pt idx="407">
                  <c:v>18.804899713642172</c:v>
                </c:pt>
                <c:pt idx="408">
                  <c:v>18.720788937795525</c:v>
                </c:pt>
                <c:pt idx="409">
                  <c:v>18.710402732278034</c:v>
                </c:pt>
                <c:pt idx="410">
                  <c:v>18.61685072070869</c:v>
                </c:pt>
                <c:pt idx="411">
                  <c:v>18.61685072070869</c:v>
                </c:pt>
                <c:pt idx="412">
                  <c:v>18.118729245775814</c:v>
                </c:pt>
                <c:pt idx="413">
                  <c:v>17.957935061296709</c:v>
                </c:pt>
                <c:pt idx="414">
                  <c:v>15.752088000692879</c:v>
                </c:pt>
                <c:pt idx="415">
                  <c:v>15.662014515215342</c:v>
                </c:pt>
                <c:pt idx="416">
                  <c:v>15.338793986092897</c:v>
                </c:pt>
                <c:pt idx="417">
                  <c:v>13.933242625559627</c:v>
                </c:pt>
                <c:pt idx="418">
                  <c:v>12.600195618165037</c:v>
                </c:pt>
                <c:pt idx="419">
                  <c:v>12.517894764613025</c:v>
                </c:pt>
                <c:pt idx="420">
                  <c:v>12.336801641923371</c:v>
                </c:pt>
                <c:pt idx="421">
                  <c:v>9.3424546275807501</c:v>
                </c:pt>
                <c:pt idx="422">
                  <c:v>7.7962334589850375</c:v>
                </c:pt>
                <c:pt idx="423">
                  <c:v>6.1701128209613705</c:v>
                </c:pt>
                <c:pt idx="424">
                  <c:v>7.5582788905515841E-2</c:v>
                </c:pt>
                <c:pt idx="425">
                  <c:v>4.2206677335337769E-2</c:v>
                </c:pt>
                <c:pt idx="426">
                  <c:v>4.2585999996810828E-3</c:v>
                </c:pt>
                <c:pt idx="427">
                  <c:v>3.4412929288804503E-3</c:v>
                </c:pt>
                <c:pt idx="428">
                  <c:v>3.4412929288804503E-3</c:v>
                </c:pt>
                <c:pt idx="429">
                  <c:v>3.4412929288804503E-3</c:v>
                </c:pt>
                <c:pt idx="430">
                  <c:v>3.4239999993696084E-3</c:v>
                </c:pt>
                <c:pt idx="431">
                  <c:v>3.4068800006204097E-3</c:v>
                </c:pt>
                <c:pt idx="432">
                  <c:v>3.4068800006204097E-3</c:v>
                </c:pt>
                <c:pt idx="433">
                  <c:v>3.4068800006204097E-3</c:v>
                </c:pt>
                <c:pt idx="434">
                  <c:v>3.389760001871211E-3</c:v>
                </c:pt>
                <c:pt idx="435">
                  <c:v>3.3728112024966244E-3</c:v>
                </c:pt>
                <c:pt idx="436">
                  <c:v>2.5939393937934696E-3</c:v>
                </c:pt>
                <c:pt idx="437">
                  <c:v>2.5939393916046111E-3</c:v>
                </c:pt>
                <c:pt idx="438">
                  <c:v>2.5766464642826272E-3</c:v>
                </c:pt>
                <c:pt idx="439">
                  <c:v>2.5766464642826272E-3</c:v>
                </c:pt>
                <c:pt idx="440">
                  <c:v>2.5766464642826272E-3</c:v>
                </c:pt>
                <c:pt idx="441">
                  <c:v>2.1486464649086408E-3</c:v>
                </c:pt>
                <c:pt idx="442">
                  <c:v>1.7292929291956463E-3</c:v>
                </c:pt>
                <c:pt idx="443">
                  <c:v>1.7292929291956463E-3</c:v>
                </c:pt>
                <c:pt idx="444">
                  <c:v>1.7206464655346546E-3</c:v>
                </c:pt>
                <c:pt idx="445">
                  <c:v>1.7206464655346546E-3</c:v>
                </c:pt>
                <c:pt idx="446">
                  <c:v>1.7034400003102051E-3</c:v>
                </c:pt>
                <c:pt idx="447">
                  <c:v>8.6901336415434651E-4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1F-406A-8304-8A5A7F8D4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4684431"/>
        <c:axId val="1"/>
      </c:lineChart>
      <c:catAx>
        <c:axId val="205468443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4.78229532982377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54684431"/>
        <c:crosses val="min"/>
        <c:crossBetween val="midCat"/>
        <c:majorUnit val="3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78493957235823"/>
          <c:y val="3.1499556344276841E-2"/>
          <c:w val="0.86210102262163002"/>
          <c:h val="0.9365572315882875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2370.359985658687</c:v>
                </c:pt>
                <c:pt idx="1">
                  <c:v>2370.359985658687</c:v>
                </c:pt>
                <c:pt idx="2">
                  <c:v>2370.359985658687</c:v>
                </c:pt>
                <c:pt idx="3">
                  <c:v>2370.359985658687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5-40FE-B6D7-B7929E7EFEA2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209.65814517829767</c:v>
                </c:pt>
                <c:pt idx="1">
                  <c:v>435.35535052411979</c:v>
                </c:pt>
                <c:pt idx="2">
                  <c:v>679.30213389723212</c:v>
                </c:pt>
                <c:pt idx="3">
                  <c:v>835.86082992477077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65-40FE-B6D7-B7929E7EFEA2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2.0095012382621462</c:v>
                </c:pt>
                <c:pt idx="1">
                  <c:v>230.50969634209287</c:v>
                </c:pt>
                <c:pt idx="2">
                  <c:v>472.25638689718198</c:v>
                </c:pt>
                <c:pt idx="3">
                  <c:v>912.77935274534047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65-40FE-B6D7-B7929E7EF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068031"/>
        <c:axId val="1"/>
      </c:areaChart>
      <c:catAx>
        <c:axId val="28906803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5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89068031"/>
        <c:crosses val="min"/>
        <c:crossBetween val="midCat"/>
        <c:majorUnit val="500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07208872458411"/>
          <c:y val="3.1499556344276841E-2"/>
          <c:w val="0.86290819470117064"/>
          <c:h val="0.9365572315882875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2370.359985658687</c:v>
                </c:pt>
                <c:pt idx="1">
                  <c:v>2370.359985658687</c:v>
                </c:pt>
                <c:pt idx="2">
                  <c:v>2370.359985658687</c:v>
                </c:pt>
                <c:pt idx="3">
                  <c:v>2370.359985658687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9-4099-B6FD-147FB842CA40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2">
                  <c:v>209.65814517829767</c:v>
                </c:pt>
                <c:pt idx="3">
                  <c:v>435.35535052411979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9-4099-B6FD-147FB842CA40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2">
                  <c:v>2.0095012382621462</c:v>
                </c:pt>
                <c:pt idx="3">
                  <c:v>230.50969634209287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9-4099-B6FD-147FB842C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7798863"/>
        <c:axId val="1"/>
      </c:areaChart>
      <c:catAx>
        <c:axId val="29779886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5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97798863"/>
        <c:crosses val="min"/>
        <c:crossBetween val="midCat"/>
        <c:majorUnit val="500"/>
      </c:valAx>
    </c:plotArea>
    <c:plotVisOnly val="0"/>
    <c:dispBlanksAs val="zero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64216972878389E-2"/>
          <c:y val="2.9574992517263959E-2"/>
          <c:w val="0.87427734033245841"/>
          <c:h val="0.890732974241501"/>
        </c:manualLayout>
      </c:layout>
      <c:areaChart>
        <c:grouping val="stacked"/>
        <c:varyColors val="0"/>
        <c:ser>
          <c:idx val="0"/>
          <c:order val="0"/>
          <c:tx>
            <c:strRef>
              <c:f>'[VEO2020_Balmorel_light - EPOResultater (version 1).xlsb.xlsm]Elpris, hoved og hist'!$A$90</c:f>
              <c:strCache>
                <c:ptCount val="1"/>
                <c:pt idx="0">
                  <c:v>hvid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'[VEO2020_Balmorel_light - EPOResultater (version 1).xlsb.xlsm]Elpris, hoved og hist'!$A$75:$AJ$75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'[VEO2020_Balmorel_light - EPOResultater (version 1).xlsb.xlsm]Elpris, hoved og hist'!$B$90:$AK$90</c:f>
              <c:numCache>
                <c:formatCode>General</c:formatCode>
                <c:ptCount val="36"/>
                <c:pt idx="15">
                  <c:v>25.162449503694667</c:v>
                </c:pt>
                <c:pt idx="16">
                  <c:v>25.954521063399252</c:v>
                </c:pt>
                <c:pt idx="17">
                  <c:v>26.746592623103837</c:v>
                </c:pt>
                <c:pt idx="18">
                  <c:v>27.538664182808422</c:v>
                </c:pt>
                <c:pt idx="19">
                  <c:v>28.330735742513006</c:v>
                </c:pt>
                <c:pt idx="20">
                  <c:v>29.122807302217584</c:v>
                </c:pt>
                <c:pt idx="21">
                  <c:v>28.309348835683451</c:v>
                </c:pt>
                <c:pt idx="22">
                  <c:v>27.495890369149318</c:v>
                </c:pt>
                <c:pt idx="23">
                  <c:v>26.682431902615185</c:v>
                </c:pt>
                <c:pt idx="24">
                  <c:v>25.868973436081053</c:v>
                </c:pt>
                <c:pt idx="25">
                  <c:v>25.05551496954692</c:v>
                </c:pt>
                <c:pt idx="26">
                  <c:v>27.269887885488117</c:v>
                </c:pt>
                <c:pt idx="27">
                  <c:v>29.484260801429315</c:v>
                </c:pt>
                <c:pt idx="28">
                  <c:v>31.698633717370512</c:v>
                </c:pt>
                <c:pt idx="29">
                  <c:v>33.91300663331171</c:v>
                </c:pt>
                <c:pt idx="30">
                  <c:v>36.127379549252915</c:v>
                </c:pt>
                <c:pt idx="31">
                  <c:v>36.563400951598851</c:v>
                </c:pt>
                <c:pt idx="32">
                  <c:v>36.999422353944787</c:v>
                </c:pt>
                <c:pt idx="33">
                  <c:v>37.435443756290724</c:v>
                </c:pt>
                <c:pt idx="34">
                  <c:v>37.87146515863666</c:v>
                </c:pt>
                <c:pt idx="35">
                  <c:v>38.307486560982611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B5-4D40-8924-42C7FE474ABB}"/>
            </c:ext>
          </c:extLst>
        </c:ser>
        <c:ser>
          <c:idx val="1"/>
          <c:order val="1"/>
          <c:tx>
            <c:strRef>
              <c:f>'[VEO2020_Balmorel_light - EPOResultater (version 1).xlsb.xlsm]Elpris, hoved og hist'!$A$91</c:f>
              <c:strCache>
                <c:ptCount val="1"/>
                <c:pt idx="0">
                  <c:v>Sort</c:v>
                </c:pt>
              </c:strCache>
            </c:strRef>
          </c:tx>
          <c:spPr>
            <a:solidFill>
              <a:schemeClr val="tx1">
                <a:alpha val="30000"/>
              </a:schemeClr>
            </a:solidFill>
            <a:ln>
              <a:noFill/>
            </a:ln>
            <a:effectLst/>
          </c:spPr>
          <c:cat>
            <c:numRef>
              <c:f>'[VEO2020_Balmorel_light - EPOResultater (version 1).xlsb.xlsm]Elpris, hoved og hist'!$A$75:$AJ$75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'[VEO2020_Balmorel_light - EPOResultater (version 1).xlsb.xlsm]Elpris, hoved og hist'!$B$91:$AK$91</c:f>
              <c:numCache>
                <c:formatCode>General</c:formatCode>
                <c:ptCount val="36"/>
                <c:pt idx="15">
                  <c:v>-3.2624342260902788E-10</c:v>
                </c:pt>
                <c:pt idx="16">
                  <c:v>1.1440422427698484</c:v>
                </c:pt>
                <c:pt idx="17">
                  <c:v>2.2880844858659404</c:v>
                </c:pt>
                <c:pt idx="18">
                  <c:v>3.4321267289620323</c:v>
                </c:pt>
                <c:pt idx="19">
                  <c:v>4.5761689720581238</c:v>
                </c:pt>
                <c:pt idx="20">
                  <c:v>5.720211215154217</c:v>
                </c:pt>
                <c:pt idx="21">
                  <c:v>6.124007677717036</c:v>
                </c:pt>
                <c:pt idx="22">
                  <c:v>6.527804140279855</c:v>
                </c:pt>
                <c:pt idx="23">
                  <c:v>6.931600602842674</c:v>
                </c:pt>
                <c:pt idx="24">
                  <c:v>7.335397065405493</c:v>
                </c:pt>
                <c:pt idx="25">
                  <c:v>7.7391935279683137</c:v>
                </c:pt>
                <c:pt idx="26">
                  <c:v>7.3838356253131447</c:v>
                </c:pt>
                <c:pt idx="27">
                  <c:v>7.0284777226579758</c:v>
                </c:pt>
                <c:pt idx="28">
                  <c:v>6.6731198200028068</c:v>
                </c:pt>
                <c:pt idx="29">
                  <c:v>6.3177619173476378</c:v>
                </c:pt>
                <c:pt idx="30">
                  <c:v>5.9624040146924671</c:v>
                </c:pt>
                <c:pt idx="31">
                  <c:v>5.7787184679774928</c:v>
                </c:pt>
                <c:pt idx="32">
                  <c:v>5.5950329212625185</c:v>
                </c:pt>
                <c:pt idx="33">
                  <c:v>5.4113473745475442</c:v>
                </c:pt>
                <c:pt idx="34">
                  <c:v>5.2276618278325699</c:v>
                </c:pt>
                <c:pt idx="35">
                  <c:v>5.0439762811175957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B5-4D40-8924-42C7FE474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3532152"/>
        <c:axId val="713532808"/>
      </c:areaChart>
      <c:areaChart>
        <c:grouping val="stacked"/>
        <c:varyColors val="0"/>
        <c:ser>
          <c:idx val="2"/>
          <c:order val="2"/>
          <c:tx>
            <c:strRef>
              <c:f>'[VEO2020_Balmorel_light - EPOResultater (version 1).xlsb.xlsm]Elpris, hoved og hist'!$A$92</c:f>
              <c:strCache>
                <c:ptCount val="1"/>
                <c:pt idx="0">
                  <c:v>hvid</c:v>
                </c:pt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'[VEO2020_Balmorel_light - EPOResultater (version 1).xlsb.xlsm]Elpris, hoved og hist'!$B$92:$AK$92</c:f>
              <c:numCache>
                <c:formatCode>General</c:formatCode>
                <c:ptCount val="36"/>
                <c:pt idx="15" formatCode="#,##0_ ;\-#,##0\ ">
                  <c:v>31.294873230152181</c:v>
                </c:pt>
                <c:pt idx="16">
                  <c:v>33.246856070519243</c:v>
                </c:pt>
                <c:pt idx="17">
                  <c:v>35.198838910886302</c:v>
                </c:pt>
                <c:pt idx="18">
                  <c:v>37.150821751253361</c:v>
                </c:pt>
                <c:pt idx="19">
                  <c:v>39.102804591620419</c:v>
                </c:pt>
                <c:pt idx="20" formatCode="#,##0_ ;\-#,##0\ ">
                  <c:v>41.054787431987478</c:v>
                </c:pt>
                <c:pt idx="21">
                  <c:v>42.177906566382575</c:v>
                </c:pt>
                <c:pt idx="22">
                  <c:v>43.301025700777672</c:v>
                </c:pt>
                <c:pt idx="23">
                  <c:v>44.424144835172768</c:v>
                </c:pt>
                <c:pt idx="24">
                  <c:v>45.547263969567865</c:v>
                </c:pt>
                <c:pt idx="25" formatCode="#,##0_ ;\-#,##0\ ">
                  <c:v>46.670383103962976</c:v>
                </c:pt>
                <c:pt idx="26">
                  <c:v>44.278809302596997</c:v>
                </c:pt>
                <c:pt idx="27">
                  <c:v>41.887235501231018</c:v>
                </c:pt>
                <c:pt idx="28">
                  <c:v>39.495661699865039</c:v>
                </c:pt>
                <c:pt idx="29">
                  <c:v>37.10408789849906</c:v>
                </c:pt>
                <c:pt idx="30" formatCode="#,##0_ ;\-#,##0\ ">
                  <c:v>34.712514097133081</c:v>
                </c:pt>
                <c:pt idx="31">
                  <c:v>34.367475200310182</c:v>
                </c:pt>
                <c:pt idx="32">
                  <c:v>34.022436303487282</c:v>
                </c:pt>
                <c:pt idx="33">
                  <c:v>33.677397406664383</c:v>
                </c:pt>
                <c:pt idx="34">
                  <c:v>33.332358509841484</c:v>
                </c:pt>
                <c:pt idx="35" formatCode="#,##0_ ;\-#,##0\ ">
                  <c:v>32.987319613018585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B5-4D40-8924-42C7FE474ABB}"/>
            </c:ext>
          </c:extLst>
        </c:ser>
        <c:ser>
          <c:idx val="3"/>
          <c:order val="3"/>
          <c:tx>
            <c:strRef>
              <c:f>'[VEO2020_Balmorel_light - EPOResultater (version 1).xlsb.xlsm]Elpris, hoved og hist'!$A$93</c:f>
              <c:strCache>
                <c:ptCount val="1"/>
                <c:pt idx="0">
                  <c:v>grøn</c:v>
                </c:pt>
              </c:strCache>
            </c:strRef>
          </c:tx>
          <c:spPr>
            <a:solidFill>
              <a:schemeClr val="accent5">
                <a:alpha val="30000"/>
              </a:schemeClr>
            </a:solidFill>
            <a:ln>
              <a:noFill/>
            </a:ln>
            <a:effectLst/>
          </c:spPr>
          <c:val>
            <c:numRef>
              <c:f>'[VEO2020_Balmorel_light - EPOResultater (version 1).xlsb.xlsm]Elpris, hoved og hist'!$B$93:$AK$93</c:f>
              <c:numCache>
                <c:formatCode>General</c:formatCode>
                <c:ptCount val="36"/>
                <c:pt idx="15" formatCode="#,##0_ ;\-#,##0\ ">
                  <c:v>4.5247046093118311E-3</c:v>
                </c:pt>
                <c:pt idx="16">
                  <c:v>1.0642851199406611</c:v>
                </c:pt>
                <c:pt idx="17">
                  <c:v>2.1240455352720105</c:v>
                </c:pt>
                <c:pt idx="18">
                  <c:v>3.18380595060336</c:v>
                </c:pt>
                <c:pt idx="19">
                  <c:v>4.2435663659347096</c:v>
                </c:pt>
                <c:pt idx="20" formatCode="#,##0_ ;\-#,##0\ ">
                  <c:v>5.3033267812660592</c:v>
                </c:pt>
                <c:pt idx="21">
                  <c:v>5.5673205499401099</c:v>
                </c:pt>
                <c:pt idx="22">
                  <c:v>5.8313143186141607</c:v>
                </c:pt>
                <c:pt idx="23">
                  <c:v>6.0953080872882115</c:v>
                </c:pt>
                <c:pt idx="24">
                  <c:v>6.3593018559622623</c:v>
                </c:pt>
                <c:pt idx="25" formatCode="#,##0_ ;\-#,##0\ ">
                  <c:v>6.6232956246363148</c:v>
                </c:pt>
                <c:pt idx="26">
                  <c:v>6.8183806785081407</c:v>
                </c:pt>
                <c:pt idx="27">
                  <c:v>7.0134657323799665</c:v>
                </c:pt>
                <c:pt idx="28">
                  <c:v>7.2085507862517924</c:v>
                </c:pt>
                <c:pt idx="29">
                  <c:v>7.4036358401236182</c:v>
                </c:pt>
                <c:pt idx="30" formatCode="#,##0_ ;\-#,##0\ ">
                  <c:v>7.598720893995444</c:v>
                </c:pt>
                <c:pt idx="31">
                  <c:v>7.3344113467886709</c:v>
                </c:pt>
                <c:pt idx="32">
                  <c:v>7.0701017995818978</c:v>
                </c:pt>
                <c:pt idx="33">
                  <c:v>6.8057922523751246</c:v>
                </c:pt>
                <c:pt idx="34">
                  <c:v>6.5414827051683515</c:v>
                </c:pt>
                <c:pt idx="35" formatCode="#,##0_ ;\-#,##0\ ">
                  <c:v>6.2771731579615766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B5-4D40-8924-42C7FE474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4822528"/>
        <c:axId val="624817280"/>
      </c:areaChart>
      <c:lineChart>
        <c:grouping val="standard"/>
        <c:varyColors val="0"/>
        <c:ser>
          <c:idx val="4"/>
          <c:order val="4"/>
          <c:tx>
            <c:v>Historisk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'[VEO2020_Balmorel_light - EPOResultater (version 1).xlsb.xlsm]Elpris, hoved og hist'!$B$86:$Q$86</c:f>
              <c:numCache>
                <c:formatCode>0</c:formatCode>
                <c:ptCount val="16"/>
                <c:pt idx="0">
                  <c:v>35.25487018762032</c:v>
                </c:pt>
                <c:pt idx="1">
                  <c:v>44.222294386812656</c:v>
                </c:pt>
                <c:pt idx="2">
                  <c:v>30.597072111793842</c:v>
                </c:pt>
                <c:pt idx="3">
                  <c:v>50.58578962806655</c:v>
                </c:pt>
                <c:pt idx="4">
                  <c:v>33.454253586721478</c:v>
                </c:pt>
                <c:pt idx="5">
                  <c:v>43.646886859451214</c:v>
                </c:pt>
                <c:pt idx="6">
                  <c:v>41.63503639742428</c:v>
                </c:pt>
                <c:pt idx="7">
                  <c:v>30.836526534022617</c:v>
                </c:pt>
                <c:pt idx="8">
                  <c:v>32.491023290196708</c:v>
                </c:pt>
                <c:pt idx="9">
                  <c:v>25.535590455259971</c:v>
                </c:pt>
                <c:pt idx="10">
                  <c:v>19.102644763591666</c:v>
                </c:pt>
                <c:pt idx="11">
                  <c:v>22.368723669718381</c:v>
                </c:pt>
                <c:pt idx="12">
                  <c:v>24.422672515114304</c:v>
                </c:pt>
                <c:pt idx="13">
                  <c:v>35.324420360251921</c:v>
                </c:pt>
                <c:pt idx="14">
                  <c:v>30.144891624068027</c:v>
                </c:pt>
                <c:pt idx="15">
                  <c:v>19.905339295769849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9B5-4D40-8924-42C7FE474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4822528"/>
        <c:axId val="624817280"/>
      </c:lineChart>
      <c:catAx>
        <c:axId val="713532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1353280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713532808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13532152"/>
        <c:crosses val="autoZero"/>
        <c:crossBetween val="between"/>
      </c:valAx>
      <c:valAx>
        <c:axId val="62481728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624822528"/>
        <c:crosses val="max"/>
        <c:crossBetween val="between"/>
      </c:valAx>
      <c:catAx>
        <c:axId val="624822528"/>
        <c:scaling>
          <c:orientation val="minMax"/>
        </c:scaling>
        <c:delete val="1"/>
        <c:axPos val="b"/>
        <c:majorTickMark val="out"/>
        <c:minorTickMark val="none"/>
        <c:tickLblPos val="nextTo"/>
        <c:crossAx val="624817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5.6107085277725802E-2"/>
          <c:y val="0.74527340193425484"/>
          <c:w val="0.28445459201833506"/>
          <c:h val="0.18115882837644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85041882728361"/>
          <c:y val="3.7388098999473408E-2"/>
          <c:w val="0.85440765855604306"/>
          <c:h val="0.9246972090573986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73E-4EE6-B0E8-AEF020B8CE55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73E-4EE6-B0E8-AEF020B8CE55}"/>
              </c:ext>
            </c:extLst>
          </c:dPt>
          <c:dLbls>
            <c:dLbl>
              <c:idx val="0"/>
              <c:layout>
                <c:manualLayout>
                  <c:x val="0"/>
                  <c:y val="-0.1563981042654028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73E-4EE6-B0E8-AEF020B8CE55}"/>
                </c:ext>
              </c:extLst>
            </c:dLbl>
            <c:dLbl>
              <c:idx val="2"/>
              <c:layout>
                <c:manualLayout>
                  <c:x val="0"/>
                  <c:y val="-0.2680358083201684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73E-4EE6-B0E8-AEF020B8CE55}"/>
                </c:ext>
              </c:extLst>
            </c:dLbl>
            <c:dLbl>
              <c:idx val="4"/>
              <c:layout>
                <c:manualLayout>
                  <c:x val="0"/>
                  <c:y val="-0.4275934702474986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73E-4EE6-B0E8-AEF020B8CE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35</c:v>
                </c:pt>
                <c:pt idx="1">
                  <c:v>35</c:v>
                </c:pt>
                <c:pt idx="2">
                  <c:v>68.879026205335094</c:v>
                </c:pt>
                <c:pt idx="3">
                  <c:v>68.879026205335094</c:v>
                </c:pt>
                <c:pt idx="4">
                  <c:v>117.19543470311075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3E-4EE6-B0E8-AEF020B8CE55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1.05318588730911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73E-4EE6-B0E8-AEF020B8CE55}"/>
                </c:ext>
              </c:extLst>
            </c:dLbl>
            <c:dLbl>
              <c:idx val="3"/>
              <c:layout>
                <c:manualLayout>
                  <c:x val="0"/>
                  <c:y val="1.05318588730911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73E-4EE6-B0E8-AEF020B8CE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1">
                  <c:v>9.7792479792131957</c:v>
                </c:pt>
                <c:pt idx="3">
                  <c:v>31.951988117716994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3E-4EE6-B0E8-AEF020B8CE55}"/>
            </c:ext>
          </c:extLst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1.5797788309636651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173E-4EE6-B0E8-AEF020B8CE55}"/>
                </c:ext>
              </c:extLst>
            </c:dLbl>
            <c:dLbl>
              <c:idx val="3"/>
              <c:layout>
                <c:manualLayout>
                  <c:x val="0"/>
                  <c:y val="1.05318588730911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173E-4EE6-B0E8-AEF020B8CE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General</c:formatCode>
                <c:ptCount val="5"/>
                <c:pt idx="1">
                  <c:v>24.099778226121899</c:v>
                </c:pt>
                <c:pt idx="3">
                  <c:v>16.364420380058661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73E-4EE6-B0E8-AEF020B8C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07503343"/>
        <c:axId val="1"/>
      </c:barChart>
      <c:catAx>
        <c:axId val="140750334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07503343"/>
        <c:crosses val="min"/>
        <c:crossBetween val="between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46464646464647"/>
          <c:y val="3.6998436685773843E-2"/>
          <c:w val="0.85252525252525257"/>
          <c:h val="0.9254820218863991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924-4CDA-BE88-3364F0754079}"/>
              </c:ext>
            </c:extLst>
          </c:dPt>
          <c:dPt>
            <c:idx val="3"/>
            <c:invertIfNegative val="0"/>
            <c:bubble3D val="0"/>
            <c:spPr>
              <a:noFill/>
              <a:ln w="28575" algn="ctr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924-4CDA-BE88-3364F0754079}"/>
              </c:ext>
            </c:extLst>
          </c:dPt>
          <c:dPt>
            <c:idx val="6"/>
            <c:invertIfNegative val="0"/>
            <c:bubble3D val="0"/>
            <c:spPr>
              <a:noFill/>
              <a:ln w="28575" algn="ctr">
                <a:solidFill>
                  <a:schemeClr val="accent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924-4CDA-BE88-3364F0754079}"/>
              </c:ext>
            </c:extLst>
          </c:dPt>
          <c:dPt>
            <c:idx val="9"/>
            <c:invertIfNegative val="0"/>
            <c:bubble3D val="0"/>
            <c:spPr>
              <a:noFill/>
              <a:ln w="285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924-4CDA-BE88-3364F0754079}"/>
              </c:ext>
            </c:extLst>
          </c:dPt>
          <c:val>
            <c:numRef>
              <c:f>Sheet1!$A$1:$J$1</c:f>
              <c:numCache>
                <c:formatCode>General</c:formatCode>
                <c:ptCount val="10"/>
                <c:pt idx="0">
                  <c:v>14.089413866196992</c:v>
                </c:pt>
                <c:pt idx="1">
                  <c:v>41.853880411602688</c:v>
                </c:pt>
                <c:pt idx="2">
                  <c:v>62.801463146596774</c:v>
                </c:pt>
                <c:pt idx="3">
                  <c:v>62.801463146596774</c:v>
                </c:pt>
                <c:pt idx="4">
                  <c:v>62.801463146596774</c:v>
                </c:pt>
                <c:pt idx="5">
                  <c:v>126.28735900205834</c:v>
                </c:pt>
                <c:pt idx="6">
                  <c:v>126.28735900205834</c:v>
                </c:pt>
                <c:pt idx="7">
                  <c:v>62.801463146596774</c:v>
                </c:pt>
                <c:pt idx="8">
                  <c:v>85.65546089986303</c:v>
                </c:pt>
                <c:pt idx="9">
                  <c:v>85.65546089986303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24-4CDA-BE88-3364F0754079}"/>
            </c:ext>
          </c:extLst>
        </c:ser>
        <c:ser>
          <c:idx val="1"/>
          <c:order val="1"/>
          <c:spPr>
            <a:solidFill>
              <a:schemeClr val="tx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1924-4CDA-BE88-3364F075407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1924-4CDA-BE88-3364F075407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1924-4CDA-BE88-3364F075407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1924-4CDA-BE88-3364F0754079}"/>
              </c:ext>
            </c:extLst>
          </c:dPt>
          <c:val>
            <c:numRef>
              <c:f>Sheet1!$A$2:$J$2</c:f>
              <c:numCache>
                <c:formatCode>General</c:formatCode>
                <c:ptCount val="10"/>
                <c:pt idx="0">
                  <c:v>7.6523458007723093</c:v>
                </c:pt>
                <c:pt idx="1">
                  <c:v>2.9139023311436176</c:v>
                </c:pt>
                <c:pt idx="2">
                  <c:v>11.376114014645282</c:v>
                </c:pt>
                <c:pt idx="4">
                  <c:v>3.7673744559288025</c:v>
                </c:pt>
                <c:pt idx="5">
                  <c:v>0.82559068912087241</c:v>
                </c:pt>
                <c:pt idx="7">
                  <c:v>3.7673744559288025</c:v>
                </c:pt>
                <c:pt idx="8">
                  <c:v>0.18859232255636016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924-4CDA-BE88-3364F0754079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1924-4CDA-BE88-3364F075407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1924-4CDA-BE88-3364F075407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1924-4CDA-BE88-3364F075407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1924-4CDA-BE88-3364F0754079}"/>
              </c:ext>
            </c:extLst>
          </c:dPt>
          <c:val>
            <c:numRef>
              <c:f>Sheet1!$A$3:$J$3</c:f>
              <c:numCache>
                <c:formatCode>General</c:formatCode>
                <c:ptCount val="10"/>
                <c:pt idx="0">
                  <c:v>11.069146394729614</c:v>
                </c:pt>
                <c:pt idx="1">
                  <c:v>8.712530791759491</c:v>
                </c:pt>
                <c:pt idx="4">
                  <c:v>67.163088828820179</c:v>
                </c:pt>
                <c:pt idx="5">
                  <c:v>7.3609434645622969</c:v>
                </c:pt>
                <c:pt idx="7">
                  <c:v>27.167220797108556</c:v>
                </c:pt>
                <c:pt idx="8">
                  <c:v>8.2390179354697466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924-4CDA-BE88-3364F0754079}"/>
            </c:ext>
          </c:extLst>
        </c:ser>
        <c:ser>
          <c:idx val="3"/>
          <c:order val="3"/>
          <c:spPr>
            <a:solidFill>
              <a:srgbClr val="FFC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1924-4CDA-BE88-3364F075407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0-1924-4CDA-BE88-3364F0754079}"/>
              </c:ext>
            </c:extLst>
          </c:dPt>
          <c:val>
            <c:numRef>
              <c:f>Sheet1!$A$4:$J$4</c:f>
              <c:numCache>
                <c:formatCode>General</c:formatCode>
                <c:ptCount val="10"/>
                <c:pt idx="0">
                  <c:v>8.0274983317133888</c:v>
                </c:pt>
                <c:pt idx="1">
                  <c:v>11.667251838725662</c:v>
                </c:pt>
                <c:pt idx="4">
                  <c:v>0.74196672439575195</c:v>
                </c:pt>
                <c:pt idx="7">
                  <c:v>0.34701275825500488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924-4CDA-BE88-3364F0754079}"/>
            </c:ext>
          </c:extLst>
        </c:ser>
        <c:ser>
          <c:idx val="4"/>
          <c:order val="4"/>
          <c:spPr>
            <a:solidFill>
              <a:srgbClr val="FFC000"/>
            </a:solidFill>
            <a:ln>
              <a:noFill/>
            </a:ln>
          </c:spPr>
          <c:invertIfNegative val="0"/>
          <c:val>
            <c:numRef>
              <c:f>Sheet1!$A$5:$J$5</c:f>
              <c:numCache>
                <c:formatCode>General</c:formatCode>
                <c:ptCount val="10"/>
                <c:pt idx="0">
                  <c:v>1.0154760181903839</c:v>
                </c:pt>
                <c:pt idx="1">
                  <c:v>9.0300117880105972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924-4CDA-BE88-3364F0754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07495855"/>
        <c:axId val="1"/>
      </c:barChart>
      <c:catAx>
        <c:axId val="140749585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07495855"/>
        <c:crosses val="min"/>
        <c:crossBetween val="between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726190476190479E-2"/>
          <c:y val="3.5624686402408429E-2"/>
          <c:w val="0.8839285714285714"/>
          <c:h val="0.92824887104867038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dPt>
            <c:idx val="0"/>
            <c:marker>
              <c:symbol val="triangle"/>
              <c:size val="6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AFF-441E-8509-C51BB53379EB}"/>
              </c:ext>
            </c:extLst>
          </c:dPt>
          <c:dPt>
            <c:idx val="1"/>
            <c:marker>
              <c:symbol val="triangle"/>
              <c:size val="6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AFF-441E-8509-C51BB53379EB}"/>
              </c:ext>
            </c:extLst>
          </c:dPt>
          <c:dPt>
            <c:idx val="2"/>
            <c:marker>
              <c:symbol val="triangle"/>
              <c:size val="6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AFF-441E-8509-C51BB53379EB}"/>
              </c:ext>
            </c:extLst>
          </c:dPt>
          <c:dPt>
            <c:idx val="3"/>
            <c:marker>
              <c:symbol val="triangle"/>
              <c:size val="6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AFF-441E-8509-C51BB53379EB}"/>
              </c:ext>
            </c:extLst>
          </c:dPt>
          <c:dPt>
            <c:idx val="4"/>
            <c:marker>
              <c:symbol val="triangle"/>
              <c:size val="6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AFF-441E-8509-C51BB53379EB}"/>
              </c:ext>
            </c:extLst>
          </c:dPt>
          <c:val>
            <c:numRef>
              <c:f>Sheet1!$A$1:$O$1</c:f>
              <c:numCache>
                <c:formatCode>General</c:formatCode>
                <c:ptCount val="15"/>
                <c:pt idx="0">
                  <c:v>42.350174965051913</c:v>
                </c:pt>
                <c:pt idx="1">
                  <c:v>31.976909621050567</c:v>
                </c:pt>
                <c:pt idx="2">
                  <c:v>32.429440123440045</c:v>
                </c:pt>
                <c:pt idx="3">
                  <c:v>30.957493657379786</c:v>
                </c:pt>
                <c:pt idx="4">
                  <c:v>27.487104920593605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AFF-441E-8509-C51BB53379EB}"/>
            </c:ext>
          </c:extLst>
        </c:ser>
        <c:ser>
          <c:idx val="1"/>
          <c:order val="1"/>
          <c:spPr>
            <a:ln w="28575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Sheet1!$A$2:$O$2</c:f>
              <c:numCache>
                <c:formatCode>General</c:formatCode>
                <c:ptCount val="15"/>
                <c:pt idx="0">
                  <c:v>27.982938804091916</c:v>
                </c:pt>
                <c:pt idx="1">
                  <c:v>33.501943604258464</c:v>
                </c:pt>
                <c:pt idx="2">
                  <c:v>39.7134716606353</c:v>
                </c:pt>
                <c:pt idx="3">
                  <c:v>27.400664402170733</c:v>
                </c:pt>
                <c:pt idx="4">
                  <c:v>25.446375593714937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AFF-441E-8509-C51BB53379EB}"/>
            </c:ext>
          </c:extLst>
        </c:ser>
        <c:ser>
          <c:idx val="2"/>
          <c:order val="2"/>
          <c:spPr>
            <a:ln w="28575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Sheet1!$A$3:$O$3</c:f>
              <c:numCache>
                <c:formatCode>General</c:formatCode>
                <c:ptCount val="15"/>
                <c:pt idx="0">
                  <c:v>27.988928717261516</c:v>
                </c:pt>
                <c:pt idx="1">
                  <c:v>38.996963391076768</c:v>
                </c:pt>
                <c:pt idx="2">
                  <c:v>45.770221790311737</c:v>
                </c:pt>
                <c:pt idx="3">
                  <c:v>33.471462066682868</c:v>
                </c:pt>
                <c:pt idx="4">
                  <c:v>30.604844426250946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AFF-441E-8509-C51BB53379EB}"/>
            </c:ext>
          </c:extLst>
        </c:ser>
        <c:ser>
          <c:idx val="3"/>
          <c:order val="3"/>
          <c:spPr>
            <a:ln>
              <a:noFill/>
            </a:ln>
          </c:spPr>
          <c:marker>
            <c:symbol val="none"/>
          </c:marker>
          <c:dPt>
            <c:idx val="5"/>
            <c:marker>
              <c:symbol val="diamond"/>
              <c:size val="6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AFF-441E-8509-C51BB53379EB}"/>
              </c:ext>
            </c:extLst>
          </c:dPt>
          <c:dPt>
            <c:idx val="6"/>
            <c:marker>
              <c:symbol val="diamond"/>
              <c:size val="6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AFF-441E-8509-C51BB53379EB}"/>
              </c:ext>
            </c:extLst>
          </c:dPt>
          <c:dPt>
            <c:idx val="7"/>
            <c:marker>
              <c:symbol val="diamond"/>
              <c:size val="6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AFF-441E-8509-C51BB53379EB}"/>
              </c:ext>
            </c:extLst>
          </c:dPt>
          <c:dPt>
            <c:idx val="8"/>
            <c:marker>
              <c:symbol val="diamond"/>
              <c:size val="6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CAFF-441E-8509-C51BB53379EB}"/>
              </c:ext>
            </c:extLst>
          </c:dPt>
          <c:dPt>
            <c:idx val="9"/>
            <c:marker>
              <c:symbol val="diamond"/>
              <c:size val="6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CAFF-441E-8509-C51BB53379EB}"/>
              </c:ext>
            </c:extLst>
          </c:dPt>
          <c:val>
            <c:numRef>
              <c:f>Sheet1!$A$4:$O$4</c:f>
              <c:numCache>
                <c:formatCode>General</c:formatCode>
                <c:ptCount val="15"/>
                <c:pt idx="5">
                  <c:v>25.934206804393778</c:v>
                </c:pt>
                <c:pt idx="6">
                  <c:v>24.452372548250658</c:v>
                </c:pt>
                <c:pt idx="7">
                  <c:v>22.85445308257178</c:v>
                </c:pt>
                <c:pt idx="8">
                  <c:v>23.203867532066713</c:v>
                </c:pt>
                <c:pt idx="9">
                  <c:v>19.826970453396537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AFF-441E-8509-C51BB53379EB}"/>
            </c:ext>
          </c:extLst>
        </c:ser>
        <c:ser>
          <c:idx val="4"/>
          <c:order val="4"/>
          <c:spPr>
            <a:ln w="28575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Sheet1!$A$5:$O$5</c:f>
              <c:numCache>
                <c:formatCode>General</c:formatCode>
                <c:ptCount val="15"/>
                <c:pt idx="5">
                  <c:v>27.999204201985332</c:v>
                </c:pt>
                <c:pt idx="6">
                  <c:v>33.223543683704875</c:v>
                </c:pt>
                <c:pt idx="7">
                  <c:v>39.911640110409827</c:v>
                </c:pt>
                <c:pt idx="8">
                  <c:v>26.179866406004432</c:v>
                </c:pt>
                <c:pt idx="9">
                  <c:v>24.045005117759672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AFF-441E-8509-C51BB53379EB}"/>
            </c:ext>
          </c:extLst>
        </c:ser>
        <c:ser>
          <c:idx val="5"/>
          <c:order val="5"/>
          <c:spPr>
            <a:ln w="28575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Sheet1!$A$6:$O$6</c:f>
              <c:numCache>
                <c:formatCode>General</c:formatCode>
                <c:ptCount val="15"/>
                <c:pt idx="5">
                  <c:v>28.005064461250281</c:v>
                </c:pt>
                <c:pt idx="6">
                  <c:v>38.525382028678258</c:v>
                </c:pt>
                <c:pt idx="7">
                  <c:v>46.030962235753208</c:v>
                </c:pt>
                <c:pt idx="8">
                  <c:v>31.91345460298356</c:v>
                </c:pt>
                <c:pt idx="9">
                  <c:v>29.191622942928557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CAFF-441E-8509-C51BB53379EB}"/>
            </c:ext>
          </c:extLst>
        </c:ser>
        <c:ser>
          <c:idx val="6"/>
          <c:order val="6"/>
          <c:spPr>
            <a:ln>
              <a:noFill/>
            </a:ln>
          </c:spPr>
          <c:marker>
            <c:symbol val="none"/>
          </c:marker>
          <c:dPt>
            <c:idx val="10"/>
            <c:marker>
              <c:symbol val="circle"/>
              <c:size val="6"/>
              <c:spPr>
                <a:solidFill>
                  <a:srgbClr val="FFC000"/>
                </a:solidFill>
                <a:ln w="9525" algn="ctr">
                  <a:solidFill>
                    <a:srgbClr val="FFC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CAFF-441E-8509-C51BB53379EB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rgbClr val="FFC000"/>
                </a:solidFill>
                <a:ln w="9525" algn="ctr">
                  <a:solidFill>
                    <a:srgbClr val="FFC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CAFF-441E-8509-C51BB53379EB}"/>
              </c:ext>
            </c:extLst>
          </c:dPt>
          <c:dPt>
            <c:idx val="12"/>
            <c:marker>
              <c:symbol val="circle"/>
              <c:size val="6"/>
              <c:spPr>
                <a:solidFill>
                  <a:srgbClr val="FFC000"/>
                </a:solidFill>
                <a:ln w="9525" algn="ctr">
                  <a:solidFill>
                    <a:srgbClr val="FFC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CAFF-441E-8509-C51BB53379EB}"/>
              </c:ext>
            </c:extLst>
          </c:dPt>
          <c:dPt>
            <c:idx val="13"/>
            <c:marker>
              <c:symbol val="circle"/>
              <c:size val="6"/>
              <c:spPr>
                <a:solidFill>
                  <a:srgbClr val="FFC000"/>
                </a:solidFill>
                <a:ln w="9525" algn="ctr">
                  <a:solidFill>
                    <a:srgbClr val="FFC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CAFF-441E-8509-C51BB53379EB}"/>
              </c:ext>
            </c:extLst>
          </c:dPt>
          <c:dPt>
            <c:idx val="14"/>
            <c:marker>
              <c:symbol val="circle"/>
              <c:size val="6"/>
              <c:spPr>
                <a:solidFill>
                  <a:srgbClr val="FFC000"/>
                </a:solidFill>
                <a:ln w="9525" algn="ctr">
                  <a:solidFill>
                    <a:srgbClr val="FFC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CAFF-441E-8509-C51BB53379EB}"/>
              </c:ext>
            </c:extLst>
          </c:dPt>
          <c:val>
            <c:numRef>
              <c:f>Sheet1!$A$7:$O$7</c:f>
              <c:numCache>
                <c:formatCode>General</c:formatCode>
                <c:ptCount val="15"/>
                <c:pt idx="10">
                  <c:v>34.064340283355975</c:v>
                </c:pt>
                <c:pt idx="11">
                  <c:v>29.611318776782532</c:v>
                </c:pt>
                <c:pt idx="12">
                  <c:v>25.158212984849442</c:v>
                </c:pt>
                <c:pt idx="13">
                  <c:v>23.437220236850347</c:v>
                </c:pt>
                <c:pt idx="14">
                  <c:v>21.716227488851253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AFF-441E-8509-C51BB53379EB}"/>
            </c:ext>
          </c:extLst>
        </c:ser>
        <c:ser>
          <c:idx val="7"/>
          <c:order val="7"/>
          <c:spPr>
            <a:ln w="28575" algn="ctr">
              <a:solidFill>
                <a:srgbClr val="FFC000"/>
              </a:solidFill>
              <a:prstDash val="solid"/>
            </a:ln>
          </c:spPr>
          <c:marker>
            <c:symbol val="none"/>
          </c:marker>
          <c:val>
            <c:numRef>
              <c:f>Sheet1!$A$8:$O$8</c:f>
              <c:numCache>
                <c:formatCode>General</c:formatCode>
                <c:ptCount val="15"/>
                <c:pt idx="10">
                  <c:v>28.673159617591981</c:v>
                </c:pt>
                <c:pt idx="11">
                  <c:v>24.842683009855136</c:v>
                </c:pt>
                <c:pt idx="12">
                  <c:v>22.768710760389581</c:v>
                </c:pt>
                <c:pt idx="13">
                  <c:v>22.395688896386829</c:v>
                </c:pt>
                <c:pt idx="14">
                  <c:v>19.777634605022534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AFF-441E-8509-C51BB53379EB}"/>
            </c:ext>
          </c:extLst>
        </c:ser>
        <c:ser>
          <c:idx val="8"/>
          <c:order val="8"/>
          <c:spPr>
            <a:ln w="28575" algn="ctr">
              <a:solidFill>
                <a:srgbClr val="FFC000"/>
              </a:solidFill>
              <a:prstDash val="solid"/>
            </a:ln>
          </c:spPr>
          <c:marker>
            <c:symbol val="none"/>
          </c:marker>
          <c:val>
            <c:numRef>
              <c:f>Sheet1!$A$9:$O$9</c:f>
              <c:numCache>
                <c:formatCode>General</c:formatCode>
                <c:ptCount val="15"/>
                <c:pt idx="10">
                  <c:v>28.677155350030631</c:v>
                </c:pt>
                <c:pt idx="11">
                  <c:v>30.892170247027092</c:v>
                </c:pt>
                <c:pt idx="12">
                  <c:v>28.696294664921965</c:v>
                </c:pt>
                <c:pt idx="13">
                  <c:v>28.9498722779723</c:v>
                </c:pt>
                <c:pt idx="14">
                  <c:v>24.816754324897616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CAFF-441E-8509-C51BB5337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5133839"/>
        <c:axId val="1"/>
      </c:lineChart>
      <c:catAx>
        <c:axId val="180513383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05133839"/>
        <c:crosses val="min"/>
        <c:crossBetween val="midCat"/>
        <c:majorUnit val="5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726190476190479E-2"/>
          <c:y val="3.5624686402408429E-2"/>
          <c:w val="0.8839285714285714"/>
          <c:h val="0.92824887104867038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dPt>
            <c:idx val="0"/>
            <c:marker>
              <c:symbol val="triangle"/>
              <c:size val="6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DC9-4E79-ACA3-0953580553C2}"/>
              </c:ext>
            </c:extLst>
          </c:dPt>
          <c:dPt>
            <c:idx val="1"/>
            <c:marker>
              <c:symbol val="triangle"/>
              <c:size val="6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DC9-4E79-ACA3-0953580553C2}"/>
              </c:ext>
            </c:extLst>
          </c:dPt>
          <c:dPt>
            <c:idx val="2"/>
            <c:marker>
              <c:symbol val="triangle"/>
              <c:size val="6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DC9-4E79-ACA3-0953580553C2}"/>
              </c:ext>
            </c:extLst>
          </c:dPt>
          <c:dPt>
            <c:idx val="3"/>
            <c:marker>
              <c:symbol val="triangle"/>
              <c:size val="6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9DC9-4E79-ACA3-0953580553C2}"/>
              </c:ext>
            </c:extLst>
          </c:dPt>
          <c:dPt>
            <c:idx val="4"/>
            <c:marker>
              <c:symbol val="triangle"/>
              <c:size val="6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9DC9-4E79-ACA3-0953580553C2}"/>
              </c:ext>
            </c:extLst>
          </c:dPt>
          <c:val>
            <c:numRef>
              <c:f>Sheet1!$A$1:$O$1</c:f>
              <c:numCache>
                <c:formatCode>General</c:formatCode>
                <c:ptCount val="15"/>
                <c:pt idx="0">
                  <c:v>42.350174965051913</c:v>
                </c:pt>
                <c:pt idx="1">
                  <c:v>38.760633216825688</c:v>
                </c:pt>
                <c:pt idx="2">
                  <c:v>40.827359327470731</c:v>
                </c:pt>
                <c:pt idx="3">
                  <c:v>34.663648987019251</c:v>
                </c:pt>
                <c:pt idx="4">
                  <c:v>28.441073449766201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DC9-4E79-ACA3-0953580553C2}"/>
            </c:ext>
          </c:extLst>
        </c:ser>
        <c:ser>
          <c:idx val="1"/>
          <c:order val="1"/>
          <c:spPr>
            <a:ln w="28575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Sheet1!$A$2:$O$2</c:f>
              <c:numCache>
                <c:formatCode>General</c:formatCode>
                <c:ptCount val="15"/>
                <c:pt idx="0">
                  <c:v>20.661897092107726</c:v>
                </c:pt>
                <c:pt idx="1">
                  <c:v>25.56139856475664</c:v>
                </c:pt>
                <c:pt idx="2">
                  <c:v>23.038011407635999</c:v>
                </c:pt>
                <c:pt idx="3">
                  <c:v>31.142069029490237</c:v>
                </c:pt>
                <c:pt idx="4">
                  <c:v>29.685350546413151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DC9-4E79-ACA3-0953580553C2}"/>
            </c:ext>
          </c:extLst>
        </c:ser>
        <c:ser>
          <c:idx val="2"/>
          <c:order val="2"/>
          <c:spPr>
            <a:ln w="28575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Sheet1!$A$3:$O$3</c:f>
              <c:numCache>
                <c:formatCode>General</c:formatCode>
                <c:ptCount val="15"/>
                <c:pt idx="0">
                  <c:v>20.661897092889625</c:v>
                </c:pt>
                <c:pt idx="1">
                  <c:v>30.689997770637003</c:v>
                </c:pt>
                <c:pt idx="2">
                  <c:v>29.566957200663914</c:v>
                </c:pt>
                <c:pt idx="3">
                  <c:v>36.808600056366394</c:v>
                </c:pt>
                <c:pt idx="4">
                  <c:v>36.784003763540845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DC9-4E79-ACA3-0953580553C2}"/>
            </c:ext>
          </c:extLst>
        </c:ser>
        <c:ser>
          <c:idx val="3"/>
          <c:order val="3"/>
          <c:spPr>
            <a:ln>
              <a:noFill/>
            </a:ln>
          </c:spPr>
          <c:marker>
            <c:symbol val="none"/>
          </c:marker>
          <c:dPt>
            <c:idx val="5"/>
            <c:marker>
              <c:symbol val="diamond"/>
              <c:size val="6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9DC9-4E79-ACA3-0953580553C2}"/>
              </c:ext>
            </c:extLst>
          </c:dPt>
          <c:dPt>
            <c:idx val="6"/>
            <c:marker>
              <c:symbol val="diamond"/>
              <c:size val="6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9DC9-4E79-ACA3-0953580553C2}"/>
              </c:ext>
            </c:extLst>
          </c:dPt>
          <c:dPt>
            <c:idx val="7"/>
            <c:marker>
              <c:symbol val="diamond"/>
              <c:size val="6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9DC9-4E79-ACA3-0953580553C2}"/>
              </c:ext>
            </c:extLst>
          </c:dPt>
          <c:dPt>
            <c:idx val="8"/>
            <c:marker>
              <c:symbol val="diamond"/>
              <c:size val="6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DC9-4E79-ACA3-0953580553C2}"/>
              </c:ext>
            </c:extLst>
          </c:dPt>
          <c:dPt>
            <c:idx val="9"/>
            <c:marker>
              <c:symbol val="diamond"/>
              <c:size val="6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DC9-4E79-ACA3-0953580553C2}"/>
              </c:ext>
            </c:extLst>
          </c:dPt>
          <c:val>
            <c:numRef>
              <c:f>Sheet1!$A$4:$O$4</c:f>
              <c:numCache>
                <c:formatCode>General</c:formatCode>
                <c:ptCount val="15"/>
                <c:pt idx="5">
                  <c:v>25.934206804393778</c:v>
                </c:pt>
                <c:pt idx="6">
                  <c:v>25.372002492338407</c:v>
                </c:pt>
                <c:pt idx="7">
                  <c:v>23.933810054079462</c:v>
                </c:pt>
                <c:pt idx="8">
                  <c:v>24.299715644706239</c:v>
                </c:pt>
                <c:pt idx="9">
                  <c:v>22.720252469008223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DC9-4E79-ACA3-0953580553C2}"/>
            </c:ext>
          </c:extLst>
        </c:ser>
        <c:ser>
          <c:idx val="4"/>
          <c:order val="4"/>
          <c:spPr>
            <a:ln w="28575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Sheet1!$A$5:$O$5</c:f>
              <c:numCache>
                <c:formatCode>General</c:formatCode>
                <c:ptCount val="15"/>
                <c:pt idx="5">
                  <c:v>20.67705258278869</c:v>
                </c:pt>
                <c:pt idx="6">
                  <c:v>25.622541507426348</c:v>
                </c:pt>
                <c:pt idx="7">
                  <c:v>23.115268367502761</c:v>
                </c:pt>
                <c:pt idx="8">
                  <c:v>30.017752130656568</c:v>
                </c:pt>
                <c:pt idx="9">
                  <c:v>27.953460108197998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DC9-4E79-ACA3-0953580553C2}"/>
            </c:ext>
          </c:extLst>
        </c:ser>
        <c:ser>
          <c:idx val="5"/>
          <c:order val="5"/>
          <c:spPr>
            <a:ln w="28575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Sheet1!$A$6:$O$6</c:f>
              <c:numCache>
                <c:formatCode>General</c:formatCode>
                <c:ptCount val="15"/>
                <c:pt idx="5">
                  <c:v>20.677052583162268</c:v>
                </c:pt>
                <c:pt idx="6">
                  <c:v>30.586446206867237</c:v>
                </c:pt>
                <c:pt idx="7">
                  <c:v>29.367264957672173</c:v>
                </c:pt>
                <c:pt idx="8">
                  <c:v>36.017647279640286</c:v>
                </c:pt>
                <c:pt idx="9">
                  <c:v>35.301959851874663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DC9-4E79-ACA3-0953580553C2}"/>
            </c:ext>
          </c:extLst>
        </c:ser>
        <c:ser>
          <c:idx val="6"/>
          <c:order val="6"/>
          <c:spPr>
            <a:ln>
              <a:noFill/>
            </a:ln>
          </c:spPr>
          <c:marker>
            <c:symbol val="none"/>
          </c:marker>
          <c:dPt>
            <c:idx val="10"/>
            <c:marker>
              <c:symbol val="circle"/>
              <c:size val="6"/>
              <c:spPr>
                <a:solidFill>
                  <a:srgbClr val="FFC000"/>
                </a:solidFill>
                <a:ln w="9525" algn="ctr">
                  <a:solidFill>
                    <a:srgbClr val="FFC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9DC9-4E79-ACA3-0953580553C2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rgbClr val="FFC000"/>
                </a:solidFill>
                <a:ln w="9525" algn="ctr">
                  <a:solidFill>
                    <a:srgbClr val="FFC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9DC9-4E79-ACA3-0953580553C2}"/>
              </c:ext>
            </c:extLst>
          </c:dPt>
          <c:dPt>
            <c:idx val="12"/>
            <c:marker>
              <c:symbol val="circle"/>
              <c:size val="6"/>
              <c:spPr>
                <a:solidFill>
                  <a:srgbClr val="FFC000"/>
                </a:solidFill>
                <a:ln w="9525" algn="ctr">
                  <a:solidFill>
                    <a:srgbClr val="FFC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9DC9-4E79-ACA3-0953580553C2}"/>
              </c:ext>
            </c:extLst>
          </c:dPt>
          <c:dPt>
            <c:idx val="13"/>
            <c:marker>
              <c:symbol val="circle"/>
              <c:size val="6"/>
              <c:spPr>
                <a:solidFill>
                  <a:srgbClr val="FFC000"/>
                </a:solidFill>
                <a:ln w="9525" algn="ctr">
                  <a:solidFill>
                    <a:srgbClr val="FFC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9DC9-4E79-ACA3-0953580553C2}"/>
              </c:ext>
            </c:extLst>
          </c:dPt>
          <c:dPt>
            <c:idx val="14"/>
            <c:marker>
              <c:symbol val="circle"/>
              <c:size val="6"/>
              <c:spPr>
                <a:solidFill>
                  <a:srgbClr val="FFC000"/>
                </a:solidFill>
                <a:ln w="9525" algn="ctr">
                  <a:solidFill>
                    <a:srgbClr val="FFC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9DC9-4E79-ACA3-0953580553C2}"/>
              </c:ext>
            </c:extLst>
          </c:dPt>
          <c:val>
            <c:numRef>
              <c:f>Sheet1!$A$7:$O$7</c:f>
              <c:numCache>
                <c:formatCode>General</c:formatCode>
                <c:ptCount val="15"/>
                <c:pt idx="10">
                  <c:v>34.064340283355975</c:v>
                </c:pt>
                <c:pt idx="11">
                  <c:v>34.064340283355918</c:v>
                </c:pt>
                <c:pt idx="12">
                  <c:v>34.064340283355946</c:v>
                </c:pt>
                <c:pt idx="13">
                  <c:v>31.837829530069296</c:v>
                </c:pt>
                <c:pt idx="14">
                  <c:v>29.611318776782646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9DC9-4E79-ACA3-0953580553C2}"/>
            </c:ext>
          </c:extLst>
        </c:ser>
        <c:ser>
          <c:idx val="7"/>
          <c:order val="7"/>
          <c:spPr>
            <a:ln w="28575" algn="ctr">
              <a:solidFill>
                <a:srgbClr val="FFC000"/>
              </a:solidFill>
              <a:prstDash val="solid"/>
            </a:ln>
          </c:spPr>
          <c:marker>
            <c:symbol val="none"/>
          </c:marker>
          <c:val>
            <c:numRef>
              <c:f>Sheet1!$A$8:$O$8</c:f>
              <c:numCache>
                <c:formatCode>General</c:formatCode>
                <c:ptCount val="15"/>
                <c:pt idx="10">
                  <c:v>21.910834702810966</c:v>
                </c:pt>
                <c:pt idx="11">
                  <c:v>25.707567753201388</c:v>
                </c:pt>
                <c:pt idx="12">
                  <c:v>23.293685300779146</c:v>
                </c:pt>
                <c:pt idx="13">
                  <c:v>28.944887397535108</c:v>
                </c:pt>
                <c:pt idx="14">
                  <c:v>26.873653884397552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9DC9-4E79-ACA3-0953580553C2}"/>
            </c:ext>
          </c:extLst>
        </c:ser>
        <c:ser>
          <c:idx val="8"/>
          <c:order val="8"/>
          <c:spPr>
            <a:ln w="28575" algn="ctr">
              <a:solidFill>
                <a:srgbClr val="FFC000"/>
              </a:solidFill>
              <a:prstDash val="solid"/>
            </a:ln>
          </c:spPr>
          <c:marker>
            <c:symbol val="none"/>
          </c:marker>
          <c:val>
            <c:numRef>
              <c:f>Sheet1!$A$9:$O$9</c:f>
              <c:numCache>
                <c:formatCode>General</c:formatCode>
                <c:ptCount val="15"/>
                <c:pt idx="10">
                  <c:v>21.910834702816601</c:v>
                </c:pt>
                <c:pt idx="11">
                  <c:v>29.799587144934023</c:v>
                </c:pt>
                <c:pt idx="12">
                  <c:v>28.661544023589901</c:v>
                </c:pt>
                <c:pt idx="13">
                  <c:v>36.701885120685702</c:v>
                </c:pt>
                <c:pt idx="14">
                  <c:v>33.778389525195195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9DC9-4E79-ACA3-095358055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161408"/>
        <c:axId val="1"/>
      </c:lineChart>
      <c:catAx>
        <c:axId val="113161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161408"/>
        <c:crosses val="min"/>
        <c:crossBetween val="midCat"/>
        <c:majorUnit val="5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341819543242225E-2"/>
          <c:y val="3.6541430777148741E-2"/>
          <c:w val="0.88318981654810935"/>
          <c:h val="0.92640247040658774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val>
            <c:numRef>
              <c:f>Sheet1!$A$1:$H$1</c:f>
              <c:numCache>
                <c:formatCode>General</c:formatCode>
                <c:ptCount val="8"/>
                <c:pt idx="0">
                  <c:v>46.670383103962976</c:v>
                </c:pt>
                <c:pt idx="1">
                  <c:v>35.919187797988585</c:v>
                </c:pt>
                <c:pt idx="2">
                  <c:v>39.7134716606353</c:v>
                </c:pt>
                <c:pt idx="3">
                  <c:v>26.5</c:v>
                </c:pt>
                <c:pt idx="4">
                  <c:v>39.9</c:v>
                </c:pt>
                <c:pt idx="5">
                  <c:v>26.7</c:v>
                </c:pt>
                <c:pt idx="6">
                  <c:v>23.3</c:v>
                </c:pt>
                <c:pt idx="7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B-418C-9B02-454B9E471608}"/>
            </c:ext>
          </c:extLst>
        </c:ser>
        <c:ser>
          <c:idx val="1"/>
          <c:order val="1"/>
          <c:spPr>
            <a:solidFill>
              <a:schemeClr val="accent5"/>
            </a:solidFill>
            <a:ln w="28575" algn="ctr">
              <a:solidFill>
                <a:schemeClr val="accent5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15B-418C-9B02-454B9E47160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915B-418C-9B02-454B9E471608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15B-418C-9B02-454B9E471608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915B-418C-9B02-454B9E471608}"/>
              </c:ext>
            </c:extLst>
          </c:dPt>
          <c:val>
            <c:numRef>
              <c:f>Sheet1!$A$2:$H$2</c:f>
              <c:numCache>
                <c:formatCode>General</c:formatCode>
                <c:ptCount val="8"/>
                <c:pt idx="0">
                  <c:v>6.6232956246363131</c:v>
                </c:pt>
                <c:pt idx="1">
                  <c:v>6.6232956246363131</c:v>
                </c:pt>
                <c:pt idx="2">
                  <c:v>6.0600000000000023</c:v>
                </c:pt>
                <c:pt idx="3">
                  <c:v>6.0600000000000023</c:v>
                </c:pt>
                <c:pt idx="4">
                  <c:v>6.1000000000000014</c:v>
                </c:pt>
                <c:pt idx="5">
                  <c:v>6.0999999999999979</c:v>
                </c:pt>
                <c:pt idx="6">
                  <c:v>5.9000000000000021</c:v>
                </c:pt>
                <c:pt idx="7">
                  <c:v>5.9000000000000021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5B-418C-9B02-454B9E471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02899039"/>
        <c:axId val="1"/>
      </c:barChart>
      <c:lineChart>
        <c:grouping val="standard"/>
        <c:varyColors val="0"/>
        <c:ser>
          <c:idx val="2"/>
          <c:order val="2"/>
          <c:spPr>
            <a:ln w="28575" algn="ctr">
              <a:solidFill>
                <a:schemeClr val="accent5"/>
              </a:solidFill>
              <a:prstDash val="sysDot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15B-418C-9B02-454B9E471608}"/>
            </c:ext>
          </c:extLst>
        </c:ser>
        <c:ser>
          <c:idx val="3"/>
          <c:order val="3"/>
          <c:spPr>
            <a:ln>
              <a:noFill/>
            </a:ln>
          </c:spPr>
          <c:marker>
            <c:symbol val="none"/>
          </c:marker>
          <c:dPt>
            <c:idx val="2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915B-418C-9B02-454B9E471608}"/>
              </c:ext>
            </c:extLst>
          </c:dPt>
          <c:dPt>
            <c:idx val="3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915B-418C-9B02-454B9E471608}"/>
              </c:ext>
            </c:extLst>
          </c:dPt>
          <c:dPt>
            <c:idx val="4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915B-418C-9B02-454B9E471608}"/>
              </c:ext>
            </c:extLst>
          </c:dPt>
          <c:dPt>
            <c:idx val="5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915B-418C-9B02-454B9E471608}"/>
              </c:ext>
            </c:extLst>
          </c:dPt>
          <c:dPt>
            <c:idx val="6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15B-418C-9B02-454B9E471608}"/>
              </c:ext>
            </c:extLst>
          </c:dPt>
          <c:dPt>
            <c:idx val="7"/>
            <c:marker>
              <c:symbol val="diamond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15B-418C-9B02-454B9E471608}"/>
              </c:ext>
            </c:extLst>
          </c:dPt>
          <c:val>
            <c:numRef>
              <c:f>Sheet1!$A$4:$H$4</c:f>
              <c:numCache>
                <c:formatCode>General</c:formatCode>
                <c:ptCount val="8"/>
                <c:pt idx="2">
                  <c:v>32.429440120000002</c:v>
                </c:pt>
                <c:pt idx="3">
                  <c:v>32.429440120000002</c:v>
                </c:pt>
                <c:pt idx="4">
                  <c:v>22.854453079999999</c:v>
                </c:pt>
                <c:pt idx="5">
                  <c:v>22.854453079999999</c:v>
                </c:pt>
                <c:pt idx="6">
                  <c:v>25.158212979999998</c:v>
                </c:pt>
                <c:pt idx="7">
                  <c:v>25.158212979999998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15B-418C-9B02-454B9E471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2899039"/>
        <c:axId val="1"/>
      </c:lineChart>
      <c:catAx>
        <c:axId val="180289903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02899039"/>
        <c:crosses val="min"/>
        <c:crossBetween val="between"/>
        <c:majorUnit val="5"/>
      </c:valAx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6E511-D742-4EFE-90B5-C9FC42762E0F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FAD1-D197-4A88-B173-A6412E995EE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Kvotepris og kraftværker: Udfasning af fossile brændsler</a:t>
            </a:r>
          </a:p>
          <a:p>
            <a:r>
              <a:rPr lang="da-DK" dirty="0"/>
              <a:t>Lagring: VE bliver billigere</a:t>
            </a:r>
          </a:p>
          <a:p>
            <a:r>
              <a:rPr lang="da-DK" dirty="0"/>
              <a:t>Transmission: Nødvendigt når VE bliver billigere og resurserne skal udnyttes</a:t>
            </a:r>
          </a:p>
          <a:p>
            <a:r>
              <a:rPr lang="da-DK" dirty="0"/>
              <a:t>Elforbrug: Øget elforbrug-klimamål</a:t>
            </a:r>
          </a:p>
          <a:p>
            <a:r>
              <a:rPr lang="da-DK" dirty="0"/>
              <a:t>VE priser: Ve bliver billigere, Større udbygning fører også prisfald med sig, læringskurver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383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Meget høje priser i grøn fordi vi skal ligesom  syd har massivt underskud af produktion</a:t>
            </a:r>
          </a:p>
          <a:p>
            <a:r>
              <a:rPr lang="da-DK" dirty="0"/>
              <a:t>Sort scenarie viser </a:t>
            </a:r>
            <a:r>
              <a:rPr lang="da-DK" dirty="0" err="1"/>
              <a:t>ca</a:t>
            </a:r>
            <a:r>
              <a:rPr lang="da-DK" dirty="0"/>
              <a:t> 1 øre/kWh højere priser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36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Sort scenarie viser </a:t>
            </a:r>
            <a:r>
              <a:rPr lang="da-DK" dirty="0" err="1"/>
              <a:t>ca</a:t>
            </a:r>
            <a:r>
              <a:rPr lang="da-DK" dirty="0"/>
              <a:t> 1 øre/kWh lavere priser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52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Sort scenarie viser </a:t>
            </a:r>
            <a:r>
              <a:rPr lang="da-DK" dirty="0" err="1"/>
              <a:t>ca</a:t>
            </a:r>
            <a:r>
              <a:rPr lang="da-DK" dirty="0"/>
              <a:t> 1 øre/kWh lavere priser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153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Sort scenarie gav ikke anledning til ændringer i elprisen da der er stor fleksibilitet i det fossile system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65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Sort scenarie gav ikke anledning til ændringer i elprisen da der er stor fleksibilitet i det fossile system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Vigtigste værktøj når vi snakker klimamål. Hvor hurtigt kan vi rykke?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392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Massive prisfald de </a:t>
            </a:r>
            <a:r>
              <a:rPr lang="da-DK" dirty="0" err="1"/>
              <a:t>sidte</a:t>
            </a:r>
            <a:r>
              <a:rPr lang="da-DK" dirty="0"/>
              <a:t> 5 år. Ser ud til at forsætte. Særligt solceller. </a:t>
            </a:r>
          </a:p>
          <a:p>
            <a:r>
              <a:rPr lang="da-DK" dirty="0"/>
              <a:t>Solceller + batteri kan blive en ting. Tilt og andet som giver solen større værdi er også på vej</a:t>
            </a:r>
          </a:p>
          <a:p>
            <a:r>
              <a:rPr lang="da-DK" dirty="0"/>
              <a:t>Når der skal bygges nyt er VE billigt, selv uden kvoter!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sorte scenarie viser udbygning primært med </a:t>
            </a:r>
            <a:r>
              <a:rPr lang="da-DK" dirty="0" err="1"/>
              <a:t>landvind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268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Mindre forskelle i det sorte scenarie.</a:t>
            </a:r>
          </a:p>
          <a:p>
            <a:r>
              <a:rPr lang="da-DK" dirty="0"/>
              <a:t>Danmark Ligger mellem højere og lavere priser i begge scenarier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433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Resume og spørgsmål. </a:t>
            </a:r>
          </a:p>
          <a:p>
            <a:r>
              <a:rPr lang="da-DK" dirty="0"/>
              <a:t>Behovet for investeringer presser priserne op før eller siden.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15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Elektrficering</a:t>
            </a:r>
            <a:r>
              <a:rPr lang="da-DK" dirty="0"/>
              <a:t>. Varme, transport, industri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309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Note: LCoE er gennemsnittet af alt nyopført inden for hver kategori. For </a:t>
            </a:r>
            <a:r>
              <a:rPr lang="da-DK" dirty="0" err="1"/>
              <a:t>landvind</a:t>
            </a:r>
            <a:r>
              <a:rPr lang="da-DK" dirty="0"/>
              <a:t> er der tillagt 5 øre/kWh til landomkostninger baseret på historiske omkostninger. For </a:t>
            </a:r>
            <a:r>
              <a:rPr lang="da-DK" dirty="0" err="1"/>
              <a:t>havvind</a:t>
            </a:r>
            <a:r>
              <a:rPr lang="da-DK" dirty="0"/>
              <a:t> er der indregnet </a:t>
            </a:r>
            <a:r>
              <a:rPr lang="da-DK" dirty="0" err="1"/>
              <a:t>ilandføringsomkostninger</a:t>
            </a:r>
            <a:r>
              <a:rPr lang="da-DK" dirty="0"/>
              <a:t>. Der er ikke indregnet yderligere omkostninger som følge af den nye VE lov, producenttarifering og ny jordbeskatning.</a:t>
            </a:r>
          </a:p>
          <a:p>
            <a:r>
              <a:rPr lang="da-DK" dirty="0"/>
              <a:t>Afregningspriserne angivet som et spænd på samme måde som elpriserne på tidligere sider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901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Selvforsyning vigtigt for den grønne selvforståelse og det kan gøres uden at smadre økonomien i havvinden </a:t>
            </a:r>
          </a:p>
          <a:p>
            <a:r>
              <a:rPr lang="da-DK" dirty="0"/>
              <a:t>Sort viser 5 øre/kWh lavere priser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46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3600"/>
            <a:ext cx="12193200" cy="6861600"/>
          </a:xfrm>
          <a:solidFill>
            <a:schemeClr val="bg2"/>
          </a:solidFill>
        </p:spPr>
        <p:txBody>
          <a:bodyPr lIns="144000" tIns="108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Skyfish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2" name="FLD_PresentationTitle"/>
          <p:cNvSpPr>
            <a:spLocks noGrp="1"/>
          </p:cNvSpPr>
          <p:nvPr>
            <p:ph type="ctrTitle" hasCustomPrompt="1"/>
          </p:nvPr>
        </p:nvSpPr>
        <p:spPr>
          <a:xfrm>
            <a:off x="539749" y="1077406"/>
            <a:ext cx="7222338" cy="2057680"/>
          </a:xfrm>
        </p:spPr>
        <p:txBody>
          <a:bodyPr anchor="t" anchorCtr="0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t>Elpris Outlook 2021</a:t>
            </a:r>
          </a:p>
        </p:txBody>
      </p:sp>
      <p:sp>
        <p:nvSpPr>
          <p:cNvPr id="61" name="FLD_Subtitle"/>
          <p:cNvSpPr>
            <a:spLocks noGrp="1"/>
          </p:cNvSpPr>
          <p:nvPr>
            <p:ph type="body" idx="1" hasCustomPrompt="1"/>
          </p:nvPr>
        </p:nvSpPr>
        <p:spPr>
          <a:xfrm>
            <a:off x="539750" y="4492752"/>
            <a:ext cx="7222338" cy="301904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Vil grøn efterspørgsel betyde højere elpriser?</a:t>
            </a:r>
          </a:p>
        </p:txBody>
      </p:sp>
      <p:sp>
        <p:nvSpPr>
          <p:cNvPr id="44" name="Logo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29791" y="537406"/>
            <a:ext cx="1712209" cy="1800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066365" y="5291202"/>
            <a:ext cx="3607200" cy="102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7200"/>
            <a:ext cx="8289251" cy="3747952"/>
          </a:xfrm>
        </p:spPr>
        <p:txBody>
          <a:bodyPr rIns="0"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Elpris Outlook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4" name="Logo Placeholder 9"/>
          <p:cNvSpPr>
            <a:spLocks noGrp="1"/>
          </p:cNvSpPr>
          <p:nvPr>
            <p:ph type="body" sz="quarter" idx="15"/>
          </p:nvPr>
        </p:nvSpPr>
        <p:spPr>
          <a:xfrm>
            <a:off x="9949999" y="1807200"/>
            <a:ext cx="1724069" cy="180000"/>
          </a:xfrm>
          <a:solidFill>
            <a:srgbClr val="ED1C24"/>
          </a:solidFill>
          <a:ln>
            <a:noFill/>
          </a:ln>
        </p:spPr>
        <p:txBody>
          <a:bodyPr tIns="504000" rIns="0"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Elpris Outlook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Elpris Outlook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Rektangel 5"/>
          <p:cNvSpPr/>
          <p:nvPr userDrawn="1"/>
        </p:nvSpPr>
        <p:spPr>
          <a:xfrm>
            <a:off x="9760688" y="5554663"/>
            <a:ext cx="2105247" cy="89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182412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Elpris Outlook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delete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before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</a:t>
            </a:r>
            <a:endParaRPr lang="da-DK" sz="180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33789"/>
            <a:ext cx="216079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da-DK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da-DK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da-DK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insert new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  <a:r>
              <a:rPr lang="da-DK" altLang="da-DK" sz="90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4" y="1833789"/>
            <a:ext cx="2160798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41" y="1815926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2877130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3943" y="3538594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729933" y="4208198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31921" y="531864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25716" y="2075087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06348" y="2748409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84053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52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33789"/>
            <a:ext cx="228036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4" y="1833789"/>
            <a:ext cx="2160798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39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2877130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714468" y="353859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29933" y="4208198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02636" y="5318642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25716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06348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84053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3200" cy="6861600"/>
          </a:xfrm>
          <a:solidFill>
            <a:schemeClr val="accent1"/>
          </a:solidFill>
        </p:spPr>
        <p:txBody>
          <a:bodyPr lIns="144000" tIns="108000"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2" name="FLD_PresentationTitle"/>
          <p:cNvSpPr>
            <a:spLocks noGrp="1"/>
          </p:cNvSpPr>
          <p:nvPr>
            <p:ph type="ctrTitle"/>
          </p:nvPr>
        </p:nvSpPr>
        <p:spPr>
          <a:xfrm>
            <a:off x="539750" y="1396969"/>
            <a:ext cx="9471759" cy="177414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a-DK" dirty="0"/>
              <a:t>Klik for at redigere titeltypografien i masteren</a:t>
            </a:r>
            <a:endParaRPr dirty="0"/>
          </a:p>
        </p:txBody>
      </p:sp>
      <p:sp>
        <p:nvSpPr>
          <p:cNvPr id="61" name="FLD_Subtitle"/>
          <p:cNvSpPr>
            <a:spLocks noGrp="1"/>
          </p:cNvSpPr>
          <p:nvPr>
            <p:ph type="body" idx="1"/>
          </p:nvPr>
        </p:nvSpPr>
        <p:spPr>
          <a:xfrm>
            <a:off x="539750" y="4492752"/>
            <a:ext cx="7222338" cy="301904"/>
          </a:xfrm>
        </p:spPr>
        <p:txBody>
          <a:bodyPr numCol="1"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teksttypografien i masteren</a:t>
            </a:r>
          </a:p>
        </p:txBody>
      </p:sp>
      <p:sp>
        <p:nvSpPr>
          <p:cNvPr id="44" name="Logo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29792" y="537406"/>
            <a:ext cx="1712209" cy="1800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6F50BF3-8400-480F-A9C9-6BE9C7A441D9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183596" y="5586479"/>
            <a:ext cx="3598929" cy="8332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1" name="FLD_Subtitle">
            <a:extLst>
              <a:ext uri="{FF2B5EF4-FFF2-40B4-BE49-F238E27FC236}">
                <a16:creationId xmlns:a16="http://schemas.microsoft.com/office/drawing/2014/main" id="{B8399AF4-C4D7-4B98-9A60-C726D6B19A8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9792" y="6116293"/>
            <a:ext cx="7222338" cy="301904"/>
          </a:xfrm>
        </p:spPr>
        <p:txBody>
          <a:bodyPr anchor="b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155800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D_PresentationTitle"/>
          <p:cNvSpPr>
            <a:spLocks noGrp="1"/>
          </p:cNvSpPr>
          <p:nvPr>
            <p:ph type="ctrTitle" hasCustomPrompt="1"/>
          </p:nvPr>
        </p:nvSpPr>
        <p:spPr>
          <a:xfrm>
            <a:off x="539749" y="1077406"/>
            <a:ext cx="7222338" cy="2518981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t>Elpris Outlook 2021</a:t>
            </a:r>
          </a:p>
        </p:txBody>
      </p:sp>
      <p:sp>
        <p:nvSpPr>
          <p:cNvPr id="3" name="FLD_Subtitle"/>
          <p:cNvSpPr>
            <a:spLocks noGrp="1"/>
          </p:cNvSpPr>
          <p:nvPr>
            <p:ph type="body" idx="1" hasCustomPrompt="1"/>
          </p:nvPr>
        </p:nvSpPr>
        <p:spPr>
          <a:xfrm>
            <a:off x="539750" y="4492752"/>
            <a:ext cx="7222338" cy="301904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Vil grøn efterspørgsel betyde højere elpriser?</a:t>
            </a:r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5291202"/>
            <a:ext cx="3608464" cy="1026000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529791" y="537406"/>
            <a:ext cx="1713600" cy="1800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3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219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green/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3600"/>
            <a:ext cx="12193200" cy="6861600"/>
          </a:xfrm>
          <a:solidFill>
            <a:schemeClr val="accent3"/>
          </a:solidFill>
        </p:spPr>
        <p:txBody>
          <a:bodyPr lIns="144000" tIns="108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Skyfish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1077406"/>
            <a:ext cx="9228213" cy="3687099"/>
          </a:xfrm>
        </p:spPr>
        <p:txBody>
          <a:bodyPr anchor="t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Elpris Outlook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6" name="Streg Placeholder"/>
          <p:cNvSpPr>
            <a:spLocks noGrp="1"/>
          </p:cNvSpPr>
          <p:nvPr>
            <p:ph type="body" sz="quarter" idx="15" hasCustomPrompt="1"/>
          </p:nvPr>
        </p:nvSpPr>
        <p:spPr>
          <a:xfrm>
            <a:off x="529791" y="537406"/>
            <a:ext cx="1712209" cy="1800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9" name="Logo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306" y="5844673"/>
            <a:ext cx="16740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093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1077406"/>
            <a:ext cx="9228213" cy="3687099"/>
          </a:xfrm>
        </p:spPr>
        <p:txBody>
          <a:bodyPr anchor="t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Elpris Outlook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00" y="5843758"/>
            <a:ext cx="1674506" cy="476115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529791" y="537406"/>
            <a:ext cx="17136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94130558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1077406"/>
            <a:ext cx="9228213" cy="3687099"/>
          </a:xfrm>
        </p:spPr>
        <p:txBody>
          <a:bodyPr anchor="t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Elpris Outlook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00" y="5843758"/>
            <a:ext cx="1674506" cy="476115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529791" y="537406"/>
            <a:ext cx="17136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79413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1077406"/>
            <a:ext cx="9228213" cy="3687099"/>
          </a:xfrm>
        </p:spPr>
        <p:txBody>
          <a:bodyPr anchor="t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Elpris Outlook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00" y="5843758"/>
            <a:ext cx="1674506" cy="476115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529791" y="537406"/>
            <a:ext cx="17136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43225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8" y="1806575"/>
            <a:ext cx="11134320" cy="3748577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Elpris Outlook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39750"/>
            <a:ext cx="11134319" cy="934890"/>
          </a:xfrm>
        </p:spPr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8" y="1806575"/>
            <a:ext cx="5440953" cy="3748577"/>
          </a:xfrm>
        </p:spPr>
        <p:txBody>
          <a:bodyPr rIns="0"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Elpris Outlook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3114" y="1806574"/>
            <a:ext cx="5440954" cy="3748577"/>
          </a:xfrm>
        </p:spPr>
        <p:txBody>
          <a:bodyPr rIns="0"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472795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FBAE40"/>
          </p15:clr>
        </p15:guide>
        <p15:guide id="2" pos="377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39750"/>
            <a:ext cx="11134319" cy="934890"/>
          </a:xfrm>
        </p:spPr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8" y="1806575"/>
            <a:ext cx="3538800" cy="3748577"/>
          </a:xfrm>
        </p:spPr>
        <p:txBody>
          <a:bodyPr rIns="0"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Elpris Outlook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37049" y="1806574"/>
            <a:ext cx="3538800" cy="3748577"/>
          </a:xfrm>
        </p:spPr>
        <p:txBody>
          <a:bodyPr rIns="0"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34350" y="1806575"/>
            <a:ext cx="3540125" cy="3748577"/>
          </a:xfrm>
        </p:spPr>
        <p:txBody>
          <a:bodyPr rIns="0"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690846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60" userDrawn="1">
          <p15:clr>
            <a:srgbClr val="FBAE40"/>
          </p15:clr>
        </p15:guide>
        <p15:guide id="3" pos="2571" userDrawn="1">
          <p15:clr>
            <a:srgbClr val="FBAE40"/>
          </p15:clr>
        </p15:guide>
        <p15:guide id="4" pos="273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0713BC93-99E2-4457-B628-7E7D3F6D99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992900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622" imgH="623" progId="TCLayout.ActiveDocument.1">
                  <p:embed/>
                </p:oleObj>
              </mc:Choice>
              <mc:Fallback>
                <p:oleObj name="think-cell Slide" r:id="rId18" imgW="622" imgH="623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0713BC93-99E2-4457-B628-7E7D3F6D99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49" y="539750"/>
            <a:ext cx="11134319" cy="934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8" y="1806575"/>
            <a:ext cx="11134800" cy="3748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1239123" y="6171879"/>
            <a:ext cx="940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2422000" y="6171879"/>
            <a:ext cx="6587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Elpris Outlook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749" y="6171879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573" y="5843758"/>
            <a:ext cx="1674507" cy="4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724" r:id="rId4"/>
    <p:sldLayoutId id="2147483725" r:id="rId5"/>
    <p:sldLayoutId id="2147483726" r:id="rId6"/>
    <p:sldLayoutId id="2147483721" r:id="rId7"/>
    <p:sldLayoutId id="2147483722" r:id="rId8"/>
    <p:sldLayoutId id="2147483723" r:id="rId9"/>
    <p:sldLayoutId id="2147483652" r:id="rId10"/>
    <p:sldLayoutId id="2147483654" r:id="rId11"/>
    <p:sldLayoutId id="2147483727" r:id="rId12"/>
    <p:sldLayoutId id="2147483655" r:id="rId13"/>
    <p:sldLayoutId id="2147483667" r:id="rId14"/>
    <p:sldLayoutId id="2147483670" r:id="rId15"/>
  </p:sldLayoutIdLst>
  <p:hf hdr="0" ft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9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928" userDrawn="1">
          <p15:clr>
            <a:srgbClr val="F26B43"/>
          </p15:clr>
        </p15:guide>
        <p15:guide id="5" pos="7354" userDrawn="1">
          <p15:clr>
            <a:srgbClr val="F26B43"/>
          </p15:clr>
        </p15:guide>
        <p15:guide id="6" orient="horz" pos="1138" userDrawn="1">
          <p15:clr>
            <a:srgbClr val="F26B43"/>
          </p15:clr>
        </p15:guide>
        <p15:guide id="7" orient="horz" pos="3499" userDrawn="1">
          <p15:clr>
            <a:srgbClr val="F26B43"/>
          </p15:clr>
        </p15:guide>
        <p15:guide id="8" orient="horz" pos="39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C0851514-24D7-4D49-9C6A-CD81C9634A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34447446"/>
              </p:ext>
            </p:ext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C0851514-24D7-4D49-9C6A-CD81C9634A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48" y="1117142"/>
            <a:ext cx="11134319" cy="551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8" y="1806575"/>
            <a:ext cx="11134800" cy="4394720"/>
          </a:xfrm>
          <a:prstGeom prst="rect">
            <a:avLst/>
          </a:prstGeom>
        </p:spPr>
        <p:txBody>
          <a:bodyPr vert="horz" lIns="0" tIns="0" rIns="0" bIns="0" numCol="3" spcCol="324000" rtlCol="0">
            <a:noAutofit/>
          </a:bodyPr>
          <a:lstStyle/>
          <a:p>
            <a:pPr lvl="0"/>
            <a:r>
              <a:rPr lang="da-DK" noProof="0" dirty="0"/>
              <a:t>Rediger teksttypografien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  <a:endParaRPr lang="en-GB" noProof="0" dirty="0"/>
          </a:p>
        </p:txBody>
      </p:sp>
      <p:pic>
        <p:nvPicPr>
          <p:cNvPr id="7" name="Logo"/>
          <p:cNvPicPr>
            <a:picLocks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8" y="245771"/>
            <a:ext cx="1674507" cy="383040"/>
          </a:xfrm>
          <a:prstGeom prst="rect">
            <a:avLst/>
          </a:prstGeom>
        </p:spPr>
      </p:pic>
      <p:sp>
        <p:nvSpPr>
          <p:cNvPr id="8" name="FLD_PresentationTitle">
            <a:extLst>
              <a:ext uri="{FF2B5EF4-FFF2-40B4-BE49-F238E27FC236}">
                <a16:creationId xmlns:a16="http://schemas.microsoft.com/office/drawing/2014/main" id="{685F7157-116E-4AFD-A4D0-A3B4D0DB2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01262" y="6408099"/>
            <a:ext cx="7707739" cy="18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175E05-3D64-407E-81CF-C69611786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750" y="6408099"/>
            <a:ext cx="667728" cy="180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6F50BF3-8400-480F-A9C9-6BE9C7A441D9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813DFF22-D8A0-489C-B522-8500F5881F0D}"/>
              </a:ext>
            </a:extLst>
          </p:cNvPr>
          <p:cNvCxnSpPr/>
          <p:nvPr userDrawn="1"/>
        </p:nvCxnSpPr>
        <p:spPr>
          <a:xfrm>
            <a:off x="539748" y="800100"/>
            <a:ext cx="1113431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7B96DCC1-B47E-4524-B872-E98C67CD7A82}"/>
              </a:ext>
            </a:extLst>
          </p:cNvPr>
          <p:cNvGrpSpPr/>
          <p:nvPr userDrawn="1"/>
        </p:nvGrpSpPr>
        <p:grpSpPr>
          <a:xfrm>
            <a:off x="9118416" y="176801"/>
            <a:ext cx="2555650" cy="485358"/>
            <a:chOff x="7408713" y="221301"/>
            <a:chExt cx="2076466" cy="485358"/>
          </a:xfrm>
        </p:grpSpPr>
        <p:sp>
          <p:nvSpPr>
            <p:cNvPr id="18" name="Kombinationstegning: figur 17">
              <a:extLst>
                <a:ext uri="{FF2B5EF4-FFF2-40B4-BE49-F238E27FC236}">
                  <a16:creationId xmlns:a16="http://schemas.microsoft.com/office/drawing/2014/main" id="{72ECD4B9-4176-4288-AD81-94D78FCBF7C8}"/>
                </a:ext>
              </a:extLst>
            </p:cNvPr>
            <p:cNvSpPr/>
            <p:nvPr userDrawn="1"/>
          </p:nvSpPr>
          <p:spPr>
            <a:xfrm>
              <a:off x="7559087" y="292660"/>
              <a:ext cx="1926092" cy="336151"/>
            </a:xfrm>
            <a:custGeom>
              <a:avLst/>
              <a:gdLst/>
              <a:ahLst/>
              <a:cxnLst/>
              <a:rect l="l" t="t" r="r" b="b"/>
              <a:pathLst>
                <a:path w="1926092" h="336151">
                  <a:moveTo>
                    <a:pt x="1469789" y="44362"/>
                  </a:moveTo>
                  <a:cubicBezTo>
                    <a:pt x="1463580" y="44488"/>
                    <a:pt x="1458446" y="46508"/>
                    <a:pt x="1454384" y="50421"/>
                  </a:cubicBezTo>
                  <a:cubicBezTo>
                    <a:pt x="1450322" y="54334"/>
                    <a:pt x="1448218" y="59383"/>
                    <a:pt x="1448070" y="65569"/>
                  </a:cubicBezTo>
                  <a:lnTo>
                    <a:pt x="1448070" y="270581"/>
                  </a:lnTo>
                  <a:cubicBezTo>
                    <a:pt x="1448218" y="276767"/>
                    <a:pt x="1450322" y="281816"/>
                    <a:pt x="1454384" y="285730"/>
                  </a:cubicBezTo>
                  <a:cubicBezTo>
                    <a:pt x="1458446" y="289643"/>
                    <a:pt x="1463580" y="291663"/>
                    <a:pt x="1469789" y="291789"/>
                  </a:cubicBezTo>
                  <a:lnTo>
                    <a:pt x="1554641" y="291789"/>
                  </a:lnTo>
                  <a:cubicBezTo>
                    <a:pt x="1560828" y="291663"/>
                    <a:pt x="1565879" y="289643"/>
                    <a:pt x="1569793" y="285730"/>
                  </a:cubicBezTo>
                  <a:cubicBezTo>
                    <a:pt x="1573708" y="281816"/>
                    <a:pt x="1575728" y="276767"/>
                    <a:pt x="1575854" y="270581"/>
                  </a:cubicBezTo>
                  <a:lnTo>
                    <a:pt x="1575854" y="65569"/>
                  </a:lnTo>
                  <a:cubicBezTo>
                    <a:pt x="1575728" y="59383"/>
                    <a:pt x="1573708" y="54334"/>
                    <a:pt x="1569793" y="50421"/>
                  </a:cubicBezTo>
                  <a:cubicBezTo>
                    <a:pt x="1565879" y="46508"/>
                    <a:pt x="1560828" y="44488"/>
                    <a:pt x="1554641" y="44362"/>
                  </a:cubicBezTo>
                  <a:close/>
                  <a:moveTo>
                    <a:pt x="1174513" y="44362"/>
                  </a:moveTo>
                  <a:cubicBezTo>
                    <a:pt x="1168305" y="44488"/>
                    <a:pt x="1163171" y="46508"/>
                    <a:pt x="1159109" y="50421"/>
                  </a:cubicBezTo>
                  <a:cubicBezTo>
                    <a:pt x="1155047" y="54334"/>
                    <a:pt x="1152943" y="59383"/>
                    <a:pt x="1152795" y="65569"/>
                  </a:cubicBezTo>
                  <a:lnTo>
                    <a:pt x="1152795" y="270581"/>
                  </a:lnTo>
                  <a:cubicBezTo>
                    <a:pt x="1152943" y="276767"/>
                    <a:pt x="1155047" y="281816"/>
                    <a:pt x="1159109" y="285730"/>
                  </a:cubicBezTo>
                  <a:cubicBezTo>
                    <a:pt x="1163171" y="289643"/>
                    <a:pt x="1168305" y="291663"/>
                    <a:pt x="1174513" y="291789"/>
                  </a:cubicBezTo>
                  <a:lnTo>
                    <a:pt x="1259366" y="291789"/>
                  </a:lnTo>
                  <a:cubicBezTo>
                    <a:pt x="1265553" y="291663"/>
                    <a:pt x="1270603" y="289643"/>
                    <a:pt x="1274518" y="285730"/>
                  </a:cubicBezTo>
                  <a:cubicBezTo>
                    <a:pt x="1278433" y="281816"/>
                    <a:pt x="1280453" y="276767"/>
                    <a:pt x="1280579" y="270581"/>
                  </a:cubicBezTo>
                  <a:lnTo>
                    <a:pt x="1280579" y="65569"/>
                  </a:lnTo>
                  <a:cubicBezTo>
                    <a:pt x="1280453" y="59383"/>
                    <a:pt x="1278433" y="54334"/>
                    <a:pt x="1274518" y="50421"/>
                  </a:cubicBezTo>
                  <a:cubicBezTo>
                    <a:pt x="1270603" y="46508"/>
                    <a:pt x="1265553" y="44488"/>
                    <a:pt x="1259366" y="44362"/>
                  </a:cubicBezTo>
                  <a:close/>
                  <a:moveTo>
                    <a:pt x="69613" y="44362"/>
                  </a:moveTo>
                  <a:cubicBezTo>
                    <a:pt x="63405" y="44488"/>
                    <a:pt x="58270" y="46508"/>
                    <a:pt x="54209" y="50421"/>
                  </a:cubicBezTo>
                  <a:cubicBezTo>
                    <a:pt x="50147" y="54334"/>
                    <a:pt x="48043" y="59383"/>
                    <a:pt x="47895" y="65569"/>
                  </a:cubicBezTo>
                  <a:lnTo>
                    <a:pt x="47895" y="270581"/>
                  </a:lnTo>
                  <a:cubicBezTo>
                    <a:pt x="48043" y="276767"/>
                    <a:pt x="50147" y="281816"/>
                    <a:pt x="54209" y="285730"/>
                  </a:cubicBezTo>
                  <a:cubicBezTo>
                    <a:pt x="58270" y="289643"/>
                    <a:pt x="63405" y="291663"/>
                    <a:pt x="69613" y="291789"/>
                  </a:cubicBezTo>
                  <a:lnTo>
                    <a:pt x="154465" y="291789"/>
                  </a:lnTo>
                  <a:cubicBezTo>
                    <a:pt x="160653" y="291663"/>
                    <a:pt x="165703" y="289643"/>
                    <a:pt x="169618" y="285730"/>
                  </a:cubicBezTo>
                  <a:cubicBezTo>
                    <a:pt x="173532" y="281816"/>
                    <a:pt x="175553" y="276767"/>
                    <a:pt x="175679" y="270581"/>
                  </a:cubicBezTo>
                  <a:lnTo>
                    <a:pt x="175679" y="65569"/>
                  </a:lnTo>
                  <a:cubicBezTo>
                    <a:pt x="175553" y="59383"/>
                    <a:pt x="173532" y="54334"/>
                    <a:pt x="169618" y="50421"/>
                  </a:cubicBezTo>
                  <a:cubicBezTo>
                    <a:pt x="165703" y="46508"/>
                    <a:pt x="160653" y="44488"/>
                    <a:pt x="154465" y="44362"/>
                  </a:cubicBezTo>
                  <a:close/>
                  <a:moveTo>
                    <a:pt x="1697974" y="0"/>
                  </a:moveTo>
                  <a:lnTo>
                    <a:pt x="1745870" y="0"/>
                  </a:lnTo>
                  <a:lnTo>
                    <a:pt x="1745870" y="158485"/>
                  </a:lnTo>
                  <a:lnTo>
                    <a:pt x="1862484" y="0"/>
                  </a:lnTo>
                  <a:lnTo>
                    <a:pt x="1920034" y="0"/>
                  </a:lnTo>
                  <a:lnTo>
                    <a:pt x="1795342" y="166056"/>
                  </a:lnTo>
                  <a:lnTo>
                    <a:pt x="1926092" y="336151"/>
                  </a:lnTo>
                  <a:lnTo>
                    <a:pt x="1867532" y="336151"/>
                  </a:lnTo>
                  <a:lnTo>
                    <a:pt x="1745870" y="174636"/>
                  </a:lnTo>
                  <a:lnTo>
                    <a:pt x="1745870" y="336151"/>
                  </a:lnTo>
                  <a:lnTo>
                    <a:pt x="1697974" y="336151"/>
                  </a:lnTo>
                  <a:close/>
                  <a:moveTo>
                    <a:pt x="1455141" y="0"/>
                  </a:moveTo>
                  <a:lnTo>
                    <a:pt x="1568277" y="0"/>
                  </a:lnTo>
                  <a:cubicBezTo>
                    <a:pt x="1584050" y="388"/>
                    <a:pt x="1597141" y="5787"/>
                    <a:pt x="1607552" y="16197"/>
                  </a:cubicBezTo>
                  <a:cubicBezTo>
                    <a:pt x="1617962" y="26606"/>
                    <a:pt x="1623361" y="39697"/>
                    <a:pt x="1623750" y="55470"/>
                  </a:cubicBezTo>
                  <a:lnTo>
                    <a:pt x="1623750" y="280680"/>
                  </a:lnTo>
                  <a:cubicBezTo>
                    <a:pt x="1623361" y="296453"/>
                    <a:pt x="1617962" y="309544"/>
                    <a:pt x="1607552" y="319954"/>
                  </a:cubicBezTo>
                  <a:cubicBezTo>
                    <a:pt x="1597141" y="330363"/>
                    <a:pt x="1584050" y="335762"/>
                    <a:pt x="1568277" y="336151"/>
                  </a:cubicBezTo>
                  <a:lnTo>
                    <a:pt x="1455141" y="336151"/>
                  </a:lnTo>
                  <a:cubicBezTo>
                    <a:pt x="1439391" y="335762"/>
                    <a:pt x="1426384" y="330363"/>
                    <a:pt x="1416121" y="319954"/>
                  </a:cubicBezTo>
                  <a:cubicBezTo>
                    <a:pt x="1405858" y="309544"/>
                    <a:pt x="1400542" y="296453"/>
                    <a:pt x="1400175" y="280680"/>
                  </a:cubicBezTo>
                  <a:lnTo>
                    <a:pt x="1400175" y="55470"/>
                  </a:lnTo>
                  <a:cubicBezTo>
                    <a:pt x="1400542" y="39697"/>
                    <a:pt x="1405858" y="26606"/>
                    <a:pt x="1416121" y="16197"/>
                  </a:cubicBezTo>
                  <a:cubicBezTo>
                    <a:pt x="1426384" y="5787"/>
                    <a:pt x="1439391" y="388"/>
                    <a:pt x="1455141" y="0"/>
                  </a:cubicBezTo>
                  <a:close/>
                  <a:moveTo>
                    <a:pt x="1159866" y="0"/>
                  </a:moveTo>
                  <a:lnTo>
                    <a:pt x="1273002" y="0"/>
                  </a:lnTo>
                  <a:cubicBezTo>
                    <a:pt x="1288775" y="388"/>
                    <a:pt x="1301866" y="5787"/>
                    <a:pt x="1312277" y="16197"/>
                  </a:cubicBezTo>
                  <a:cubicBezTo>
                    <a:pt x="1322687" y="26606"/>
                    <a:pt x="1328086" y="39697"/>
                    <a:pt x="1328475" y="55470"/>
                  </a:cubicBezTo>
                  <a:lnTo>
                    <a:pt x="1328475" y="280680"/>
                  </a:lnTo>
                  <a:cubicBezTo>
                    <a:pt x="1328086" y="296453"/>
                    <a:pt x="1322687" y="309544"/>
                    <a:pt x="1312277" y="319954"/>
                  </a:cubicBezTo>
                  <a:cubicBezTo>
                    <a:pt x="1301866" y="330363"/>
                    <a:pt x="1288775" y="335762"/>
                    <a:pt x="1273002" y="336151"/>
                  </a:cubicBezTo>
                  <a:lnTo>
                    <a:pt x="1159866" y="336151"/>
                  </a:lnTo>
                  <a:cubicBezTo>
                    <a:pt x="1144116" y="335762"/>
                    <a:pt x="1131109" y="330363"/>
                    <a:pt x="1120846" y="319954"/>
                  </a:cubicBezTo>
                  <a:cubicBezTo>
                    <a:pt x="1110583" y="309544"/>
                    <a:pt x="1105267" y="296453"/>
                    <a:pt x="1104900" y="280680"/>
                  </a:cubicBezTo>
                  <a:lnTo>
                    <a:pt x="1104900" y="55470"/>
                  </a:lnTo>
                  <a:cubicBezTo>
                    <a:pt x="1105267" y="39697"/>
                    <a:pt x="1110583" y="26606"/>
                    <a:pt x="1120846" y="16197"/>
                  </a:cubicBezTo>
                  <a:cubicBezTo>
                    <a:pt x="1131109" y="5787"/>
                    <a:pt x="1144116" y="388"/>
                    <a:pt x="1159866" y="0"/>
                  </a:cubicBezTo>
                  <a:close/>
                  <a:moveTo>
                    <a:pt x="859774" y="0"/>
                  </a:moveTo>
                  <a:lnTo>
                    <a:pt x="907669" y="0"/>
                  </a:lnTo>
                  <a:lnTo>
                    <a:pt x="907669" y="291789"/>
                  </a:lnTo>
                  <a:lnTo>
                    <a:pt x="1056088" y="291789"/>
                  </a:lnTo>
                  <a:lnTo>
                    <a:pt x="1056088" y="336151"/>
                  </a:lnTo>
                  <a:lnTo>
                    <a:pt x="859774" y="336151"/>
                  </a:lnTo>
                  <a:close/>
                  <a:moveTo>
                    <a:pt x="565309" y="0"/>
                  </a:moveTo>
                  <a:lnTo>
                    <a:pt x="805038" y="0"/>
                  </a:lnTo>
                  <a:lnTo>
                    <a:pt x="805038" y="44362"/>
                  </a:lnTo>
                  <a:lnTo>
                    <a:pt x="709121" y="44362"/>
                  </a:lnTo>
                  <a:lnTo>
                    <a:pt x="709121" y="336151"/>
                  </a:lnTo>
                  <a:lnTo>
                    <a:pt x="661226" y="336151"/>
                  </a:lnTo>
                  <a:lnTo>
                    <a:pt x="661226" y="44362"/>
                  </a:lnTo>
                  <a:lnTo>
                    <a:pt x="565309" y="44362"/>
                  </a:lnTo>
                  <a:close/>
                  <a:moveTo>
                    <a:pt x="295275" y="0"/>
                  </a:moveTo>
                  <a:lnTo>
                    <a:pt x="343170" y="0"/>
                  </a:lnTo>
                  <a:lnTo>
                    <a:pt x="343170" y="270586"/>
                  </a:lnTo>
                  <a:cubicBezTo>
                    <a:pt x="343318" y="276771"/>
                    <a:pt x="345422" y="281819"/>
                    <a:pt x="349484" y="285731"/>
                  </a:cubicBezTo>
                  <a:cubicBezTo>
                    <a:pt x="353546" y="289644"/>
                    <a:pt x="358681" y="291663"/>
                    <a:pt x="364889" y="291789"/>
                  </a:cubicBezTo>
                  <a:lnTo>
                    <a:pt x="443178" y="291789"/>
                  </a:lnTo>
                  <a:cubicBezTo>
                    <a:pt x="449386" y="291663"/>
                    <a:pt x="454521" y="289644"/>
                    <a:pt x="458583" y="285731"/>
                  </a:cubicBezTo>
                  <a:cubicBezTo>
                    <a:pt x="462644" y="281819"/>
                    <a:pt x="464749" y="276771"/>
                    <a:pt x="464896" y="270586"/>
                  </a:cubicBezTo>
                  <a:lnTo>
                    <a:pt x="464896" y="0"/>
                  </a:lnTo>
                  <a:lnTo>
                    <a:pt x="512792" y="0"/>
                  </a:lnTo>
                  <a:lnTo>
                    <a:pt x="512792" y="280683"/>
                  </a:lnTo>
                  <a:cubicBezTo>
                    <a:pt x="512403" y="296454"/>
                    <a:pt x="507004" y="309545"/>
                    <a:pt x="496594" y="319954"/>
                  </a:cubicBezTo>
                  <a:cubicBezTo>
                    <a:pt x="486183" y="330364"/>
                    <a:pt x="473092" y="335762"/>
                    <a:pt x="457320" y="336151"/>
                  </a:cubicBezTo>
                  <a:lnTo>
                    <a:pt x="350242" y="336151"/>
                  </a:lnTo>
                  <a:cubicBezTo>
                    <a:pt x="334491" y="335762"/>
                    <a:pt x="321484" y="330364"/>
                    <a:pt x="311221" y="319954"/>
                  </a:cubicBezTo>
                  <a:cubicBezTo>
                    <a:pt x="300958" y="309545"/>
                    <a:pt x="295642" y="296454"/>
                    <a:pt x="295275" y="280683"/>
                  </a:cubicBezTo>
                  <a:close/>
                  <a:moveTo>
                    <a:pt x="54966" y="0"/>
                  </a:moveTo>
                  <a:lnTo>
                    <a:pt x="168102" y="0"/>
                  </a:lnTo>
                  <a:cubicBezTo>
                    <a:pt x="183875" y="388"/>
                    <a:pt x="196966" y="5787"/>
                    <a:pt x="207377" y="16197"/>
                  </a:cubicBezTo>
                  <a:cubicBezTo>
                    <a:pt x="217787" y="26606"/>
                    <a:pt x="223186" y="39697"/>
                    <a:pt x="223574" y="55470"/>
                  </a:cubicBezTo>
                  <a:lnTo>
                    <a:pt x="223574" y="280680"/>
                  </a:lnTo>
                  <a:cubicBezTo>
                    <a:pt x="223186" y="296453"/>
                    <a:pt x="217787" y="309544"/>
                    <a:pt x="207377" y="319954"/>
                  </a:cubicBezTo>
                  <a:cubicBezTo>
                    <a:pt x="196966" y="330363"/>
                    <a:pt x="183875" y="335762"/>
                    <a:pt x="168102" y="336151"/>
                  </a:cubicBezTo>
                  <a:lnTo>
                    <a:pt x="54966" y="336151"/>
                  </a:lnTo>
                  <a:cubicBezTo>
                    <a:pt x="39216" y="335762"/>
                    <a:pt x="26209" y="330363"/>
                    <a:pt x="15946" y="319954"/>
                  </a:cubicBezTo>
                  <a:cubicBezTo>
                    <a:pt x="5683" y="309544"/>
                    <a:pt x="367" y="296453"/>
                    <a:pt x="0" y="280680"/>
                  </a:cubicBezTo>
                  <a:lnTo>
                    <a:pt x="0" y="55470"/>
                  </a:lnTo>
                  <a:cubicBezTo>
                    <a:pt x="367" y="39697"/>
                    <a:pt x="5683" y="26606"/>
                    <a:pt x="15946" y="16197"/>
                  </a:cubicBezTo>
                  <a:cubicBezTo>
                    <a:pt x="26209" y="5787"/>
                    <a:pt x="39216" y="388"/>
                    <a:pt x="5496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CFD1F49-6E8E-4605-BD9E-47C444A78638}"/>
                </a:ext>
              </a:extLst>
            </p:cNvPr>
            <p:cNvSpPr/>
            <p:nvPr userDrawn="1"/>
          </p:nvSpPr>
          <p:spPr>
            <a:xfrm>
              <a:off x="7408713" y="221301"/>
              <a:ext cx="45719" cy="48535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</p:grpSp>
      <p:sp>
        <p:nvSpPr>
          <p:cNvPr id="21" name="Tekstfelt 20">
            <a:extLst>
              <a:ext uri="{FF2B5EF4-FFF2-40B4-BE49-F238E27FC236}">
                <a16:creationId xmlns:a16="http://schemas.microsoft.com/office/drawing/2014/main" id="{85B08894-7EE2-4267-BBBC-9E47C063D6C2}"/>
              </a:ext>
            </a:extLst>
          </p:cNvPr>
          <p:cNvSpPr txBox="1"/>
          <p:nvPr userDrawn="1"/>
        </p:nvSpPr>
        <p:spPr>
          <a:xfrm>
            <a:off x="6337217" y="138208"/>
            <a:ext cx="2671783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a-DK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VE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0F1EB07-9E42-4E72-883C-F0FF7DF68720}"/>
              </a:ext>
            </a:extLst>
          </p:cNvPr>
          <p:cNvSpPr/>
          <p:nvPr userDrawn="1"/>
        </p:nvSpPr>
        <p:spPr>
          <a:xfrm>
            <a:off x="6580999" y="191587"/>
            <a:ext cx="2503031" cy="470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a-DK" sz="3400" b="1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ELPRIS</a:t>
            </a:r>
          </a:p>
        </p:txBody>
      </p:sp>
    </p:spTree>
    <p:extLst>
      <p:ext uri="{BB962C8B-B14F-4D97-AF65-F5344CB8AC3E}">
        <p14:creationId xmlns:p14="http://schemas.microsoft.com/office/powerpoint/2010/main" val="17829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2400" b="0" kern="1200" spc="-90" baseline="0">
          <a:solidFill>
            <a:schemeClr val="accent1">
              <a:lumMod val="60000"/>
              <a:lumOff val="40000"/>
            </a:schemeClr>
          </a:solidFill>
          <a:latin typeface="+mn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0" algn="just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0" algn="just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0" algn="just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0" algn="just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0" algn="l" defTabSz="9144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Tx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0" algn="l" defTabSz="9144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Tx/>
        <a:buNone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4000" indent="0" algn="l" defTabSz="9144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Tx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0" algn="l" defTabSz="9144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Tx/>
        <a:buNone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8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928" userDrawn="1">
          <p15:clr>
            <a:srgbClr val="F26B43"/>
          </p15:clr>
        </p15:guide>
        <p15:guide id="5" pos="7354" userDrawn="1">
          <p15:clr>
            <a:srgbClr val="F26B43"/>
          </p15:clr>
        </p15:guide>
        <p15:guide id="6" orient="horz" pos="1138" userDrawn="1">
          <p15:clr>
            <a:srgbClr val="F26B43"/>
          </p15:clr>
        </p15:guide>
        <p15:guide id="7" orient="horz" pos="3499" userDrawn="1">
          <p15:clr>
            <a:srgbClr val="F26B43"/>
          </p15:clr>
        </p15:guide>
        <p15:guide id="8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3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39" Type="http://schemas.openxmlformats.org/officeDocument/2006/relationships/tags" Target="../tags/tag80.xml"/><Relationship Id="rId21" Type="http://schemas.openxmlformats.org/officeDocument/2006/relationships/tags" Target="../tags/tag62.xml"/><Relationship Id="rId34" Type="http://schemas.openxmlformats.org/officeDocument/2006/relationships/tags" Target="../tags/tag75.xml"/><Relationship Id="rId42" Type="http://schemas.openxmlformats.org/officeDocument/2006/relationships/tags" Target="../tags/tag83.xml"/><Relationship Id="rId47" Type="http://schemas.openxmlformats.org/officeDocument/2006/relationships/image" Target="../media/image1.emf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9" Type="http://schemas.openxmlformats.org/officeDocument/2006/relationships/tags" Target="../tags/tag70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tags" Target="../tags/tag73.xml"/><Relationship Id="rId37" Type="http://schemas.openxmlformats.org/officeDocument/2006/relationships/tags" Target="../tags/tag78.xml"/><Relationship Id="rId40" Type="http://schemas.openxmlformats.org/officeDocument/2006/relationships/tags" Target="../tags/tag81.xml"/><Relationship Id="rId45" Type="http://schemas.openxmlformats.org/officeDocument/2006/relationships/notesSlide" Target="../notesSlides/notesSlide7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36" Type="http://schemas.openxmlformats.org/officeDocument/2006/relationships/tags" Target="../tags/tag77.xml"/><Relationship Id="rId49" Type="http://schemas.openxmlformats.org/officeDocument/2006/relationships/chart" Target="../charts/chart6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tags" Target="../tags/tag72.xml"/><Relationship Id="rId44" Type="http://schemas.openxmlformats.org/officeDocument/2006/relationships/slideLayout" Target="../slideLayouts/slideLayout7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tags" Target="../tags/tag71.xml"/><Relationship Id="rId35" Type="http://schemas.openxmlformats.org/officeDocument/2006/relationships/tags" Target="../tags/tag76.xml"/><Relationship Id="rId43" Type="http://schemas.openxmlformats.org/officeDocument/2006/relationships/tags" Target="../tags/tag84.xml"/><Relationship Id="rId48" Type="http://schemas.openxmlformats.org/officeDocument/2006/relationships/chart" Target="../charts/chart5.xml"/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tags" Target="../tags/tag74.xml"/><Relationship Id="rId38" Type="http://schemas.openxmlformats.org/officeDocument/2006/relationships/tags" Target="../tags/tag79.xml"/><Relationship Id="rId46" Type="http://schemas.openxmlformats.org/officeDocument/2006/relationships/oleObject" Target="../embeddings/oleObject13.bin"/><Relationship Id="rId20" Type="http://schemas.openxmlformats.org/officeDocument/2006/relationships/tags" Target="../tags/tag61.xml"/><Relationship Id="rId41" Type="http://schemas.openxmlformats.org/officeDocument/2006/relationships/tags" Target="../tags/tag82.xml"/><Relationship Id="rId1" Type="http://schemas.openxmlformats.org/officeDocument/2006/relationships/tags" Target="../tags/tag42.xml"/><Relationship Id="rId6" Type="http://schemas.openxmlformats.org/officeDocument/2006/relationships/tags" Target="../tags/tag4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10.xml"/><Relationship Id="rId21" Type="http://schemas.openxmlformats.org/officeDocument/2006/relationships/tags" Target="../tags/tag105.xml"/><Relationship Id="rId34" Type="http://schemas.openxmlformats.org/officeDocument/2006/relationships/tags" Target="../tags/tag118.xml"/><Relationship Id="rId42" Type="http://schemas.openxmlformats.org/officeDocument/2006/relationships/tags" Target="../tags/tag126.xml"/><Relationship Id="rId47" Type="http://schemas.openxmlformats.org/officeDocument/2006/relationships/tags" Target="../tags/tag131.xml"/><Relationship Id="rId50" Type="http://schemas.openxmlformats.org/officeDocument/2006/relationships/tags" Target="../tags/tag134.xml"/><Relationship Id="rId55" Type="http://schemas.openxmlformats.org/officeDocument/2006/relationships/tags" Target="../tags/tag139.xml"/><Relationship Id="rId63" Type="http://schemas.openxmlformats.org/officeDocument/2006/relationships/image" Target="../media/image1.emf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9" Type="http://schemas.openxmlformats.org/officeDocument/2006/relationships/tags" Target="../tags/tag113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tags" Target="../tags/tag116.xml"/><Relationship Id="rId37" Type="http://schemas.openxmlformats.org/officeDocument/2006/relationships/tags" Target="../tags/tag121.xml"/><Relationship Id="rId40" Type="http://schemas.openxmlformats.org/officeDocument/2006/relationships/tags" Target="../tags/tag124.xml"/><Relationship Id="rId45" Type="http://schemas.openxmlformats.org/officeDocument/2006/relationships/tags" Target="../tags/tag129.xml"/><Relationship Id="rId53" Type="http://schemas.openxmlformats.org/officeDocument/2006/relationships/tags" Target="../tags/tag137.xml"/><Relationship Id="rId58" Type="http://schemas.openxmlformats.org/officeDocument/2006/relationships/tags" Target="../tags/tag142.xml"/><Relationship Id="rId5" Type="http://schemas.openxmlformats.org/officeDocument/2006/relationships/tags" Target="../tags/tag89.xml"/><Relationship Id="rId61" Type="http://schemas.openxmlformats.org/officeDocument/2006/relationships/notesSlide" Target="../notesSlides/notesSlide8.xml"/><Relationship Id="rId19" Type="http://schemas.openxmlformats.org/officeDocument/2006/relationships/tags" Target="../tags/tag10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tags" Target="../tags/tag111.xml"/><Relationship Id="rId30" Type="http://schemas.openxmlformats.org/officeDocument/2006/relationships/tags" Target="../tags/tag114.xml"/><Relationship Id="rId35" Type="http://schemas.openxmlformats.org/officeDocument/2006/relationships/tags" Target="../tags/tag119.xml"/><Relationship Id="rId43" Type="http://schemas.openxmlformats.org/officeDocument/2006/relationships/tags" Target="../tags/tag127.xml"/><Relationship Id="rId48" Type="http://schemas.openxmlformats.org/officeDocument/2006/relationships/tags" Target="../tags/tag132.xml"/><Relationship Id="rId56" Type="http://schemas.openxmlformats.org/officeDocument/2006/relationships/tags" Target="../tags/tag140.xml"/><Relationship Id="rId64" Type="http://schemas.openxmlformats.org/officeDocument/2006/relationships/chart" Target="../charts/chart7.xml"/><Relationship Id="rId8" Type="http://schemas.openxmlformats.org/officeDocument/2006/relationships/tags" Target="../tags/tag92.xml"/><Relationship Id="rId51" Type="http://schemas.openxmlformats.org/officeDocument/2006/relationships/tags" Target="../tags/tag135.xml"/><Relationship Id="rId3" Type="http://schemas.openxmlformats.org/officeDocument/2006/relationships/tags" Target="../tags/tag87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33" Type="http://schemas.openxmlformats.org/officeDocument/2006/relationships/tags" Target="../tags/tag117.xml"/><Relationship Id="rId38" Type="http://schemas.openxmlformats.org/officeDocument/2006/relationships/tags" Target="../tags/tag122.xml"/><Relationship Id="rId46" Type="http://schemas.openxmlformats.org/officeDocument/2006/relationships/tags" Target="../tags/tag130.xml"/><Relationship Id="rId59" Type="http://schemas.openxmlformats.org/officeDocument/2006/relationships/tags" Target="../tags/tag143.xml"/><Relationship Id="rId20" Type="http://schemas.openxmlformats.org/officeDocument/2006/relationships/tags" Target="../tags/tag104.xml"/><Relationship Id="rId41" Type="http://schemas.openxmlformats.org/officeDocument/2006/relationships/tags" Target="../tags/tag125.xml"/><Relationship Id="rId54" Type="http://schemas.openxmlformats.org/officeDocument/2006/relationships/tags" Target="../tags/tag138.xml"/><Relationship Id="rId62" Type="http://schemas.openxmlformats.org/officeDocument/2006/relationships/oleObject" Target="../embeddings/oleObject14.bin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tags" Target="../tags/tag112.xml"/><Relationship Id="rId36" Type="http://schemas.openxmlformats.org/officeDocument/2006/relationships/tags" Target="../tags/tag120.xml"/><Relationship Id="rId49" Type="http://schemas.openxmlformats.org/officeDocument/2006/relationships/tags" Target="../tags/tag133.xml"/><Relationship Id="rId57" Type="http://schemas.openxmlformats.org/officeDocument/2006/relationships/tags" Target="../tags/tag141.xml"/><Relationship Id="rId10" Type="http://schemas.openxmlformats.org/officeDocument/2006/relationships/tags" Target="../tags/tag94.xml"/><Relationship Id="rId31" Type="http://schemas.openxmlformats.org/officeDocument/2006/relationships/tags" Target="../tags/tag115.xml"/><Relationship Id="rId44" Type="http://schemas.openxmlformats.org/officeDocument/2006/relationships/tags" Target="../tags/tag128.xml"/><Relationship Id="rId52" Type="http://schemas.openxmlformats.org/officeDocument/2006/relationships/tags" Target="../tags/tag136.xml"/><Relationship Id="rId60" Type="http://schemas.openxmlformats.org/officeDocument/2006/relationships/slideLayout" Target="../slideLayouts/slideLayout7.xml"/><Relationship Id="rId65" Type="http://schemas.openxmlformats.org/officeDocument/2006/relationships/chart" Target="../charts/chart8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39" Type="http://schemas.openxmlformats.org/officeDocument/2006/relationships/tags" Target="../tags/tag1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image" Target="../media/image31.png"/><Relationship Id="rId3" Type="http://schemas.openxmlformats.org/officeDocument/2006/relationships/tags" Target="../tags/tag146.xml"/><Relationship Id="rId21" Type="http://schemas.openxmlformats.org/officeDocument/2006/relationships/image" Target="../media/image34.png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image" Target="../media/image1.emf"/><Relationship Id="rId2" Type="http://schemas.openxmlformats.org/officeDocument/2006/relationships/tags" Target="../tags/tag145.xml"/><Relationship Id="rId16" Type="http://schemas.openxmlformats.org/officeDocument/2006/relationships/oleObject" Target="../embeddings/oleObject15.bin"/><Relationship Id="rId20" Type="http://schemas.openxmlformats.org/officeDocument/2006/relationships/image" Target="../media/image33.sv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notesSlide" Target="../notesSlides/notesSlide9.xml"/><Relationship Id="rId23" Type="http://schemas.openxmlformats.org/officeDocument/2006/relationships/chart" Target="../charts/chart9.xml"/><Relationship Id="rId10" Type="http://schemas.openxmlformats.org/officeDocument/2006/relationships/tags" Target="../tags/tag153.xml"/><Relationship Id="rId19" Type="http://schemas.openxmlformats.org/officeDocument/2006/relationships/image" Target="../media/image32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image" Target="../media/image31.png"/><Relationship Id="rId3" Type="http://schemas.openxmlformats.org/officeDocument/2006/relationships/tags" Target="../tags/tag159.xml"/><Relationship Id="rId21" Type="http://schemas.openxmlformats.org/officeDocument/2006/relationships/chart" Target="../charts/chart10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image" Target="../media/image1.emf"/><Relationship Id="rId2" Type="http://schemas.openxmlformats.org/officeDocument/2006/relationships/tags" Target="../tags/tag158.xml"/><Relationship Id="rId16" Type="http://schemas.openxmlformats.org/officeDocument/2006/relationships/oleObject" Target="../embeddings/oleObject16.bin"/><Relationship Id="rId20" Type="http://schemas.openxmlformats.org/officeDocument/2006/relationships/image" Target="../media/image33.sv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166.xml"/><Relationship Id="rId19" Type="http://schemas.openxmlformats.org/officeDocument/2006/relationships/image" Target="../media/image32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image" Target="../media/image31.png"/><Relationship Id="rId3" Type="http://schemas.openxmlformats.org/officeDocument/2006/relationships/tags" Target="../tags/tag172.xml"/><Relationship Id="rId21" Type="http://schemas.openxmlformats.org/officeDocument/2006/relationships/chart" Target="../charts/chart11.xml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image" Target="../media/image1.emf"/><Relationship Id="rId2" Type="http://schemas.openxmlformats.org/officeDocument/2006/relationships/tags" Target="../tags/tag171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33.sv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5" Type="http://schemas.openxmlformats.org/officeDocument/2006/relationships/tags" Target="../tags/tag174.xml"/><Relationship Id="rId15" Type="http://schemas.openxmlformats.org/officeDocument/2006/relationships/notesSlide" Target="../notesSlides/notesSlide11.xml"/><Relationship Id="rId23" Type="http://schemas.openxmlformats.org/officeDocument/2006/relationships/image" Target="../media/image35.svg"/><Relationship Id="rId10" Type="http://schemas.openxmlformats.org/officeDocument/2006/relationships/tags" Target="../tags/tag179.xml"/><Relationship Id="rId19" Type="http://schemas.openxmlformats.org/officeDocument/2006/relationships/image" Target="../media/image32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tags" Target="../tags/tag208.xml"/><Relationship Id="rId39" Type="http://schemas.openxmlformats.org/officeDocument/2006/relationships/image" Target="../media/image1.emf"/><Relationship Id="rId21" Type="http://schemas.openxmlformats.org/officeDocument/2006/relationships/tags" Target="../tags/tag203.xml"/><Relationship Id="rId34" Type="http://schemas.openxmlformats.org/officeDocument/2006/relationships/tags" Target="../tags/tag216.xml"/><Relationship Id="rId7" Type="http://schemas.openxmlformats.org/officeDocument/2006/relationships/tags" Target="../tags/tag189.xml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29" Type="http://schemas.openxmlformats.org/officeDocument/2006/relationships/tags" Target="../tags/tag211.xml"/><Relationship Id="rId41" Type="http://schemas.openxmlformats.org/officeDocument/2006/relationships/chart" Target="../charts/chart13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32" Type="http://schemas.openxmlformats.org/officeDocument/2006/relationships/tags" Target="../tags/tag214.xml"/><Relationship Id="rId37" Type="http://schemas.openxmlformats.org/officeDocument/2006/relationships/notesSlide" Target="../notesSlides/notesSlide12.xml"/><Relationship Id="rId40" Type="http://schemas.openxmlformats.org/officeDocument/2006/relationships/chart" Target="../charts/chart12.xml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tags" Target="../tags/tag210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31" Type="http://schemas.openxmlformats.org/officeDocument/2006/relationships/tags" Target="../tags/tag213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tags" Target="../tags/tag209.xml"/><Relationship Id="rId30" Type="http://schemas.openxmlformats.org/officeDocument/2006/relationships/tags" Target="../tags/tag212.xml"/><Relationship Id="rId35" Type="http://schemas.openxmlformats.org/officeDocument/2006/relationships/tags" Target="../tags/tag217.xml"/><Relationship Id="rId8" Type="http://schemas.openxmlformats.org/officeDocument/2006/relationships/tags" Target="../tags/tag190.xml"/><Relationship Id="rId3" Type="http://schemas.openxmlformats.org/officeDocument/2006/relationships/tags" Target="../tags/tag185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33" Type="http://schemas.openxmlformats.org/officeDocument/2006/relationships/tags" Target="../tags/tag215.xml"/><Relationship Id="rId38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3" Type="http://schemas.openxmlformats.org/officeDocument/2006/relationships/tags" Target="../tags/tag220.xml"/><Relationship Id="rId21" Type="http://schemas.openxmlformats.org/officeDocument/2006/relationships/notesSlide" Target="../notesSlides/notesSlide13.xml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chart" Target="../charts/chart15.xml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chart" Target="../charts/chart14.xml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image" Target="../media/image1.emf"/><Relationship Id="rId10" Type="http://schemas.openxmlformats.org/officeDocument/2006/relationships/tags" Target="../tags/tag227.xml"/><Relationship Id="rId19" Type="http://schemas.openxmlformats.org/officeDocument/2006/relationships/tags" Target="../tags/tag236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3" Type="http://schemas.openxmlformats.org/officeDocument/2006/relationships/tags" Target="../tags/tag239.xml"/><Relationship Id="rId21" Type="http://schemas.openxmlformats.org/officeDocument/2006/relationships/notesSlide" Target="../notesSlides/notesSlide14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chart" Target="../charts/chart17.xml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chart" Target="../charts/chart16.xml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image" Target="../media/image1.emf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krp@danskenergi.dk" TargetMode="External"/><Relationship Id="rId12" Type="http://schemas.openxmlformats.org/officeDocument/2006/relationships/image" Target="../media/image41.png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image" Target="../media/image36.jpeg"/><Relationship Id="rId11" Type="http://schemas.openxmlformats.org/officeDocument/2006/relationships/image" Target="../media/image40.svg"/><Relationship Id="rId5" Type="http://schemas.openxmlformats.org/officeDocument/2006/relationships/image" Target="../media/image1.emf"/><Relationship Id="rId10" Type="http://schemas.openxmlformats.org/officeDocument/2006/relationships/image" Target="../media/image39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5.bin"/><Relationship Id="rId5" Type="http://schemas.openxmlformats.org/officeDocument/2006/relationships/image" Target="../media/image1.emf"/><Relationship Id="rId10" Type="http://schemas.openxmlformats.org/officeDocument/2006/relationships/chart" Target="../charts/chart1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21" Type="http://schemas.openxmlformats.org/officeDocument/2006/relationships/tags" Target="../tags/tag32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tags" Target="../tags/tag36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29" Type="http://schemas.openxmlformats.org/officeDocument/2006/relationships/image" Target="../media/image1.em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tags" Target="../tags/tag35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28" Type="http://schemas.openxmlformats.org/officeDocument/2006/relationships/oleObject" Target="../embeddings/oleObject8.bin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31" Type="http://schemas.openxmlformats.org/officeDocument/2006/relationships/chart" Target="../charts/chart3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notesSlide" Target="../notesSlides/notesSlide2.xml"/><Relationship Id="rId30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emf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D4AA00D8-C9CA-4612-8942-E80EE35A22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6080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D4AA00D8-C9CA-4612-8942-E80EE35A22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Placeholder 12">
            <a:extLst>
              <a:ext uri="{FF2B5EF4-FFF2-40B4-BE49-F238E27FC236}">
                <a16:creationId xmlns:a16="http://schemas.microsoft.com/office/drawing/2014/main" id="{A9B4CD59-4979-42E2-B9D2-A1D145F5EB17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7" b="7967"/>
          <a:stretch/>
        </p:blipFill>
        <p:spPr>
          <a:xfrm>
            <a:off x="0" y="-3175"/>
            <a:ext cx="12193588" cy="6861175"/>
          </a:xfr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285E941-9BCA-48A2-BBA0-458D57BC1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785" y="2233522"/>
            <a:ext cx="7222338" cy="301904"/>
          </a:xfrm>
        </p:spPr>
        <p:txBody>
          <a:bodyPr/>
          <a:lstStyle/>
          <a:p>
            <a:r>
              <a:rPr lang="da-DK" dirty="0"/>
              <a:t>Vil grøn efterspørgsel give højere elpriser?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D8CD06-2A38-4582-86D2-97A19CC1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927516C-5865-4359-A5AA-916AD35E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</a:t>
            </a:fld>
            <a:endParaRPr lang="da-DK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6F0108E-73FD-402B-AF92-F3851AE0A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785" y="1120693"/>
            <a:ext cx="9308854" cy="2057680"/>
          </a:xfrm>
        </p:spPr>
        <p:txBody>
          <a:bodyPr vert="horz"/>
          <a:lstStyle/>
          <a:p>
            <a:r>
              <a:rPr lang="da-DK" dirty="0"/>
              <a:t>Elpris Outlook 2021</a:t>
            </a:r>
          </a:p>
        </p:txBody>
      </p:sp>
      <p:pic>
        <p:nvPicPr>
          <p:cNvPr id="34" name="Billede 33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3EC4CF1F-F972-4E2F-A0E7-7FE00DD54F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51" y="5848690"/>
            <a:ext cx="2357306" cy="669882"/>
          </a:xfrm>
          <a:prstGeom prst="rect">
            <a:avLst/>
          </a:prstGeom>
        </p:spPr>
      </p:pic>
      <p:sp>
        <p:nvSpPr>
          <p:cNvPr id="36" name="Pladsholder til tekst 6">
            <a:extLst>
              <a:ext uri="{FF2B5EF4-FFF2-40B4-BE49-F238E27FC236}">
                <a16:creationId xmlns:a16="http://schemas.microsoft.com/office/drawing/2014/main" id="{4751076D-68F3-4FA1-AE97-5E6DBCCF06A5}"/>
              </a:ext>
            </a:extLst>
          </p:cNvPr>
          <p:cNvSpPr txBox="1">
            <a:spLocks/>
          </p:cNvSpPr>
          <p:nvPr/>
        </p:nvSpPr>
        <p:spPr>
          <a:xfrm>
            <a:off x="620785" y="6102245"/>
            <a:ext cx="7222338" cy="301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21/5 - 2021</a:t>
            </a:r>
          </a:p>
        </p:txBody>
      </p:sp>
    </p:spTree>
    <p:extLst>
      <p:ext uri="{BB962C8B-B14F-4D97-AF65-F5344CB8AC3E}">
        <p14:creationId xmlns:p14="http://schemas.microsoft.com/office/powerpoint/2010/main" val="3485751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A545C-3FAF-4949-BD33-A332C29D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1E3196-0C95-435C-A455-900A96A76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E95D4D-DBCD-4E11-8687-BE95B0F0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86E0BEF-005C-4FAC-8570-54DD3331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10</a:t>
            </a:fld>
            <a:endParaRPr lang="da-DK" noProof="0" dirty="0"/>
          </a:p>
        </p:txBody>
      </p:sp>
      <p:graphicFrame>
        <p:nvGraphicFramePr>
          <p:cNvPr id="6" name="Chart 6">
            <a:extLst>
              <a:ext uri="{FF2B5EF4-FFF2-40B4-BE49-F238E27FC236}">
                <a16:creationId xmlns:a16="http://schemas.microsoft.com/office/drawing/2014/main" id="{21809AA6-FA96-4E2F-B074-F995A5FFE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175592"/>
              </p:ext>
            </p:extLst>
          </p:nvPr>
        </p:nvGraphicFramePr>
        <p:xfrm>
          <a:off x="3702275" y="1960726"/>
          <a:ext cx="3996964" cy="392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felt 86">
            <a:extLst>
              <a:ext uri="{FF2B5EF4-FFF2-40B4-BE49-F238E27FC236}">
                <a16:creationId xmlns:a16="http://schemas.microsoft.com/office/drawing/2014/main" id="{A3073B2C-6737-4C12-98A6-EB2F072412E5}"/>
              </a:ext>
            </a:extLst>
          </p:cNvPr>
          <p:cNvSpPr txBox="1"/>
          <p:nvPr/>
        </p:nvSpPr>
        <p:spPr>
          <a:xfrm>
            <a:off x="6605070" y="1933976"/>
            <a:ext cx="1134715" cy="553998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29250" bIns="0" rtlCol="0">
            <a:spAutoFit/>
          </a:bodyPr>
          <a:lstStyle/>
          <a:p>
            <a:pPr algn="ctr"/>
            <a:r>
              <a:rPr lang="da-DK" sz="900" i="1" dirty="0"/>
              <a:t>Grønt scenarie: Billigere VE og lagring trækker prisen nedad efter 2030</a:t>
            </a:r>
          </a:p>
        </p:txBody>
      </p:sp>
      <p:sp>
        <p:nvSpPr>
          <p:cNvPr id="8" name="Pil: nedad 2">
            <a:extLst>
              <a:ext uri="{FF2B5EF4-FFF2-40B4-BE49-F238E27FC236}">
                <a16:creationId xmlns:a16="http://schemas.microsoft.com/office/drawing/2014/main" id="{2793EE52-C165-4258-BE3C-F7C1D5173B51}"/>
              </a:ext>
            </a:extLst>
          </p:cNvPr>
          <p:cNvSpPr/>
          <p:nvPr/>
        </p:nvSpPr>
        <p:spPr>
          <a:xfrm>
            <a:off x="7065920" y="2568863"/>
            <a:ext cx="213017" cy="402752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25" err="1"/>
          </a:p>
        </p:txBody>
      </p:sp>
      <p:sp>
        <p:nvSpPr>
          <p:cNvPr id="9" name="Pil: nedad 32">
            <a:extLst>
              <a:ext uri="{FF2B5EF4-FFF2-40B4-BE49-F238E27FC236}">
                <a16:creationId xmlns:a16="http://schemas.microsoft.com/office/drawing/2014/main" id="{2AA7992D-BCC8-41F2-A979-02EF86C81EB6}"/>
              </a:ext>
            </a:extLst>
          </p:cNvPr>
          <p:cNvSpPr/>
          <p:nvPr/>
        </p:nvSpPr>
        <p:spPr>
          <a:xfrm rot="10800000">
            <a:off x="6241910" y="3018942"/>
            <a:ext cx="213017" cy="402752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25" dirty="0"/>
          </a:p>
        </p:txBody>
      </p:sp>
      <p:sp>
        <p:nvSpPr>
          <p:cNvPr id="10" name="Tekstfelt 65">
            <a:extLst>
              <a:ext uri="{FF2B5EF4-FFF2-40B4-BE49-F238E27FC236}">
                <a16:creationId xmlns:a16="http://schemas.microsoft.com/office/drawing/2014/main" id="{2FDB85B5-FBCC-4605-AB6F-7738C4ABE8B1}"/>
              </a:ext>
            </a:extLst>
          </p:cNvPr>
          <p:cNvSpPr txBox="1"/>
          <p:nvPr/>
        </p:nvSpPr>
        <p:spPr>
          <a:xfrm>
            <a:off x="4975421" y="2462463"/>
            <a:ext cx="1134715" cy="830997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29250" bIns="0" rtlCol="0">
            <a:spAutoFit/>
          </a:bodyPr>
          <a:lstStyle/>
          <a:p>
            <a:pPr algn="ctr"/>
            <a:r>
              <a:rPr lang="da-DK" sz="900" i="1" dirty="0"/>
              <a:t>Grønt scenarie: Øget efterspørgsel og udfasning af kraftværker trækker prisen op de næste 10 år</a:t>
            </a:r>
          </a:p>
        </p:txBody>
      </p:sp>
      <p:sp>
        <p:nvSpPr>
          <p:cNvPr id="11" name="Pil: nedad 32">
            <a:extLst>
              <a:ext uri="{FF2B5EF4-FFF2-40B4-BE49-F238E27FC236}">
                <a16:creationId xmlns:a16="http://schemas.microsoft.com/office/drawing/2014/main" id="{C9393D94-A289-4D4C-A24B-DE6F78BCFA08}"/>
              </a:ext>
            </a:extLst>
          </p:cNvPr>
          <p:cNvSpPr/>
          <p:nvPr/>
        </p:nvSpPr>
        <p:spPr>
          <a:xfrm rot="16200000">
            <a:off x="6154871" y="3571549"/>
            <a:ext cx="213017" cy="576831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25" dirty="0"/>
          </a:p>
        </p:txBody>
      </p:sp>
      <p:sp>
        <p:nvSpPr>
          <p:cNvPr id="12" name="Tekstfelt 65">
            <a:extLst>
              <a:ext uri="{FF2B5EF4-FFF2-40B4-BE49-F238E27FC236}">
                <a16:creationId xmlns:a16="http://schemas.microsoft.com/office/drawing/2014/main" id="{5D68E78C-CA39-417B-B383-66057B1082C4}"/>
              </a:ext>
            </a:extLst>
          </p:cNvPr>
          <p:cNvSpPr txBox="1"/>
          <p:nvPr/>
        </p:nvSpPr>
        <p:spPr>
          <a:xfrm>
            <a:off x="5766902" y="4156164"/>
            <a:ext cx="1380518" cy="692497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29250" bIns="0" rtlCol="0">
            <a:spAutoFit/>
          </a:bodyPr>
          <a:lstStyle/>
          <a:p>
            <a:pPr algn="ctr"/>
            <a:r>
              <a:rPr lang="da-DK" sz="900" i="1" dirty="0"/>
              <a:t>Sort scenarie:</a:t>
            </a:r>
          </a:p>
          <a:p>
            <a:pPr algn="ctr"/>
            <a:r>
              <a:rPr lang="da-DK" sz="900" i="1" dirty="0"/>
              <a:t>Udskudt udfasning og manglende klimahandling udskyder stigningen i elpriserne</a:t>
            </a:r>
          </a:p>
        </p:txBody>
      </p:sp>
      <p:sp>
        <p:nvSpPr>
          <p:cNvPr id="13" name="Tekstfelt 65">
            <a:extLst>
              <a:ext uri="{FF2B5EF4-FFF2-40B4-BE49-F238E27FC236}">
                <a16:creationId xmlns:a16="http://schemas.microsoft.com/office/drawing/2014/main" id="{0C5F1F7F-BFE8-42C7-96FD-8264939E0418}"/>
              </a:ext>
            </a:extLst>
          </p:cNvPr>
          <p:cNvSpPr txBox="1"/>
          <p:nvPr/>
        </p:nvSpPr>
        <p:spPr>
          <a:xfrm>
            <a:off x="3373662" y="1689942"/>
            <a:ext cx="1134715" cy="184666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29250" bIns="0" rtlCol="0">
            <a:spAutoFit/>
          </a:bodyPr>
          <a:lstStyle/>
          <a:p>
            <a:pPr algn="ctr"/>
            <a:r>
              <a:rPr lang="da-DK" sz="1200" dirty="0"/>
              <a:t>Øre/kWh</a:t>
            </a:r>
          </a:p>
        </p:txBody>
      </p:sp>
      <p:sp>
        <p:nvSpPr>
          <p:cNvPr id="14" name="Tekstfelt 65">
            <a:extLst>
              <a:ext uri="{FF2B5EF4-FFF2-40B4-BE49-F238E27FC236}">
                <a16:creationId xmlns:a16="http://schemas.microsoft.com/office/drawing/2014/main" id="{9584178D-06EE-4768-B15A-A3AFD0E56E7C}"/>
              </a:ext>
            </a:extLst>
          </p:cNvPr>
          <p:cNvSpPr txBox="1"/>
          <p:nvPr/>
        </p:nvSpPr>
        <p:spPr>
          <a:xfrm>
            <a:off x="4349749" y="5155992"/>
            <a:ext cx="625672" cy="18466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lIns="0" tIns="0" rIns="29250" bIns="0" rtlCol="0">
            <a:spAutoFit/>
          </a:bodyPr>
          <a:lstStyle/>
          <a:p>
            <a:r>
              <a:rPr lang="da-DK" sz="1200" dirty="0"/>
              <a:t>Grøn</a:t>
            </a:r>
          </a:p>
        </p:txBody>
      </p:sp>
    </p:spTree>
    <p:extLst>
      <p:ext uri="{BB962C8B-B14F-4D97-AF65-F5344CB8AC3E}">
        <p14:creationId xmlns:p14="http://schemas.microsoft.com/office/powerpoint/2010/main" val="190171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2D99B25-184A-4921-A9D1-1CFFC70D7CA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96476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D2D99B25-184A-4921-A9D1-1CFFC70D7C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76AE9B5E-D852-44B7-BE81-103353858E36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0" b="7010"/>
          <a:stretch/>
        </p:blipFill>
        <p:spPr>
          <a:xfrm>
            <a:off x="0" y="-3600"/>
            <a:ext cx="12193200" cy="6861600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941A61DD-8D56-4E6A-803C-7395231C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1077406"/>
            <a:ext cx="11652251" cy="3687099"/>
          </a:xfrm>
        </p:spPr>
        <p:txBody>
          <a:bodyPr vert="horz"/>
          <a:lstStyle/>
          <a:p>
            <a:r>
              <a:rPr lang="da-DK" sz="6600" dirty="0"/>
              <a:t>Hvordan påvirkes elpriserne af dansk klima- og energipolitik?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BBE903-D34E-44E2-99F1-15B0E08BB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2F89070-13C8-4D84-9654-3AE4E079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11</a:t>
            </a:fld>
            <a:endParaRPr lang="da-DK" noProof="0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367776EB-B6BF-4C41-9762-294251716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217B1CB9-3876-4F83-8694-9871ED908A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002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B92DBFAF-D447-481B-8B66-11E7454310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5565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622" imgH="623" progId="TCLayout.ActiveDocument.1">
                  <p:embed/>
                </p:oleObj>
              </mc:Choice>
              <mc:Fallback>
                <p:oleObj name="think-cell Slide" r:id="rId46" imgW="622" imgH="623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B92DBFAF-D447-481B-8B66-11E745431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646A4E46-C1C2-4E79-B435-E10AF5358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Det danske elforbrug skal fordobles de næste 10 år og forsynes med grøn strøm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ABD2716-E9E5-41F0-9133-D89207F0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tekst 145">
            <a:extLst>
              <a:ext uri="{FF2B5EF4-FFF2-40B4-BE49-F238E27FC236}">
                <a16:creationId xmlns:a16="http://schemas.microsoft.com/office/drawing/2014/main" id="{EED8CB0B-9609-4F37-9628-CFFE7FE03238}"/>
              </a:ext>
            </a:extLst>
          </p:cNvPr>
          <p:cNvSpPr txBox="1">
            <a:spLocks/>
          </p:cNvSpPr>
          <p:nvPr/>
        </p:nvSpPr>
        <p:spPr>
          <a:xfrm>
            <a:off x="752547" y="1677194"/>
            <a:ext cx="3114778" cy="430213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Udvikling i elforbrug i Danmark</a:t>
            </a:r>
            <a:endParaRPr lang="da-DK" sz="3200" dirty="0"/>
          </a:p>
          <a:p>
            <a:endParaRPr lang="da-DK" sz="3200" dirty="0"/>
          </a:p>
        </p:txBody>
      </p:sp>
      <p:sp>
        <p:nvSpPr>
          <p:cNvPr id="14" name="Pladsholder til tekst 147">
            <a:extLst>
              <a:ext uri="{FF2B5EF4-FFF2-40B4-BE49-F238E27FC236}">
                <a16:creationId xmlns:a16="http://schemas.microsoft.com/office/drawing/2014/main" id="{A173B9A9-7FED-41D2-9CD3-25D210A794B1}"/>
              </a:ext>
            </a:extLst>
          </p:cNvPr>
          <p:cNvSpPr txBox="1">
            <a:spLocks/>
          </p:cNvSpPr>
          <p:nvPr/>
        </p:nvSpPr>
        <p:spPr>
          <a:xfrm>
            <a:off x="811270" y="5529262"/>
            <a:ext cx="3727393" cy="430213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900" dirty="0"/>
              <a:t>Kilde: Klimapartnerskabet for Energi og Forsynings handlingsplan, samt egne beregninger .</a:t>
            </a:r>
          </a:p>
          <a:p>
            <a:pPr marL="0" indent="0">
              <a:buNone/>
            </a:pPr>
            <a:r>
              <a:rPr lang="da-DK" sz="900" dirty="0"/>
              <a:t>Note: Grundet metodeforskelle afviger 2030 tallet med 2 TWh fra handlingsplanen.  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056FBD02-C2F6-44C0-BEA9-FE31939E3012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3625850" y="2922588"/>
            <a:ext cx="30162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65BD2BD4-D0F1-43CF-8316-0A09EF626903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1584325" y="4559300"/>
            <a:ext cx="30162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F593FC8D-9E8A-40C2-B096-6456D9F8AABA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2265363" y="3884613"/>
            <a:ext cx="30162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ECF6D6E2-9686-4CDA-93E7-17C453D98496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2944813" y="3884613"/>
            <a:ext cx="30162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7" name="Chart 3">
            <a:extLst>
              <a:ext uri="{FF2B5EF4-FFF2-40B4-BE49-F238E27FC236}">
                <a16:creationId xmlns:a16="http://schemas.microsoft.com/office/drawing/2014/main" id="{7318B0AD-9F2B-47E5-80CA-DF443E30D09D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61676957"/>
              </p:ext>
            </p:extLst>
          </p:nvPr>
        </p:nvGraphicFramePr>
        <p:xfrm>
          <a:off x="558800" y="2355850"/>
          <a:ext cx="3979863" cy="301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7E5922D-21B3-40F2-9A7B-06C4E5D21FAB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581275" y="5307013"/>
            <a:ext cx="3492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F442EED-FAE1-4367-9F58-FF61E89A8CC6}" type="datetime'''''2''0''''''''''3''''''''''''''''''''''''''0'''''''''''''''">
              <a:rPr lang="da-DK" altLang="en-US" sz="1200" smtClean="0"/>
              <a:pPr/>
              <a:t>2030</a:t>
            </a:fld>
            <a:endParaRPr lang="da-DK" sz="1200" noProof="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8328511-4456-4F22-A3E8-BD28E32162E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95350" y="2039938"/>
            <a:ext cx="3222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TWh</a:t>
            </a:r>
            <a:endParaRPr lang="da-DK" sz="1200" noProof="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2356341D-B0EE-49C3-B974-7048267AC6BE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220788" y="5307013"/>
            <a:ext cx="3492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6F906D3-649A-4E77-9144-5FB3C77245DD}" type="datetime'''''''''2''0''2''''''''0'''''''''''''''''''''''''">
              <a:rPr lang="da-DK" altLang="en-US" sz="1200" smtClean="0"/>
              <a:pPr/>
              <a:t>2020</a:t>
            </a:fld>
            <a:endParaRPr lang="da-DK" sz="1200" noProof="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486F3C3-187B-4451-A41D-83C7CEE6BA69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941763" y="5307013"/>
            <a:ext cx="3492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41D023B-D8F6-46AC-89C6-D867F7D71AAE}" type="datetime'2''''''''0''''''''''''4''''0'''''''''''''''''''''''''''''">
              <a:rPr lang="da-DK" altLang="en-US" sz="1200" smtClean="0"/>
              <a:pPr/>
              <a:t>2040</a:t>
            </a:fld>
            <a:endParaRPr lang="da-DK" sz="1200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CCC7F1EC-1670-4E2A-8602-AA3DE2F91E6D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328988" y="2695575"/>
            <a:ext cx="2127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F6DCE37-D027-49C5-A9CD-88B7A622B3E7}" type="datetime'''4''''''''''''''''''8'''''''''''''''''''''''''''''''''''''">
              <a:rPr lang="da-DK" altLang="en-US" sz="1200" smtClean="0"/>
              <a:pPr/>
              <a:t>48</a:t>
            </a:fld>
            <a:endParaRPr lang="da-DK" sz="1200" noProof="0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EC454EEE-ED63-4CE4-B4DE-C785089F572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968500" y="3657600"/>
            <a:ext cx="2127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192B1C8-26BE-46B6-A4F4-F6345B5DA01B}" type="datetime'''''''''''''''''''3''''''''''4'''''''''''">
              <a:rPr lang="da-DK" altLang="en-US" sz="1200" smtClean="0"/>
              <a:pPr/>
              <a:t>34</a:t>
            </a:fld>
            <a:endParaRPr lang="da-DK" sz="1200" noProof="0" dirty="0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17DAE3D2-A53A-4CF1-B42A-E97CD1895081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116013" y="3038475"/>
            <a:ext cx="214313" cy="16033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017B6E88-0AEB-43E1-B5F8-BA2149BEA5E4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1116013" y="2533650"/>
            <a:ext cx="214313" cy="16033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76256D20-7688-4CE1-9D78-4A8314457F31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1116013" y="2786063"/>
            <a:ext cx="214313" cy="16033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DC69D942-E8B9-48F9-A30C-1042723A7F16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381125" y="2528888"/>
            <a:ext cx="11144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7CF9FB9D-5C0F-4E81-ABAA-891B8E05D385}" type="datetime'S''aml''''''''e''''t'' e''''l''''''''f''''orb''ru''g'''">
              <a:rPr lang="da-DK" altLang="en-US" sz="1200" smtClean="0"/>
              <a:pPr/>
              <a:t>Samlet elforbrug</a:t>
            </a:fld>
            <a:endParaRPr lang="da-DK" sz="1200" noProof="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5CD0E79F-6A53-4A7E-A986-67027F2553FF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381125" y="3033713"/>
            <a:ext cx="6858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67D925FE-3C3B-4475-8CB8-7964C9895F4C}" type="datetime'Grøn'''''''''' ''''''''''''''br''''''''i''''''''n''''''''''t'">
              <a:rPr lang="da-DK" altLang="en-US" sz="1200" smtClean="0"/>
              <a:pPr/>
              <a:t>Grøn brint</a:t>
            </a:fld>
            <a:endParaRPr lang="da-DK" sz="1200" noProof="0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1403D382-45D3-4D92-BC66-2078DC63F1B8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381125" y="2781300"/>
            <a:ext cx="13096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61E7C6F9-020B-495D-BF71-66B20F6AEDB7}" type="datetime'Ø''''''g''''''''e''t elek''tri''fice''ri''n''''''''''g '">
              <a:rPr lang="da-DK" altLang="en-US" sz="1200" smtClean="0"/>
              <a:pPr/>
              <a:t>Øget elektrificering </a:t>
            </a:fld>
            <a:endParaRPr lang="da-DK" sz="1200" noProof="0" dirty="0"/>
          </a:p>
        </p:txBody>
      </p:sp>
      <p:sp>
        <p:nvSpPr>
          <p:cNvPr id="2" name="Rektangel 1" hidden="1">
            <a:extLst>
              <a:ext uri="{FF2B5EF4-FFF2-40B4-BE49-F238E27FC236}">
                <a16:creationId xmlns:a16="http://schemas.microsoft.com/office/drawing/2014/main" id="{841AD9CC-507B-4A2D-A586-13BC26ED6428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1200" noProof="0" dirty="0"/>
          </a:p>
        </p:txBody>
      </p:sp>
      <p:sp>
        <p:nvSpPr>
          <p:cNvPr id="65" name="Pladsholder til tekst 7">
            <a:extLst>
              <a:ext uri="{FF2B5EF4-FFF2-40B4-BE49-F238E27FC236}">
                <a16:creationId xmlns:a16="http://schemas.microsoft.com/office/drawing/2014/main" id="{17D5BD12-87F6-4921-A3FF-DD247FBF5C95}"/>
              </a:ext>
            </a:extLst>
          </p:cNvPr>
          <p:cNvSpPr txBox="1">
            <a:spLocks/>
          </p:cNvSpPr>
          <p:nvPr/>
        </p:nvSpPr>
        <p:spPr>
          <a:xfrm>
            <a:off x="6883400" y="1671638"/>
            <a:ext cx="4054475" cy="431800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Udvikling i elproduktion i Danmark</a:t>
            </a:r>
            <a:endParaRPr lang="da-DK" sz="3200" dirty="0"/>
          </a:p>
        </p:txBody>
      </p:sp>
      <p:cxnSp>
        <p:nvCxnSpPr>
          <p:cNvPr id="68" name="Lige forbindelse 67">
            <a:extLst>
              <a:ext uri="{FF2B5EF4-FFF2-40B4-BE49-F238E27FC236}">
                <a16:creationId xmlns:a16="http://schemas.microsoft.com/office/drawing/2014/main" id="{FE8B82A7-1D50-44C2-BE42-647E6E7949FE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7518400" y="3794125"/>
            <a:ext cx="147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Lige forbindelse 71">
            <a:extLst>
              <a:ext uri="{FF2B5EF4-FFF2-40B4-BE49-F238E27FC236}">
                <a16:creationId xmlns:a16="http://schemas.microsoft.com/office/drawing/2014/main" id="{A9166C86-1CD9-4106-9EF9-C3A87D4FEC48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8523288" y="2579688"/>
            <a:ext cx="147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Lige forbindelse 65">
            <a:extLst>
              <a:ext uri="{FF2B5EF4-FFF2-40B4-BE49-F238E27FC236}">
                <a16:creationId xmlns:a16="http://schemas.microsoft.com/office/drawing/2014/main" id="{4CBD1ACD-A966-40EA-8662-ECE9396341D2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7183438" y="4445000"/>
            <a:ext cx="147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Lige forbindelse 69">
            <a:extLst>
              <a:ext uri="{FF2B5EF4-FFF2-40B4-BE49-F238E27FC236}">
                <a16:creationId xmlns:a16="http://schemas.microsoft.com/office/drawing/2014/main" id="{96277912-187E-4421-92B2-6D507C28CB17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7853363" y="4022725"/>
            <a:ext cx="147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Lige forbindelse 70">
            <a:extLst>
              <a:ext uri="{FF2B5EF4-FFF2-40B4-BE49-F238E27FC236}">
                <a16:creationId xmlns:a16="http://schemas.microsoft.com/office/drawing/2014/main" id="{5F685E0D-8566-4917-8C52-DF763CBC6221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8188325" y="4022725"/>
            <a:ext cx="147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Lige forbindelse 72">
            <a:extLst>
              <a:ext uri="{FF2B5EF4-FFF2-40B4-BE49-F238E27FC236}">
                <a16:creationId xmlns:a16="http://schemas.microsoft.com/office/drawing/2014/main" id="{41334F00-BB01-4D5E-95DD-0C1D50A91E6D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8858250" y="2744788"/>
            <a:ext cx="147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Lige forbindelse 73">
            <a:extLst>
              <a:ext uri="{FF2B5EF4-FFF2-40B4-BE49-F238E27FC236}">
                <a16:creationId xmlns:a16="http://schemas.microsoft.com/office/drawing/2014/main" id="{C7833C1C-041F-4C7A-83F1-529A1595A477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auto">
          <a:xfrm>
            <a:off x="8188325" y="4022725"/>
            <a:ext cx="115252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Lige forbindelse 75">
            <a:extLst>
              <a:ext uri="{FF2B5EF4-FFF2-40B4-BE49-F238E27FC236}">
                <a16:creationId xmlns:a16="http://schemas.microsoft.com/office/drawing/2014/main" id="{77AC28A4-6C81-423D-8037-A426E1AFB9F0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9528175" y="3392488"/>
            <a:ext cx="147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Lige forbindelse 66">
            <a:extLst>
              <a:ext uri="{FF2B5EF4-FFF2-40B4-BE49-F238E27FC236}">
                <a16:creationId xmlns:a16="http://schemas.microsoft.com/office/drawing/2014/main" id="{B1734949-C900-4BFC-8CC7-E33C93167AFD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9863138" y="3562350"/>
            <a:ext cx="147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6" name="Chart 3">
            <a:extLst>
              <a:ext uri="{FF2B5EF4-FFF2-40B4-BE49-F238E27FC236}">
                <a16:creationId xmlns:a16="http://schemas.microsoft.com/office/drawing/2014/main" id="{075D98EC-2EA5-405D-8C08-C16636A94382}"/>
              </a:ext>
            </a:extLst>
          </p:cNvPr>
          <p:cNvGraphicFramePr/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255825164"/>
              </p:ext>
            </p:extLst>
          </p:nvPr>
        </p:nvGraphicFramePr>
        <p:xfrm>
          <a:off x="6426200" y="2355850"/>
          <a:ext cx="3929063" cy="304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78EA60F3-7C2F-4DC1-AC82-769E038B3FD5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9929813" y="5338763"/>
            <a:ext cx="349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05707E7-7064-480B-A31B-14C00156BC54}" type="datetime'2''''''04''0'' ''So''''''''''r''''''t tota''''l '''''''''''''">
              <a:rPr lang="da-DK" altLang="en-US" sz="1200" smtClean="0"/>
              <a:pPr/>
              <a:t>2040 Sort total </a:t>
            </a:fld>
            <a:endParaRPr lang="da-DK" sz="1200" noProof="0" dirty="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C85ECC09-4687-4ADD-BEF8-5611EDBFAC91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6762750" y="2039938"/>
            <a:ext cx="3222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TWh</a:t>
            </a:r>
            <a:endParaRPr lang="da-DK" sz="1200" noProof="0" dirty="0"/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38322BA7-F1BA-47E1-8340-88F2CC235591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6915150" y="5338763"/>
            <a:ext cx="3492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248FF8B-7203-4AE8-8B6D-68E2A86E6E0C}" type="datetime'''''''2''''''''''''''0''''2''''''''''0'''''''''''''''''''">
              <a:rPr lang="da-DK" altLang="en-US" sz="1200" smtClean="0"/>
              <a:pPr/>
              <a:t>2020</a:t>
            </a:fld>
            <a:endParaRPr lang="da-DK" sz="1200" noProof="0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63835413-8403-43B5-9A12-F3129FB96BDF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7920038" y="5338763"/>
            <a:ext cx="3492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03FEABA-B3A7-4676-88D1-4B3EEEAA16D9}" type="datetime'''''''20''30 ''''''''t''''''''''''ot''a''l'''''">
              <a:rPr lang="da-DK" altLang="en-US" sz="1200" smtClean="0"/>
              <a:pPr/>
              <a:t>2030 total</a:t>
            </a:fld>
            <a:endParaRPr lang="da-DK" sz="1200" noProof="0" dirty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0BF2C40C-7295-403F-B895-3E1AB3B29AD3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8920163" y="5338763"/>
            <a:ext cx="3603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D301DFC-2D12-4069-B4FC-4397CB95FEF7}" type="datetime'''2''''''''''''''''''0''''4''''''0'' Grø''''n t''ota''l'">
              <a:rPr lang="da-DK" altLang="en-US" sz="1200" smtClean="0"/>
              <a:pPr/>
              <a:t>2040 Grøn total</a:t>
            </a:fld>
            <a:endParaRPr lang="da-DK" sz="1200" noProof="0" dirty="0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5A4CE433-0730-48EC-9BA3-0B83D6A247E4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10333038" y="2484438"/>
            <a:ext cx="214313" cy="160338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95C94BFC-0CA5-4A2B-BBAC-024EF6717000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10333038" y="2736850"/>
            <a:ext cx="214313" cy="16033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F61B66C-527A-4330-BE56-5F9A0349F690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10333038" y="2989263"/>
            <a:ext cx="214313" cy="16033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B1F9D8B-A594-4553-9DC1-9ADB2C1F718F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10333038" y="3241675"/>
            <a:ext cx="214313" cy="16033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78C7533E-811F-4BF6-BA34-3AEAC5FB722F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10333038" y="3494088"/>
            <a:ext cx="214313" cy="160338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32C8CE77-DD1B-4F24-9D90-2E8841C358EC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10598150" y="2984500"/>
            <a:ext cx="6143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3E023701-F8EC-48DC-968E-8351C950C835}" type="datetime'''L''''''''''a''n''''''''''''d''''''v''i''''''nd'">
              <a:rPr lang="da-DK" altLang="en-US" sz="1200" smtClean="0"/>
              <a:pPr/>
              <a:t>Landvind</a:t>
            </a:fld>
            <a:endParaRPr lang="da-DK" sz="1200" noProof="0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8BF7408D-7CAE-4C86-A506-B4EF068ED49A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10598150" y="2732088"/>
            <a:ext cx="5476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60A3BF87-FD0A-4730-9A0F-7428F182FE36}" type="datetime'H''''''''''''''a''''''''v''vi''''''n''d'''''''''">
              <a:rPr lang="da-DK" altLang="en-US" sz="1200" smtClean="0"/>
              <a:pPr/>
              <a:t>Havvind</a:t>
            </a:fld>
            <a:endParaRPr lang="da-DK" sz="1200" noProof="0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D52F6486-15C1-4335-A791-06D07A5D190D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10598150" y="2479675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F3CB1534-7886-47EA-BD7A-736B24A1B738}" type="datetime'''''S''''''''''''''o''''''l'''''''''''''''''''''''''">
              <a:rPr lang="da-DK" altLang="en-US" sz="1200" smtClean="0"/>
              <a:pPr/>
              <a:t>Sol</a:t>
            </a:fld>
            <a:endParaRPr lang="da-DK" sz="1200" noProof="0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3DE180C6-3839-4154-9B7E-43BC8D2F6A18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10598150" y="3489325"/>
            <a:ext cx="10191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8DDF5D1B-E9C3-40C0-B537-DC2753096CAB}" type="datetime'F''''''''''ossil'''''' o''''''''''''''g'' af''fa''l''''''d'''">
              <a:rPr lang="da-DK" altLang="en-US" sz="1200" smtClean="0"/>
              <a:pPr/>
              <a:t>Fossil og affald</a:t>
            </a:fld>
            <a:endParaRPr lang="da-DK" sz="1200" noProof="0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9126589E-B587-4ED3-8D94-17F11465BC55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0598150" y="3236913"/>
            <a:ext cx="6667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F3D26CB8-2A18-4F8C-B37C-F154DE466BA5}" type="datetime'''''''Bi''o''''m''''as''''''''''''''''''''''''''s''e'">
              <a:rPr lang="da-DK" altLang="en-US" sz="1200" smtClean="0"/>
              <a:pPr/>
              <a:t>Biomasse</a:t>
            </a:fld>
            <a:endParaRPr lang="da-DK" sz="1200" noProof="0" dirty="0"/>
          </a:p>
        </p:txBody>
      </p:sp>
      <p:cxnSp>
        <p:nvCxnSpPr>
          <p:cNvPr id="93" name="Lige forbindelse 92">
            <a:extLst>
              <a:ext uri="{FF2B5EF4-FFF2-40B4-BE49-F238E27FC236}">
                <a16:creationId xmlns:a16="http://schemas.microsoft.com/office/drawing/2014/main" id="{71F7818C-210A-4B23-8B8E-0BC43565DBC3}"/>
              </a:ext>
            </a:extLst>
          </p:cNvPr>
          <p:cNvCxnSpPr>
            <a:cxnSpLocks/>
          </p:cNvCxnSpPr>
          <p:nvPr/>
        </p:nvCxnSpPr>
        <p:spPr>
          <a:xfrm flipH="1">
            <a:off x="8858250" y="2901950"/>
            <a:ext cx="1304925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4" name="Højre klammeparentes 93">
            <a:extLst>
              <a:ext uri="{FF2B5EF4-FFF2-40B4-BE49-F238E27FC236}">
                <a16:creationId xmlns:a16="http://schemas.microsoft.com/office/drawing/2014/main" id="{D740AAB4-5E14-48DB-B504-6BFEC70EFD7E}"/>
              </a:ext>
            </a:extLst>
          </p:cNvPr>
          <p:cNvSpPr/>
          <p:nvPr/>
        </p:nvSpPr>
        <p:spPr>
          <a:xfrm>
            <a:off x="9190038" y="2554288"/>
            <a:ext cx="114300" cy="171450"/>
          </a:xfrm>
          <a:prstGeom prst="rightBrac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5" name="Tekstfelt 94">
            <a:extLst>
              <a:ext uri="{FF2B5EF4-FFF2-40B4-BE49-F238E27FC236}">
                <a16:creationId xmlns:a16="http://schemas.microsoft.com/office/drawing/2014/main" id="{E8C5CC06-5329-4701-8993-F89D91AC3CE1}"/>
              </a:ext>
            </a:extLst>
          </p:cNvPr>
          <p:cNvSpPr txBox="1"/>
          <p:nvPr/>
        </p:nvSpPr>
        <p:spPr>
          <a:xfrm>
            <a:off x="9461500" y="2709863"/>
            <a:ext cx="817563" cy="153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dirty="0">
                <a:solidFill>
                  <a:schemeClr val="accent1"/>
                </a:solidFill>
              </a:rPr>
              <a:t>Forbrug 2040</a:t>
            </a:r>
          </a:p>
        </p:txBody>
      </p:sp>
      <p:sp>
        <p:nvSpPr>
          <p:cNvPr id="96" name="Tekstfelt 95">
            <a:extLst>
              <a:ext uri="{FF2B5EF4-FFF2-40B4-BE49-F238E27FC236}">
                <a16:creationId xmlns:a16="http://schemas.microsoft.com/office/drawing/2014/main" id="{B1D1E567-3EB6-4DBF-A3CA-23D94D2E806A}"/>
              </a:ext>
            </a:extLst>
          </p:cNvPr>
          <p:cNvSpPr txBox="1"/>
          <p:nvPr/>
        </p:nvSpPr>
        <p:spPr>
          <a:xfrm>
            <a:off x="9420225" y="2533650"/>
            <a:ext cx="819150" cy="138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accent5"/>
                </a:solidFill>
              </a:rPr>
              <a:t>Nettoeksport</a:t>
            </a:r>
            <a:endParaRPr lang="da-DK" sz="700" b="1" dirty="0">
              <a:solidFill>
                <a:schemeClr val="accent5"/>
              </a:solidFill>
            </a:endParaRPr>
          </a:p>
        </p:txBody>
      </p:sp>
      <p:sp>
        <p:nvSpPr>
          <p:cNvPr id="97" name="Tekstfelt 96">
            <a:extLst>
              <a:ext uri="{FF2B5EF4-FFF2-40B4-BE49-F238E27FC236}">
                <a16:creationId xmlns:a16="http://schemas.microsoft.com/office/drawing/2014/main" id="{D1817E1A-2A59-4F81-B700-62057305D1A7}"/>
              </a:ext>
            </a:extLst>
          </p:cNvPr>
          <p:cNvSpPr txBox="1"/>
          <p:nvPr/>
        </p:nvSpPr>
        <p:spPr>
          <a:xfrm>
            <a:off x="9072563" y="3163888"/>
            <a:ext cx="817563" cy="138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/>
              <a:t>Nettoimport</a:t>
            </a:r>
          </a:p>
        </p:txBody>
      </p:sp>
      <p:sp>
        <p:nvSpPr>
          <p:cNvPr id="98" name="Højre klammeparentes 97">
            <a:extLst>
              <a:ext uri="{FF2B5EF4-FFF2-40B4-BE49-F238E27FC236}">
                <a16:creationId xmlns:a16="http://schemas.microsoft.com/office/drawing/2014/main" id="{1A1F8A7F-8D9A-4361-96A2-01896001030D}"/>
              </a:ext>
            </a:extLst>
          </p:cNvPr>
          <p:cNvSpPr/>
          <p:nvPr/>
        </p:nvSpPr>
        <p:spPr>
          <a:xfrm rot="10800000">
            <a:off x="9886950" y="2922588"/>
            <a:ext cx="147638" cy="625475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30" name="Lige forbindelse 129">
            <a:extLst>
              <a:ext uri="{FF2B5EF4-FFF2-40B4-BE49-F238E27FC236}">
                <a16:creationId xmlns:a16="http://schemas.microsoft.com/office/drawing/2014/main" id="{A872B7BC-CE72-4DB9-963D-E9AFDF68D040}"/>
              </a:ext>
            </a:extLst>
          </p:cNvPr>
          <p:cNvCxnSpPr>
            <a:cxnSpLocks/>
          </p:cNvCxnSpPr>
          <p:nvPr/>
        </p:nvCxnSpPr>
        <p:spPr>
          <a:xfrm flipH="1">
            <a:off x="7927975" y="3917950"/>
            <a:ext cx="393700" cy="635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1" name="Tekstfelt 130">
            <a:extLst>
              <a:ext uri="{FF2B5EF4-FFF2-40B4-BE49-F238E27FC236}">
                <a16:creationId xmlns:a16="http://schemas.microsoft.com/office/drawing/2014/main" id="{9ED2797B-8DAD-4D36-BE6F-98E949234F8B}"/>
              </a:ext>
            </a:extLst>
          </p:cNvPr>
          <p:cNvSpPr txBox="1"/>
          <p:nvPr/>
        </p:nvSpPr>
        <p:spPr>
          <a:xfrm>
            <a:off x="8523288" y="3802063"/>
            <a:ext cx="817563" cy="153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dirty="0">
                <a:solidFill>
                  <a:schemeClr val="accent1"/>
                </a:solidFill>
              </a:rPr>
              <a:t>Forbrug 2030</a:t>
            </a:r>
          </a:p>
        </p:txBody>
      </p:sp>
      <p:sp>
        <p:nvSpPr>
          <p:cNvPr id="132" name="Tekstfelt 131">
            <a:extLst>
              <a:ext uri="{FF2B5EF4-FFF2-40B4-BE49-F238E27FC236}">
                <a16:creationId xmlns:a16="http://schemas.microsoft.com/office/drawing/2014/main" id="{A690EB66-1913-42C5-97EF-BFB4F1D4953F}"/>
              </a:ext>
            </a:extLst>
          </p:cNvPr>
          <p:cNvSpPr txBox="1"/>
          <p:nvPr/>
        </p:nvSpPr>
        <p:spPr>
          <a:xfrm>
            <a:off x="8575675" y="3948113"/>
            <a:ext cx="817563" cy="138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/>
              <a:t>Nettoimport</a:t>
            </a:r>
          </a:p>
        </p:txBody>
      </p:sp>
      <p:sp>
        <p:nvSpPr>
          <p:cNvPr id="133" name="Højre klammeparentes 132">
            <a:extLst>
              <a:ext uri="{FF2B5EF4-FFF2-40B4-BE49-F238E27FC236}">
                <a16:creationId xmlns:a16="http://schemas.microsoft.com/office/drawing/2014/main" id="{3FE55328-71A7-45F6-AAD0-88E7A7A992A7}"/>
              </a:ext>
            </a:extLst>
          </p:cNvPr>
          <p:cNvSpPr/>
          <p:nvPr/>
        </p:nvSpPr>
        <p:spPr>
          <a:xfrm>
            <a:off x="8188325" y="3917950"/>
            <a:ext cx="230188" cy="8096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5" name="Rektangel 134" hidden="1">
            <a:extLst>
              <a:ext uri="{FF2B5EF4-FFF2-40B4-BE49-F238E27FC236}">
                <a16:creationId xmlns:a16="http://schemas.microsoft.com/office/drawing/2014/main" id="{058974E7-148D-4997-868A-6C0779643BC6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1200" noProof="0" dirty="0"/>
          </a:p>
        </p:txBody>
      </p:sp>
      <p:sp>
        <p:nvSpPr>
          <p:cNvPr id="139" name="Tekstfelt 138">
            <a:extLst>
              <a:ext uri="{FF2B5EF4-FFF2-40B4-BE49-F238E27FC236}">
                <a16:creationId xmlns:a16="http://schemas.microsoft.com/office/drawing/2014/main" id="{1DF77949-86BC-482A-B669-15EEEEE8B507}"/>
              </a:ext>
            </a:extLst>
          </p:cNvPr>
          <p:cNvSpPr txBox="1"/>
          <p:nvPr/>
        </p:nvSpPr>
        <p:spPr>
          <a:xfrm>
            <a:off x="7085013" y="2840038"/>
            <a:ext cx="915988" cy="414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 err="1"/>
              <a:t>Energiøer</a:t>
            </a:r>
            <a:r>
              <a:rPr lang="da-DK" sz="900" b="1" dirty="0"/>
              <a:t> ca. 24 TWh i 2032 og 2033</a:t>
            </a:r>
          </a:p>
        </p:txBody>
      </p:sp>
      <p:sp>
        <p:nvSpPr>
          <p:cNvPr id="140" name="Rektangel 139">
            <a:extLst>
              <a:ext uri="{FF2B5EF4-FFF2-40B4-BE49-F238E27FC236}">
                <a16:creationId xmlns:a16="http://schemas.microsoft.com/office/drawing/2014/main" id="{572673BC-5F22-4CF7-BB17-1531D4480BC4}"/>
              </a:ext>
            </a:extLst>
          </p:cNvPr>
          <p:cNvSpPr/>
          <p:nvPr/>
        </p:nvSpPr>
        <p:spPr>
          <a:xfrm>
            <a:off x="9347200" y="3429000"/>
            <a:ext cx="177800" cy="50165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1" name="Rektangel 140">
            <a:extLst>
              <a:ext uri="{FF2B5EF4-FFF2-40B4-BE49-F238E27FC236}">
                <a16:creationId xmlns:a16="http://schemas.microsoft.com/office/drawing/2014/main" id="{9E6E719C-278C-4135-ABC0-578B6EC11332}"/>
              </a:ext>
            </a:extLst>
          </p:cNvPr>
          <p:cNvSpPr/>
          <p:nvPr/>
        </p:nvSpPr>
        <p:spPr>
          <a:xfrm>
            <a:off x="8337550" y="3429000"/>
            <a:ext cx="177800" cy="50165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cxnSp>
        <p:nvCxnSpPr>
          <p:cNvPr id="143" name="Lige pilforbindelse 142">
            <a:extLst>
              <a:ext uri="{FF2B5EF4-FFF2-40B4-BE49-F238E27FC236}">
                <a16:creationId xmlns:a16="http://schemas.microsoft.com/office/drawing/2014/main" id="{AAC7AB53-94A4-4861-B267-FCE9E9B0FC97}"/>
              </a:ext>
            </a:extLst>
          </p:cNvPr>
          <p:cNvCxnSpPr/>
          <p:nvPr/>
        </p:nvCxnSpPr>
        <p:spPr>
          <a:xfrm>
            <a:off x="7777163" y="3235325"/>
            <a:ext cx="641350" cy="327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4" name="Lige pilforbindelse 143">
            <a:extLst>
              <a:ext uri="{FF2B5EF4-FFF2-40B4-BE49-F238E27FC236}">
                <a16:creationId xmlns:a16="http://schemas.microsoft.com/office/drawing/2014/main" id="{B4293A90-92BA-44ED-BD1E-32221F040A35}"/>
              </a:ext>
            </a:extLst>
          </p:cNvPr>
          <p:cNvCxnSpPr>
            <a:cxnSpLocks/>
          </p:cNvCxnSpPr>
          <p:nvPr/>
        </p:nvCxnSpPr>
        <p:spPr>
          <a:xfrm>
            <a:off x="7777163" y="3244850"/>
            <a:ext cx="1570038" cy="425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4" name="Rektangel 133">
            <a:extLst>
              <a:ext uri="{FF2B5EF4-FFF2-40B4-BE49-F238E27FC236}">
                <a16:creationId xmlns:a16="http://schemas.microsoft.com/office/drawing/2014/main" id="{2FD3F530-B2F2-448D-8AB0-A9351677F7E3}"/>
              </a:ext>
            </a:extLst>
          </p:cNvPr>
          <p:cNvSpPr/>
          <p:nvPr/>
        </p:nvSpPr>
        <p:spPr>
          <a:xfrm>
            <a:off x="6311901" y="1660922"/>
            <a:ext cx="5698155" cy="478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7" name="Rektangel 156" hidden="1">
            <a:extLst>
              <a:ext uri="{FF2B5EF4-FFF2-40B4-BE49-F238E27FC236}">
                <a16:creationId xmlns:a16="http://schemas.microsoft.com/office/drawing/2014/main" id="{F3E4D564-FBD0-4422-9BDD-89C5DD92BF0E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1200" noProof="0" dirty="0"/>
          </a:p>
        </p:txBody>
      </p:sp>
      <p:sp>
        <p:nvSpPr>
          <p:cNvPr id="161" name="Pladsholder til slidenummer 4">
            <a:extLst>
              <a:ext uri="{FF2B5EF4-FFF2-40B4-BE49-F238E27FC236}">
                <a16:creationId xmlns:a16="http://schemas.microsoft.com/office/drawing/2014/main" id="{463431FC-EC2C-46B9-A403-FE4C0935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749" y="6171879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12</a:t>
            </a:fld>
            <a:endParaRPr lang="da-DK" noProof="0" dirty="0"/>
          </a:p>
        </p:txBody>
      </p:sp>
      <p:sp>
        <p:nvSpPr>
          <p:cNvPr id="162" name="Tekstfelt 161">
            <a:extLst>
              <a:ext uri="{FF2B5EF4-FFF2-40B4-BE49-F238E27FC236}">
                <a16:creationId xmlns:a16="http://schemas.microsoft.com/office/drawing/2014/main" id="{3F7D5EA9-5DB0-4144-82E3-A0269AE30056}"/>
              </a:ext>
            </a:extLst>
          </p:cNvPr>
          <p:cNvSpPr txBox="1"/>
          <p:nvPr/>
        </p:nvSpPr>
        <p:spPr>
          <a:xfrm>
            <a:off x="1098467" y="3941603"/>
            <a:ext cx="13666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+100%</a:t>
            </a:r>
          </a:p>
        </p:txBody>
      </p:sp>
      <p:sp>
        <p:nvSpPr>
          <p:cNvPr id="163" name="Tekstfelt 162">
            <a:extLst>
              <a:ext uri="{FF2B5EF4-FFF2-40B4-BE49-F238E27FC236}">
                <a16:creationId xmlns:a16="http://schemas.microsoft.com/office/drawing/2014/main" id="{2A3B91E4-08A3-49C4-81B4-A56E219BCA30}"/>
              </a:ext>
            </a:extLst>
          </p:cNvPr>
          <p:cNvSpPr txBox="1"/>
          <p:nvPr/>
        </p:nvSpPr>
        <p:spPr>
          <a:xfrm>
            <a:off x="2586187" y="3115568"/>
            <a:ext cx="13666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+70%</a:t>
            </a:r>
          </a:p>
        </p:txBody>
      </p:sp>
    </p:spTree>
    <p:extLst>
      <p:ext uri="{BB962C8B-B14F-4D97-AF65-F5344CB8AC3E}">
        <p14:creationId xmlns:p14="http://schemas.microsoft.com/office/powerpoint/2010/main" val="35355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96" grpId="0"/>
      <p:bldP spid="97" grpId="0"/>
      <p:bldP spid="98" grpId="0" animBg="1"/>
      <p:bldP spid="131" grpId="0"/>
      <p:bldP spid="132" grpId="0"/>
      <p:bldP spid="133" grpId="0" animBg="1"/>
      <p:bldP spid="139" grpId="0"/>
      <p:bldP spid="139" grpId="1"/>
      <p:bldP spid="140" grpId="0" animBg="1"/>
      <p:bldP spid="140" grpId="1" animBg="1"/>
      <p:bldP spid="141" grpId="0" animBg="1"/>
      <p:bldP spid="141" grpId="1" animBg="1"/>
      <p:bldP spid="134" grpId="0" animBg="1"/>
      <p:bldP spid="162" grpId="0"/>
      <p:bldP spid="1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Objekt 75" hidden="1">
            <a:extLst>
              <a:ext uri="{FF2B5EF4-FFF2-40B4-BE49-F238E27FC236}">
                <a16:creationId xmlns:a16="http://schemas.microsoft.com/office/drawing/2014/main" id="{CF459738-6A06-4D00-9003-B8F63BD425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96513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2" imgW="622" imgH="623" progId="TCLayout.ActiveDocument.1">
                  <p:embed/>
                </p:oleObj>
              </mc:Choice>
              <mc:Fallback>
                <p:oleObj name="think-cell Slide" r:id="rId62" imgW="622" imgH="623" progId="TCLayout.ActiveDocument.1">
                  <p:embed/>
                  <p:pic>
                    <p:nvPicPr>
                      <p:cNvPr id="76" name="Objekt 75" hidden="1">
                        <a:extLst>
                          <a:ext uri="{FF2B5EF4-FFF2-40B4-BE49-F238E27FC236}">
                            <a16:creationId xmlns:a16="http://schemas.microsoft.com/office/drawing/2014/main" id="{CF459738-6A06-4D00-9003-B8F63BD425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C658746-1187-4A9B-ACC7-A600BBEE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sz="3600" dirty="0"/>
              <a:t>En høj </a:t>
            </a:r>
            <a:r>
              <a:rPr lang="da-DK" sz="3600" dirty="0" err="1"/>
              <a:t>elefterspørgsel</a:t>
            </a:r>
            <a:r>
              <a:rPr lang="da-DK" sz="3600" dirty="0"/>
              <a:t> berettiger til en større udbygning med VE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04A2B1-1106-4BB3-A7CB-6E85BE75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18117A8-95B7-4673-9A17-BDC56113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13</a:t>
            </a:fld>
            <a:endParaRPr lang="da-DK" noProof="0" dirty="0"/>
          </a:p>
        </p:txBody>
      </p:sp>
      <p:sp>
        <p:nvSpPr>
          <p:cNvPr id="6" name="Pladsholder til tekst 119">
            <a:extLst>
              <a:ext uri="{FF2B5EF4-FFF2-40B4-BE49-F238E27FC236}">
                <a16:creationId xmlns:a16="http://schemas.microsoft.com/office/drawing/2014/main" id="{66C97480-273D-4484-9294-70AA68070207}"/>
              </a:ext>
            </a:extLst>
          </p:cNvPr>
          <p:cNvSpPr txBox="1">
            <a:spLocks/>
          </p:cNvSpPr>
          <p:nvPr/>
        </p:nvSpPr>
        <p:spPr>
          <a:xfrm>
            <a:off x="539750" y="1678875"/>
            <a:ext cx="4186254" cy="430213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>
                <a:solidFill>
                  <a:schemeClr val="accent5"/>
                </a:solidFill>
              </a:rPr>
              <a:t>Afregningspriser for VE i Danmark sammenlignet med LCoE, Grønt scenarie</a:t>
            </a:r>
          </a:p>
          <a:p>
            <a:endParaRPr lang="da-DK" sz="1400" dirty="0">
              <a:solidFill>
                <a:schemeClr val="accent5"/>
              </a:solidFill>
            </a:endParaRPr>
          </a:p>
          <a:p>
            <a:endParaRPr lang="da-DK" sz="1400" dirty="0"/>
          </a:p>
        </p:txBody>
      </p:sp>
      <p:graphicFrame>
        <p:nvGraphicFramePr>
          <p:cNvPr id="107" name="Chart 3">
            <a:extLst>
              <a:ext uri="{FF2B5EF4-FFF2-40B4-BE49-F238E27FC236}">
                <a16:creationId xmlns:a16="http://schemas.microsoft.com/office/drawing/2014/main" id="{DCF62575-6E1E-4733-A9A0-FCCF68E6013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0481835"/>
              </p:ext>
            </p:extLst>
          </p:nvPr>
        </p:nvGraphicFramePr>
        <p:xfrm>
          <a:off x="330200" y="2533650"/>
          <a:ext cx="4267200" cy="31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4"/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4A7419-4A0A-4F45-A464-7EB35B777E45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42938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994CB36B-3691-441F-8C72-3BD1B958359A}" type="datetime'''''''''''''''''''''2''''''''''''''''''''''0''''2''''''''''0'">
              <a:rPr lang="da-DK" altLang="en-US" sz="1200" smtClean="0"/>
              <a:pPr/>
              <a:t>2020</a:t>
            </a:fld>
            <a:endParaRPr lang="da-DK" sz="1200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162D9D-C263-4541-9F56-AA5AB5CC1D85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259013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298A5283-1CD3-4A03-8EE0-E6681E3F81E0}" type="datetime'''''2''''''''''''''''''''''''''''0''''''''''''''2''''''''5'''">
              <a:rPr lang="da-DK" altLang="en-US" sz="1200" smtClean="0"/>
              <a:pPr/>
              <a:t>2025</a:t>
            </a:fld>
            <a:endParaRPr lang="da-DK" sz="1200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FDF1368-D391-4E08-9B43-B717DBDE3607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450975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31EC4AE1-2A1A-4042-B653-40B71FCC4883}" type="datetime'''''''''''''''''''''2''''''''''0''''''''''''''''''''''''35'''">
              <a:rPr lang="da-DK" altLang="en-US" sz="1200" smtClean="0"/>
              <a:pPr/>
              <a:t>2035</a:t>
            </a:fld>
            <a:endParaRPr lang="da-DK" sz="1200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3CD511-6D0D-4A45-AF85-F609C0A627F4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42913" y="2217738"/>
            <a:ext cx="6016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Øre/kWh</a:t>
            </a:r>
            <a:endParaRPr lang="da-DK" sz="1200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DEB2F4-C567-42FB-A9B7-56E09BE4738A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912813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A4BB5D6-E843-4934-A448-03B9FAAAD442}" type="datetime'''''''''''''''''2''''''''''0''''''''''2''''''5'''">
              <a:rPr lang="da-DK" altLang="en-US" sz="1200" smtClean="0"/>
              <a:pPr/>
              <a:t>2025</a:t>
            </a:fld>
            <a:endParaRPr lang="da-DK" sz="1200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1A79B45-9223-4A97-AA9D-D4E281CDAA0A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720850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5B115CA-4E76-4E18-A468-C25731EF368E}" type="datetime'''''''''2''0''''4''''''''0'''''''''''''''''''''''''''''">
              <a:rPr lang="da-DK" altLang="en-US" sz="1200" smtClean="0"/>
              <a:pPr/>
              <a:t>2040</a:t>
            </a:fld>
            <a:endParaRPr lang="da-DK" sz="1200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20C4C8-8D1D-46CA-89BA-120E1BD14570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181100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ED310C6-10C6-4212-A1A0-161EF138F586}" type="datetime'''''''''''''''''''''''''''''''2''''''''0''''''''30'''">
              <a:rPr lang="da-DK" altLang="en-US" sz="1200" smtClean="0"/>
              <a:pPr/>
              <a:t>2030</a:t>
            </a:fld>
            <a:endParaRPr lang="da-DK" sz="1200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460E9B1-C685-4A5C-9FBC-A8B25842C267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990725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94F77B53-3B1E-4BB3-B01C-975473E9DF64}" type="datetime'''''''''''''2''''''''''''0''''2''''''''''''''''''0'''''''''''">
              <a:rPr lang="da-DK" altLang="en-US" sz="1200" smtClean="0"/>
              <a:pPr/>
              <a:t>2020</a:t>
            </a:fld>
            <a:endParaRPr lang="da-DK" sz="1200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DEA5277-329C-4DD9-8D5A-B090A0DC8132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528888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4DCD95E-22BD-4B97-9E82-6BF382180586}" type="datetime'''''''''''''2''''''03''''''''''''''''''''0'''">
              <a:rPr lang="da-DK" altLang="en-US" sz="1200" smtClean="0"/>
              <a:pPr/>
              <a:t>2030</a:t>
            </a:fld>
            <a:endParaRPr lang="da-DK" sz="1200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A8E8A3B-589B-4D77-A111-FF9D5DA53CF4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798763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3D13F68A-E717-4ABD-B403-BF06C0D297F9}" type="datetime'''2''''''''''''''0''''''''''''''3''''''''''''''''''5'''''''">
              <a:rPr lang="da-DK" altLang="en-US" sz="1200" smtClean="0"/>
              <a:pPr/>
              <a:t>2035</a:t>
            </a:fld>
            <a:endParaRPr lang="da-DK" sz="1200" noProof="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BDF6369-02DF-4118-95D7-9AC6CD2992E6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067050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26CD511-65E6-4F0E-B8BC-245E884D4863}" type="datetime'''''''''''''''''20''''''''4''''''''''''''''0'''''''''''''">
              <a:rPr lang="da-DK" altLang="en-US" sz="1200" smtClean="0"/>
              <a:pPr/>
              <a:t>2040</a:t>
            </a:fld>
            <a:endParaRPr lang="da-DK" sz="1200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BC7ED88-0A49-4C22-8AE8-4D6F1D4C355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336925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04AE43A-C9F8-4FB3-A353-BB480B3393E5}" type="datetime'''''''''''''''''''2''''''''0''2''''''''0'''''''''''''''''''''">
              <a:rPr lang="da-DK" altLang="en-US" sz="1200" smtClean="0"/>
              <a:pPr/>
              <a:t>2020</a:t>
            </a:fld>
            <a:endParaRPr lang="da-DK" sz="1200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A464446-135E-491F-BD8B-C4DC396DC365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606800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8C6A81A-94CE-43D2-8BBF-888734798DE9}" type="datetime'''''2''''''''''''''0''''''2''''''''''''''''''''5'">
              <a:rPr lang="da-DK" altLang="en-US" sz="1200" smtClean="0"/>
              <a:pPr/>
              <a:t>2025</a:t>
            </a:fld>
            <a:endParaRPr lang="da-DK" sz="1200" noProof="0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4ED9ECC-46CD-43E2-8461-07BF97437617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876675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C145FF2-739A-486A-BC18-0D0675842B58}" type="datetime'''''2''''''''''03''''''''0'''''''''''''''''''''''''''''''''''">
              <a:rPr lang="da-DK" altLang="en-US" sz="1200" smtClean="0"/>
              <a:pPr/>
              <a:t>2030</a:t>
            </a:fld>
            <a:endParaRPr lang="da-DK" sz="1200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CA842C5-313F-4E0D-8E82-FD7741498659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4144963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9558B52E-1276-4A2C-8989-231FC1701F8B}" type="datetime'''''2''''''''''''''''''''''''035'''''''''''">
              <a:rPr lang="da-DK" altLang="en-US" sz="1200" smtClean="0"/>
              <a:pPr/>
              <a:t>2035</a:t>
            </a:fld>
            <a:endParaRPr lang="da-DK" sz="1200" noProof="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33A17FA-E717-43D1-84DA-4C5EB3C56AE6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4414838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9248620-2D80-4575-BEFC-8DD00492FA1D}" type="datetime'''''''2''''''''''''''''''''0''''''40'''''''''''''''''''''">
              <a:rPr lang="da-DK" altLang="en-US" sz="1200" smtClean="0"/>
              <a:pPr/>
              <a:t>2040</a:t>
            </a:fld>
            <a:endParaRPr lang="da-DK" sz="1200" noProof="0" dirty="0"/>
          </a:p>
        </p:txBody>
      </p: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7DDC6CE6-D8EE-46E3-9D7E-5919ADC1A330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>
            <a:off x="2398712" y="4900613"/>
            <a:ext cx="185738" cy="0"/>
          </a:xfrm>
          <a:prstGeom prst="line">
            <a:avLst/>
          </a:prstGeom>
          <a:ln w="28575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3D9A5272-43A1-4DA1-827C-BC6BD909CED5}"/>
              </a:ext>
            </a:extLst>
          </p:cNvPr>
          <p:cNvCxnSpPr/>
          <p:nvPr>
            <p:custDataLst>
              <p:tags r:id="rId20"/>
            </p:custDataLst>
          </p:nvPr>
        </p:nvCxnSpPr>
        <p:spPr bwMode="gray">
          <a:xfrm>
            <a:off x="817562" y="5153025"/>
            <a:ext cx="185738" cy="0"/>
          </a:xfrm>
          <a:prstGeom prst="line">
            <a:avLst/>
          </a:prstGeom>
          <a:ln w="28575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834EBBB2-21C0-4C03-9063-C4FE06613F9C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>
            <a:off x="2398712" y="5405438"/>
            <a:ext cx="185738" cy="0"/>
          </a:xfrm>
          <a:prstGeom prst="line">
            <a:avLst/>
          </a:prstGeom>
          <a:ln w="28575" cap="rnd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Ligebenet trekant 26">
            <a:extLst>
              <a:ext uri="{FF2B5EF4-FFF2-40B4-BE49-F238E27FC236}">
                <a16:creationId xmlns:a16="http://schemas.microsoft.com/office/drawing/2014/main" id="{57AFD823-8A46-454B-9631-7F88234770DD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871538" y="4862513"/>
            <a:ext cx="76200" cy="76200"/>
          </a:xfrm>
          <a:prstGeom prst="triangle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8" name="Rombe 27">
            <a:extLst>
              <a:ext uri="{FF2B5EF4-FFF2-40B4-BE49-F238E27FC236}">
                <a16:creationId xmlns:a16="http://schemas.microsoft.com/office/drawing/2014/main" id="{6CA121C6-E6B3-42ED-A223-7BFD979DC7BB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871538" y="5367338"/>
            <a:ext cx="76200" cy="76200"/>
          </a:xfrm>
          <a:prstGeom prst="diamond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6BB9913-1817-44B8-95A3-40B66B625DF0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2452688" y="5114925"/>
            <a:ext cx="76200" cy="762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A75DD84-5C1A-4A39-BCF9-71570D64A2A8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068388" y="4816475"/>
            <a:ext cx="9699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BDA6FB1B-9FEE-4972-BBCC-79E8F96F992D}" type="datetime'L''''''C''oE'''''' ''H''''''''''''av''''''''vi''''nd'''">
              <a:rPr lang="da-DK" altLang="en-US" sz="1200" smtClean="0"/>
              <a:pPr/>
              <a:t>LCoE Havvind</a:t>
            </a:fld>
            <a:endParaRPr lang="da-DK" sz="1200" noProof="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4EA067D-DDEA-4AB6-BEED-59795A3C1214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649538" y="4816475"/>
            <a:ext cx="1255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D54E3B8C-0AA9-49CF-A540-F6279790B564}" type="datetime'Af''r''e''''''''gnin''''g'''''''''''''' ''la''n''d''v''ind'''">
              <a:rPr lang="da-DK" altLang="en-US" sz="1200" smtClean="0"/>
              <a:pPr/>
              <a:t>Afregning landvind</a:t>
            </a:fld>
            <a:endParaRPr lang="da-DK" sz="1200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F29AFD8-7279-4084-A000-5578D8524DAB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1068388" y="5068888"/>
            <a:ext cx="12144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6FE5993A-665E-47AA-89AF-86A6D86E18A7}" type="datetime'Af''r''''''''e''gn''ing h''av''v''''''''i''n''d'''''''''''">
              <a:rPr lang="da-DK" altLang="en-US" sz="1200" smtClean="0"/>
              <a:pPr/>
              <a:t>Afregning havvind</a:t>
            </a:fld>
            <a:endParaRPr lang="da-DK" sz="1200" noProof="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72915553-E4E3-4E03-9E54-003CCAEAA3F4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068388" y="5321300"/>
            <a:ext cx="1036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BBD5CE69-E506-446B-9A5A-9A20F3F88AA9}" type="datetime'LCo''E ''''L''''a''''''''''''''''''n''dvi''''''''n''d'">
              <a:rPr lang="da-DK" altLang="en-US" sz="1200" smtClean="0"/>
              <a:pPr/>
              <a:t>LCoE Landvind</a:t>
            </a:fld>
            <a:endParaRPr lang="da-DK" sz="1200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89D8FEE-B661-4928-807C-091A0ED27E78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2649538" y="5068888"/>
            <a:ext cx="6413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FD7FDAE5-EDF9-43ED-A807-796D5D793980}" type="datetime'''L''''''''''''''''C''o''''E'''''''''''''''''' Sol'''''">
              <a:rPr lang="da-DK" altLang="en-US" sz="1200" smtClean="0"/>
              <a:pPr/>
              <a:t>LCoE Sol</a:t>
            </a:fld>
            <a:endParaRPr lang="da-DK" sz="1200" noProof="0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AC8678D-DF6E-4CFE-A0F4-838287850C70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2649538" y="5321300"/>
            <a:ext cx="8858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AE03CBAE-3E88-47E2-9810-2DA9F5C25FCC}" type="datetime'''''A''''f''re''g''''n''i''''''n''''''g'''' s''''''o''l'''">
              <a:rPr lang="da-DK" altLang="en-US" sz="1200" smtClean="0"/>
              <a:pPr/>
              <a:t>Afregning sol</a:t>
            </a:fld>
            <a:endParaRPr lang="da-DK" sz="1200" noProof="0" dirty="0"/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A0628DD1-2B1A-4C8E-ACEB-7CF5C489444C}"/>
              </a:ext>
            </a:extLst>
          </p:cNvPr>
          <p:cNvCxnSpPr>
            <a:cxnSpLocks/>
          </p:cNvCxnSpPr>
          <p:nvPr/>
        </p:nvCxnSpPr>
        <p:spPr>
          <a:xfrm flipV="1">
            <a:off x="1952258" y="2593975"/>
            <a:ext cx="0" cy="207962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8CF6139F-4CFD-404F-B087-527644350695}"/>
              </a:ext>
            </a:extLst>
          </p:cNvPr>
          <p:cNvCxnSpPr>
            <a:cxnSpLocks/>
          </p:cNvCxnSpPr>
          <p:nvPr/>
        </p:nvCxnSpPr>
        <p:spPr>
          <a:xfrm flipV="1">
            <a:off x="3315820" y="2593975"/>
            <a:ext cx="0" cy="207962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kstfelt 37">
            <a:extLst>
              <a:ext uri="{FF2B5EF4-FFF2-40B4-BE49-F238E27FC236}">
                <a16:creationId xmlns:a16="http://schemas.microsoft.com/office/drawing/2014/main" id="{CD2A4DC3-F2A4-463B-A64A-2BD7A375C764}"/>
              </a:ext>
            </a:extLst>
          </p:cNvPr>
          <p:cNvSpPr txBox="1"/>
          <p:nvPr/>
        </p:nvSpPr>
        <p:spPr>
          <a:xfrm>
            <a:off x="1039538" y="2593975"/>
            <a:ext cx="40401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 err="1">
                <a:solidFill>
                  <a:schemeClr val="accent4"/>
                </a:solidFill>
              </a:rPr>
              <a:t>Havvind</a:t>
            </a:r>
            <a:r>
              <a:rPr lang="da-DK" sz="1200" b="1" dirty="0"/>
              <a:t>               </a:t>
            </a:r>
            <a:r>
              <a:rPr lang="da-DK" sz="1200" b="1" dirty="0" err="1">
                <a:solidFill>
                  <a:schemeClr val="accent3"/>
                </a:solidFill>
              </a:rPr>
              <a:t>Landvind</a:t>
            </a:r>
            <a:r>
              <a:rPr lang="da-DK" sz="1200" b="1" dirty="0"/>
              <a:t>	   </a:t>
            </a:r>
            <a:r>
              <a:rPr lang="da-DK" sz="1200" b="1" dirty="0">
                <a:solidFill>
                  <a:srgbClr val="FFC000"/>
                </a:solidFill>
              </a:rPr>
              <a:t>Sol</a:t>
            </a:r>
          </a:p>
        </p:txBody>
      </p:sp>
      <p:sp>
        <p:nvSpPr>
          <p:cNvPr id="39" name="Pladsholder til tekst 7">
            <a:extLst>
              <a:ext uri="{FF2B5EF4-FFF2-40B4-BE49-F238E27FC236}">
                <a16:creationId xmlns:a16="http://schemas.microsoft.com/office/drawing/2014/main" id="{EE9C7E3D-30F6-490F-9B81-CE6CEAB25BD4}"/>
              </a:ext>
            </a:extLst>
          </p:cNvPr>
          <p:cNvSpPr txBox="1">
            <a:spLocks/>
          </p:cNvSpPr>
          <p:nvPr/>
        </p:nvSpPr>
        <p:spPr>
          <a:xfrm>
            <a:off x="6737683" y="1705762"/>
            <a:ext cx="4052237" cy="430213"/>
          </a:xfrm>
          <a:prstGeom prst="rect">
            <a:avLst/>
          </a:prstGeom>
        </p:spPr>
        <p:txBody>
          <a:bodyPr vert="horz" lIns="0" tIns="0" rIns="0" bIns="0" numCol="1" spcCol="32400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400" dirty="0">
                <a:latin typeface="+mn-lt"/>
              </a:rPr>
              <a:t>Afregningspriser for VE i Danmark sammenlignet med LCoE, Sort scenarie</a:t>
            </a:r>
          </a:p>
        </p:txBody>
      </p:sp>
      <p:graphicFrame>
        <p:nvGraphicFramePr>
          <p:cNvPr id="105" name="Chart 3">
            <a:extLst>
              <a:ext uri="{FF2B5EF4-FFF2-40B4-BE49-F238E27FC236}">
                <a16:creationId xmlns:a16="http://schemas.microsoft.com/office/drawing/2014/main" id="{69CCC7EE-BFBD-4BB1-B6F6-B3FD90307B11}"/>
              </a:ext>
            </a:extLst>
          </p:cNvPr>
          <p:cNvGraphicFramePr/>
          <p:nvPr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3151550143"/>
              </p:ext>
            </p:extLst>
          </p:nvPr>
        </p:nvGraphicFramePr>
        <p:xfrm>
          <a:off x="6345238" y="2533650"/>
          <a:ext cx="4267200" cy="31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5"/>
          </a:graphicData>
        </a:graphic>
      </p:graphicFrame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1736C1EE-95F5-4682-9509-9C5E230A13E3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6457950" y="2217738"/>
            <a:ext cx="6016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Øre/kWh</a:t>
            </a:r>
            <a:endParaRPr lang="da-DK" sz="1200" noProof="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AB1D000A-68CC-4A08-A1AE-B819444EF04C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7466013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3A47227-C2F4-41EF-B3D9-F57A428A7EC6}" type="datetime'''2''''''''''''''''''0''''''''''''''''''''3''''''5'''''''">
              <a:rPr lang="da-DK" altLang="en-US" sz="1200" smtClean="0"/>
              <a:pPr/>
              <a:t>2035</a:t>
            </a:fld>
            <a:endParaRPr lang="da-DK" sz="1200" noProof="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6FBB377-40F6-45E3-AA13-4B4273049857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6657975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2A617E57-3B69-493D-BCBC-0B8671498D0E}" type="datetime'''2''''''''''''''''''0''''''''''2''''''''''0'''''''''''">
              <a:rPr lang="da-DK" altLang="en-US" sz="1200" smtClean="0"/>
              <a:pPr/>
              <a:t>2020</a:t>
            </a:fld>
            <a:endParaRPr lang="da-DK" sz="1200" noProof="0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17E5D9D4-517A-4E21-9A70-F979A56AE0B3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0429875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9B2D390-0241-4E27-AA8C-186A0B52555C}" type="datetime'''''''''''2''''''''''''''''04''''''''''''''''0'''">
              <a:rPr lang="da-DK" altLang="en-US" sz="1200" smtClean="0"/>
              <a:pPr/>
              <a:t>2040</a:t>
            </a:fld>
            <a:endParaRPr lang="da-DK" sz="1200" noProof="0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DC8BB8AA-E6B0-409D-A06B-7947EE958F0C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9891713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2B7F819-9548-44A0-B758-4B4D7A89D781}" type="datetime'''''''2''''''''''''''''''''''''''''''''03''''''''0'">
              <a:rPr lang="da-DK" altLang="en-US" sz="1200" smtClean="0"/>
              <a:pPr/>
              <a:t>2030</a:t>
            </a:fld>
            <a:endParaRPr lang="da-DK" sz="1200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D24A7F7-4097-49FE-B4A7-FAE4F7BCB354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6927850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E86095E2-E05F-46B8-84DD-E3EC10CCF241}" type="datetime'2''''''''''''''''''''''''''''''0''''''2''''''5'">
              <a:rPr lang="da-DK" altLang="en-US" sz="1200" smtClean="0"/>
              <a:pPr/>
              <a:t>2025</a:t>
            </a:fld>
            <a:endParaRPr lang="da-DK" sz="1200" noProof="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C7260A5-4737-490A-9884-FE2DDD7EA2C6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7196138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694CC17-E82A-4648-A795-D3EB9B0F5187}" type="datetime'''''''''''''''''''''''''''''20''''''''30'''''''">
              <a:rPr lang="da-DK" altLang="en-US" sz="1200" smtClean="0"/>
              <a:pPr/>
              <a:t>2030</a:t>
            </a:fld>
            <a:endParaRPr lang="da-DK" sz="1200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31A54B2D-5E5A-4F06-B76D-B0F78E0FD088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8274050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E31915CE-C88B-47A0-87B3-A6CDCC2BBA07}" type="datetime'''''''''''''''''''''2''''02''''''''''''''''''''''''5'''''''''">
              <a:rPr lang="da-DK" altLang="en-US" sz="1200" smtClean="0"/>
              <a:pPr/>
              <a:t>2025</a:t>
            </a:fld>
            <a:endParaRPr lang="da-DK" sz="1200" noProof="0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F74FFF82-E4C0-423F-86D2-BE9D13FAFE13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7735888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89ADA01-0096-41FA-A6A4-3C77FC7B3E0B}" type="datetime'''''2''''''''''''''''0''''''''''''''''''''''4''''0'''''''''''">
              <a:rPr lang="da-DK" altLang="en-US" sz="1200" smtClean="0"/>
              <a:pPr/>
              <a:t>2040</a:t>
            </a:fld>
            <a:endParaRPr lang="da-DK" sz="1200" noProof="0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6C1392F-817B-4BC1-BD88-4B9DA2700D2F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8005763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3B615209-E062-4419-8EFF-56415FB76E09}" type="datetime'''''''''2''''''''''''0''''''''''''2''''''''''''''''''0'''''''">
              <a:rPr lang="da-DK" altLang="en-US" sz="1200" smtClean="0"/>
              <a:pPr/>
              <a:t>2020</a:t>
            </a:fld>
            <a:endParaRPr lang="da-DK" sz="1200" noProof="0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95CAE49-FF82-42C3-A6B5-49BC3376E3C8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8543925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E2CB046D-2B08-493E-B0F1-86338197746B}" type="datetime'''''''''''20''30'">
              <a:rPr lang="da-DK" altLang="en-US" sz="1200" smtClean="0"/>
              <a:pPr/>
              <a:t>2030</a:t>
            </a:fld>
            <a:endParaRPr lang="da-DK" sz="1200" noProof="0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20F15D3-7C24-4EF2-9B94-66BFAA7DFA6E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8813800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F1A60050-0420-4264-81DB-1D09BBA5D04D}" type="datetime'''''''''2''''''''''''''03''''''''''''''5'''">
              <a:rPr lang="da-DK" altLang="en-US" sz="1200" smtClean="0"/>
              <a:pPr/>
              <a:t>2035</a:t>
            </a:fld>
            <a:endParaRPr lang="da-DK" sz="1200" noProof="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50B2A8D-94EA-4D42-B171-CD9ED02D763A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9082088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C0F6531E-FBB1-4F60-93F1-91749A6382FF}" type="datetime'''''2''''''''''''''''''''''0''''''''''''''40'''''''">
              <a:rPr lang="da-DK" altLang="en-US" sz="1200" smtClean="0"/>
              <a:pPr/>
              <a:t>2040</a:t>
            </a:fld>
            <a:endParaRPr lang="da-DK" sz="1200" noProof="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D8453BDA-B633-462E-A3CE-15459B2FDE5D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9351963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7AADDC3-B118-464D-A0E1-1D24BCD19FC3}" type="datetime'''2''0''''''''''''''''''''''''''''''2''''''''''''''''''0'">
              <a:rPr lang="da-DK" altLang="en-US" sz="1200" smtClean="0"/>
              <a:pPr/>
              <a:t>2020</a:t>
            </a:fld>
            <a:endParaRPr lang="da-DK" sz="1200" noProof="0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5770F9ED-ABB0-437A-9DCF-58EB0C6D3034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9621838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EAEDE7FD-CD18-478C-B9C8-EC9864F6FD08}" type="datetime'''20''''''''''''''''''''''''2''5'''">
              <a:rPr lang="da-DK" altLang="en-US" sz="1200" smtClean="0"/>
              <a:pPr/>
              <a:t>2025</a:t>
            </a:fld>
            <a:endParaRPr lang="da-DK" sz="1200" noProof="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E3B7AE60-B5CA-44A9-AF54-E4A8D0ABABBE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10160000" y="5634038"/>
            <a:ext cx="20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933C7DF8-1BEF-4F19-A66A-E1A07D63C3A9}" type="datetime'''''''''''20''''''''''''''''''''3''5'''''''''''''''''''''''''">
              <a:rPr lang="da-DK" altLang="en-US" sz="1200" smtClean="0"/>
              <a:pPr/>
              <a:t>2035</a:t>
            </a:fld>
            <a:endParaRPr lang="da-DK" sz="1200" noProof="0" dirty="0"/>
          </a:p>
        </p:txBody>
      </p:sp>
      <p:cxnSp>
        <p:nvCxnSpPr>
          <p:cNvPr id="57" name="Lige forbindelse 56">
            <a:extLst>
              <a:ext uri="{FF2B5EF4-FFF2-40B4-BE49-F238E27FC236}">
                <a16:creationId xmlns:a16="http://schemas.microsoft.com/office/drawing/2014/main" id="{CD7845F4-41BB-4A56-9163-D073E7E333FF}"/>
              </a:ext>
            </a:extLst>
          </p:cNvPr>
          <p:cNvCxnSpPr/>
          <p:nvPr>
            <p:custDataLst>
              <p:tags r:id="rId48"/>
            </p:custDataLst>
          </p:nvPr>
        </p:nvCxnSpPr>
        <p:spPr bwMode="gray">
          <a:xfrm>
            <a:off x="6832600" y="5153025"/>
            <a:ext cx="185738" cy="0"/>
          </a:xfrm>
          <a:prstGeom prst="line">
            <a:avLst/>
          </a:prstGeom>
          <a:ln w="28575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Lige forbindelse 57">
            <a:extLst>
              <a:ext uri="{FF2B5EF4-FFF2-40B4-BE49-F238E27FC236}">
                <a16:creationId xmlns:a16="http://schemas.microsoft.com/office/drawing/2014/main" id="{EE0826D4-FA52-4B9C-BB60-F5305ADDBCB2}"/>
              </a:ext>
            </a:extLst>
          </p:cNvPr>
          <p:cNvCxnSpPr/>
          <p:nvPr>
            <p:custDataLst>
              <p:tags r:id="rId49"/>
            </p:custDataLst>
          </p:nvPr>
        </p:nvCxnSpPr>
        <p:spPr bwMode="gray">
          <a:xfrm>
            <a:off x="8413750" y="4900613"/>
            <a:ext cx="185738" cy="0"/>
          </a:xfrm>
          <a:prstGeom prst="line">
            <a:avLst/>
          </a:prstGeom>
          <a:ln w="28575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2B323B94-B683-4A6B-9319-6211F949C471}"/>
              </a:ext>
            </a:extLst>
          </p:cNvPr>
          <p:cNvCxnSpPr/>
          <p:nvPr>
            <p:custDataLst>
              <p:tags r:id="rId50"/>
            </p:custDataLst>
          </p:nvPr>
        </p:nvCxnSpPr>
        <p:spPr bwMode="gray">
          <a:xfrm>
            <a:off x="8413750" y="5405438"/>
            <a:ext cx="185738" cy="0"/>
          </a:xfrm>
          <a:prstGeom prst="line">
            <a:avLst/>
          </a:prstGeom>
          <a:ln w="28575" cap="rnd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Ligebenet trekant 59">
            <a:extLst>
              <a:ext uri="{FF2B5EF4-FFF2-40B4-BE49-F238E27FC236}">
                <a16:creationId xmlns:a16="http://schemas.microsoft.com/office/drawing/2014/main" id="{2DBF6B43-4BAD-49C0-AC6A-5B81B4AE78DC}"/>
              </a:ext>
            </a:extLst>
          </p:cNvPr>
          <p:cNvSpPr/>
          <p:nvPr>
            <p:custDataLst>
              <p:tags r:id="rId51"/>
            </p:custDataLst>
          </p:nvPr>
        </p:nvSpPr>
        <p:spPr bwMode="auto">
          <a:xfrm>
            <a:off x="6886575" y="4862513"/>
            <a:ext cx="76200" cy="76200"/>
          </a:xfrm>
          <a:prstGeom prst="triangle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1" name="Rombe 60">
            <a:extLst>
              <a:ext uri="{FF2B5EF4-FFF2-40B4-BE49-F238E27FC236}">
                <a16:creationId xmlns:a16="http://schemas.microsoft.com/office/drawing/2014/main" id="{ABB34DF5-6476-47B3-AABC-1959C172570A}"/>
              </a:ext>
            </a:extLst>
          </p:cNvPr>
          <p:cNvSpPr/>
          <p:nvPr>
            <p:custDataLst>
              <p:tags r:id="rId52"/>
            </p:custDataLst>
          </p:nvPr>
        </p:nvSpPr>
        <p:spPr bwMode="auto">
          <a:xfrm>
            <a:off x="6886575" y="5367338"/>
            <a:ext cx="76200" cy="76200"/>
          </a:xfrm>
          <a:prstGeom prst="diamond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200F4461-DF4A-4DDA-910D-BF37DE8DAFCC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8467725" y="5114925"/>
            <a:ext cx="76200" cy="762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79035690-1F2F-4C48-8FB8-C999CE0BE8ED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7083425" y="4816475"/>
            <a:ext cx="9699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579F68B5-9B84-477C-9E0B-F6962A4D9872}" type="datetime'''L''''''''''Co''''''''E ''''''H''''''''''''av''v''ind'''''''">
              <a:rPr lang="da-DK" altLang="en-US" sz="1200" smtClean="0"/>
              <a:pPr/>
              <a:t>LCoE Havvind</a:t>
            </a:fld>
            <a:endParaRPr lang="da-DK" sz="1200" noProof="0" dirty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14AB825-F1BD-4C03-BEEE-BECA934E1BD2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7083425" y="5068888"/>
            <a:ext cx="12144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04AA06DF-058F-42C3-8F75-7996800B87AB}" type="datetime'''Af''''''re''''g''''n''''in''''''''g'' ''''''''h''avvi''n''d'">
              <a:rPr lang="da-DK" altLang="en-US" sz="1200" smtClean="0"/>
              <a:pPr/>
              <a:t>Afregning havvind</a:t>
            </a:fld>
            <a:endParaRPr lang="da-DK" sz="1200" noProof="0" dirty="0"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703B3FA-ABCF-4AB1-9D9B-97AFCD6BAE72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8664575" y="4816475"/>
            <a:ext cx="1255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99D03C6C-82A9-498B-A51B-EDE159065358}" type="datetime'A''fregni''''n''''g la''''''''''''''n''''''dvi''''''''''nd'''">
              <a:rPr lang="da-DK" altLang="en-US" sz="1200" smtClean="0"/>
              <a:pPr/>
              <a:t>Afregning landvind</a:t>
            </a:fld>
            <a:endParaRPr lang="da-DK" sz="1200" noProof="0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629E0005-588E-4C83-93F3-1899B1335164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7083425" y="5321300"/>
            <a:ext cx="1036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E4D8780D-5915-46D4-85A6-1ECD4EE08123}" type="datetime'L''C''''''''''''''''''''''''o''''''''E L''and''vind'''">
              <a:rPr lang="da-DK" altLang="en-US" sz="1200" smtClean="0"/>
              <a:pPr/>
              <a:t>LCoE Landvind</a:t>
            </a:fld>
            <a:endParaRPr lang="da-DK" sz="1200" noProof="0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0157827-D4F2-496B-B99D-8438B093BC55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8664575" y="5068888"/>
            <a:ext cx="6413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AB3A85E3-CCC7-4E5A-AC84-3B88CCC2A4D5}" type="datetime'''''''''L''''''''''''''C''''o''E'''' ''''''''S''o''''''l'">
              <a:rPr lang="da-DK" altLang="en-US" sz="1200" smtClean="0"/>
              <a:pPr/>
              <a:t>LCoE Sol</a:t>
            </a:fld>
            <a:endParaRPr lang="da-DK" sz="1200" noProof="0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E728DE0E-0DCD-48F8-AAE9-9F5623B05724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8664575" y="5321300"/>
            <a:ext cx="8858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E6DBBB26-62E3-4973-90E9-99C0D7097AC2}" type="datetime'A''f''re''''''g''''''''ning'''''''''''''''''' s''''''o''''l'">
              <a:rPr lang="da-DK" altLang="en-US" sz="1200" smtClean="0"/>
              <a:pPr/>
              <a:t>Afregning sol</a:t>
            </a:fld>
            <a:endParaRPr lang="da-DK" sz="1200" noProof="0" dirty="0"/>
          </a:p>
        </p:txBody>
      </p:sp>
      <p:sp>
        <p:nvSpPr>
          <p:cNvPr id="72" name="Pladsholder til tekst 121">
            <a:extLst>
              <a:ext uri="{FF2B5EF4-FFF2-40B4-BE49-F238E27FC236}">
                <a16:creationId xmlns:a16="http://schemas.microsoft.com/office/drawing/2014/main" id="{A2EC8397-26CD-4726-8E33-DD21E0D35865}"/>
              </a:ext>
            </a:extLst>
          </p:cNvPr>
          <p:cNvSpPr txBox="1">
            <a:spLocks/>
          </p:cNvSpPr>
          <p:nvPr/>
        </p:nvSpPr>
        <p:spPr>
          <a:xfrm>
            <a:off x="539750" y="5741988"/>
            <a:ext cx="5964238" cy="430213"/>
          </a:xfrm>
          <a:prstGeom prst="rect">
            <a:avLst/>
          </a:prstGeom>
        </p:spPr>
        <p:txBody>
          <a:bodyPr vert="horz" lIns="0" tIns="0" rIns="0" bIns="0" numCol="1" spcCol="324000" rtlCol="0">
            <a:no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cxnSp>
        <p:nvCxnSpPr>
          <p:cNvPr id="108" name="Lige forbindelse 107">
            <a:extLst>
              <a:ext uri="{FF2B5EF4-FFF2-40B4-BE49-F238E27FC236}">
                <a16:creationId xmlns:a16="http://schemas.microsoft.com/office/drawing/2014/main" id="{80C1E3F7-4A2E-4290-9106-11A46A324E51}"/>
              </a:ext>
            </a:extLst>
          </p:cNvPr>
          <p:cNvCxnSpPr>
            <a:cxnSpLocks/>
          </p:cNvCxnSpPr>
          <p:nvPr/>
        </p:nvCxnSpPr>
        <p:spPr>
          <a:xfrm flipV="1">
            <a:off x="7988401" y="2593975"/>
            <a:ext cx="0" cy="207962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Lige forbindelse 108">
            <a:extLst>
              <a:ext uri="{FF2B5EF4-FFF2-40B4-BE49-F238E27FC236}">
                <a16:creationId xmlns:a16="http://schemas.microsoft.com/office/drawing/2014/main" id="{19A3447F-024D-4E4A-868F-1FB916BADEB5}"/>
              </a:ext>
            </a:extLst>
          </p:cNvPr>
          <p:cNvCxnSpPr>
            <a:cxnSpLocks/>
          </p:cNvCxnSpPr>
          <p:nvPr/>
        </p:nvCxnSpPr>
        <p:spPr>
          <a:xfrm flipV="1">
            <a:off x="9351963" y="2593975"/>
            <a:ext cx="0" cy="207962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0" name="Tekstfelt 109">
            <a:extLst>
              <a:ext uri="{FF2B5EF4-FFF2-40B4-BE49-F238E27FC236}">
                <a16:creationId xmlns:a16="http://schemas.microsoft.com/office/drawing/2014/main" id="{2243005C-F226-43D8-8ABE-08D889C41D0D}"/>
              </a:ext>
            </a:extLst>
          </p:cNvPr>
          <p:cNvSpPr txBox="1"/>
          <p:nvPr/>
        </p:nvSpPr>
        <p:spPr>
          <a:xfrm>
            <a:off x="7075681" y="2593975"/>
            <a:ext cx="40401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 err="1">
                <a:solidFill>
                  <a:schemeClr val="accent4"/>
                </a:solidFill>
              </a:rPr>
              <a:t>Havvind</a:t>
            </a:r>
            <a:r>
              <a:rPr lang="da-DK" sz="1200" b="1" dirty="0"/>
              <a:t>               </a:t>
            </a:r>
            <a:r>
              <a:rPr lang="da-DK" sz="1200" b="1" dirty="0" err="1">
                <a:solidFill>
                  <a:schemeClr val="accent3"/>
                </a:solidFill>
              </a:rPr>
              <a:t>Landvind</a:t>
            </a:r>
            <a:r>
              <a:rPr lang="da-DK" sz="1200" b="1" dirty="0"/>
              <a:t>	   </a:t>
            </a:r>
            <a:r>
              <a:rPr lang="da-DK" sz="1200" b="1" dirty="0">
                <a:solidFill>
                  <a:srgbClr val="FFC000"/>
                </a:solidFill>
              </a:rPr>
              <a:t>Sol</a:t>
            </a:r>
          </a:p>
        </p:txBody>
      </p:sp>
      <p:sp>
        <p:nvSpPr>
          <p:cNvPr id="114" name="Tekstfelt 113">
            <a:extLst>
              <a:ext uri="{FF2B5EF4-FFF2-40B4-BE49-F238E27FC236}">
                <a16:creationId xmlns:a16="http://schemas.microsoft.com/office/drawing/2014/main" id="{06586DD7-7553-4ACD-8390-0D91415BAC3E}"/>
              </a:ext>
            </a:extLst>
          </p:cNvPr>
          <p:cNvSpPr txBox="1"/>
          <p:nvPr/>
        </p:nvSpPr>
        <p:spPr>
          <a:xfrm>
            <a:off x="3092450" y="2792546"/>
            <a:ext cx="164586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dirty="0"/>
              <a:t>Afregningspriser over LCoE berettiger til en hurtigere udbygning</a:t>
            </a:r>
          </a:p>
        </p:txBody>
      </p:sp>
      <p:cxnSp>
        <p:nvCxnSpPr>
          <p:cNvPr id="116" name="Lige pilforbindelse 115">
            <a:extLst>
              <a:ext uri="{FF2B5EF4-FFF2-40B4-BE49-F238E27FC236}">
                <a16:creationId xmlns:a16="http://schemas.microsoft.com/office/drawing/2014/main" id="{CE894692-0755-4D40-9EEB-146CC39A9367}"/>
              </a:ext>
            </a:extLst>
          </p:cNvPr>
          <p:cNvCxnSpPr/>
          <p:nvPr/>
        </p:nvCxnSpPr>
        <p:spPr>
          <a:xfrm flipH="1">
            <a:off x="1281906" y="3023379"/>
            <a:ext cx="1810544" cy="47190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ge pilforbindelse 116">
            <a:extLst>
              <a:ext uri="{FF2B5EF4-FFF2-40B4-BE49-F238E27FC236}">
                <a16:creationId xmlns:a16="http://schemas.microsoft.com/office/drawing/2014/main" id="{75E13F96-0160-41D3-8407-B21E2C9E1B43}"/>
              </a:ext>
            </a:extLst>
          </p:cNvPr>
          <p:cNvCxnSpPr>
            <a:cxnSpLocks/>
            <a:stCxn id="114" idx="1"/>
          </p:cNvCxnSpPr>
          <p:nvPr/>
        </p:nvCxnSpPr>
        <p:spPr>
          <a:xfrm flipH="1">
            <a:off x="2629694" y="3023379"/>
            <a:ext cx="462756" cy="86241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kstfelt 119">
            <a:extLst>
              <a:ext uri="{FF2B5EF4-FFF2-40B4-BE49-F238E27FC236}">
                <a16:creationId xmlns:a16="http://schemas.microsoft.com/office/drawing/2014/main" id="{77668B65-8939-4362-98BF-715992D3CB81}"/>
              </a:ext>
            </a:extLst>
          </p:cNvPr>
          <p:cNvSpPr txBox="1"/>
          <p:nvPr/>
        </p:nvSpPr>
        <p:spPr>
          <a:xfrm>
            <a:off x="4331201" y="3341610"/>
            <a:ext cx="164586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dirty="0"/>
              <a:t>Afregningspriser omkring LCoE viser en balanceret udbygning (10TWh i 2030)</a:t>
            </a:r>
          </a:p>
        </p:txBody>
      </p:sp>
      <p:cxnSp>
        <p:nvCxnSpPr>
          <p:cNvPr id="121" name="Lige pilforbindelse 120">
            <a:extLst>
              <a:ext uri="{FF2B5EF4-FFF2-40B4-BE49-F238E27FC236}">
                <a16:creationId xmlns:a16="http://schemas.microsoft.com/office/drawing/2014/main" id="{BDC98FD8-C952-4F30-9037-2D4E95567CA6}"/>
              </a:ext>
            </a:extLst>
          </p:cNvPr>
          <p:cNvCxnSpPr>
            <a:cxnSpLocks/>
            <a:stCxn id="120" idx="1"/>
          </p:cNvCxnSpPr>
          <p:nvPr/>
        </p:nvCxnSpPr>
        <p:spPr>
          <a:xfrm flipH="1">
            <a:off x="4078289" y="3572443"/>
            <a:ext cx="252912" cy="48512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kstfelt 122">
            <a:extLst>
              <a:ext uri="{FF2B5EF4-FFF2-40B4-BE49-F238E27FC236}">
                <a16:creationId xmlns:a16="http://schemas.microsoft.com/office/drawing/2014/main" id="{71F9251E-DC73-4ADD-881F-E21B9ECE1ADD}"/>
              </a:ext>
            </a:extLst>
          </p:cNvPr>
          <p:cNvSpPr txBox="1"/>
          <p:nvPr/>
        </p:nvSpPr>
        <p:spPr>
          <a:xfrm>
            <a:off x="8873900" y="2792546"/>
            <a:ext cx="164586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dirty="0"/>
              <a:t>Afregningspriser under LCoE kræver støtte til udbygningen</a:t>
            </a:r>
          </a:p>
        </p:txBody>
      </p:sp>
      <p:cxnSp>
        <p:nvCxnSpPr>
          <p:cNvPr id="124" name="Lige pilforbindelse 123">
            <a:extLst>
              <a:ext uri="{FF2B5EF4-FFF2-40B4-BE49-F238E27FC236}">
                <a16:creationId xmlns:a16="http://schemas.microsoft.com/office/drawing/2014/main" id="{7370A07F-C9F4-4231-80D3-926A675FE4DC}"/>
              </a:ext>
            </a:extLst>
          </p:cNvPr>
          <p:cNvCxnSpPr>
            <a:cxnSpLocks/>
            <a:stCxn id="123" idx="1"/>
          </p:cNvCxnSpPr>
          <p:nvPr/>
        </p:nvCxnSpPr>
        <p:spPr>
          <a:xfrm flipH="1">
            <a:off x="7059613" y="2946435"/>
            <a:ext cx="1814287" cy="65871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Lige pilforbindelse 125">
            <a:extLst>
              <a:ext uri="{FF2B5EF4-FFF2-40B4-BE49-F238E27FC236}">
                <a16:creationId xmlns:a16="http://schemas.microsoft.com/office/drawing/2014/main" id="{FE9D4A07-8931-4393-981F-B21F53DADC55}"/>
              </a:ext>
            </a:extLst>
          </p:cNvPr>
          <p:cNvCxnSpPr>
            <a:cxnSpLocks/>
          </p:cNvCxnSpPr>
          <p:nvPr/>
        </p:nvCxnSpPr>
        <p:spPr>
          <a:xfrm>
            <a:off x="9714820" y="3151122"/>
            <a:ext cx="108631" cy="63027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ktangel 128">
            <a:extLst>
              <a:ext uri="{FF2B5EF4-FFF2-40B4-BE49-F238E27FC236}">
                <a16:creationId xmlns:a16="http://schemas.microsoft.com/office/drawing/2014/main" id="{2D781F99-0B3B-4414-8283-49845760BCF7}"/>
              </a:ext>
            </a:extLst>
          </p:cNvPr>
          <p:cNvSpPr/>
          <p:nvPr/>
        </p:nvSpPr>
        <p:spPr>
          <a:xfrm>
            <a:off x="6364289" y="1678875"/>
            <a:ext cx="5384798" cy="4756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414270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20" grpId="0"/>
      <p:bldP spid="123" grpId="0"/>
      <p:bldP spid="1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kt 33" hidden="1">
            <a:extLst>
              <a:ext uri="{FF2B5EF4-FFF2-40B4-BE49-F238E27FC236}">
                <a16:creationId xmlns:a16="http://schemas.microsoft.com/office/drawing/2014/main" id="{26BBD0FF-064F-40E6-AC6F-4DBF41EC9E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80484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622" imgH="623" progId="TCLayout.ActiveDocument.1">
                  <p:embed/>
                </p:oleObj>
              </mc:Choice>
              <mc:Fallback>
                <p:oleObj name="think-cell Slide" r:id="rId16" imgW="622" imgH="623" progId="TCLayout.ActiveDocument.1">
                  <p:embed/>
                  <p:pic>
                    <p:nvPicPr>
                      <p:cNvPr id="34" name="Objekt 33" hidden="1">
                        <a:extLst>
                          <a:ext uri="{FF2B5EF4-FFF2-40B4-BE49-F238E27FC236}">
                            <a16:creationId xmlns:a16="http://schemas.microsoft.com/office/drawing/2014/main" id="{26BBD0FF-064F-40E6-AC6F-4DBF41EC9E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5">
            <a:extLst>
              <a:ext uri="{FF2B5EF4-FFF2-40B4-BE49-F238E27FC236}">
                <a16:creationId xmlns:a16="http://schemas.microsoft.com/office/drawing/2014/main" id="{8E148467-9953-443A-8BC1-6BFB55BAEF2A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6272" t="35756" r="36525" b="36034"/>
          <a:stretch/>
        </p:blipFill>
        <p:spPr>
          <a:xfrm>
            <a:off x="539748" y="1806574"/>
            <a:ext cx="4176631" cy="37485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FB0A11-76AA-49A6-8582-71B10CFC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sz="2400" dirty="0"/>
              <a:t>Følsomhed 1: En fremrykning af </a:t>
            </a:r>
            <a:r>
              <a:rPr lang="da-DK" sz="2400" dirty="0" err="1"/>
              <a:t>energiøerne</a:t>
            </a:r>
            <a:r>
              <a:rPr lang="da-DK" sz="2400" dirty="0"/>
              <a:t> vil gøre Danmark selvforsynende med grøn strøm og sænke elpriserne.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DAA006-B0B3-4821-AECA-8BA003C1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CE4DC04-CA3D-42C0-939D-4D045386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14</a:t>
            </a:fld>
            <a:endParaRPr lang="da-DK" noProof="0" dirty="0"/>
          </a:p>
        </p:txBody>
      </p:sp>
      <p:pic>
        <p:nvPicPr>
          <p:cNvPr id="38" name="Pladsholder til indhold 37" descr="Tropisk scene med massiv udfyldning">
            <a:extLst>
              <a:ext uri="{FF2B5EF4-FFF2-40B4-BE49-F238E27FC236}">
                <a16:creationId xmlns:a16="http://schemas.microsoft.com/office/drawing/2014/main" id="{48A67DFF-CC05-4783-9A4C-567EF37FB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49788"/>
          <a:stretch/>
        </p:blipFill>
        <p:spPr>
          <a:xfrm>
            <a:off x="1908774" y="3671387"/>
            <a:ext cx="513596" cy="257890"/>
          </a:xfrm>
        </p:spPr>
      </p:pic>
      <p:sp>
        <p:nvSpPr>
          <p:cNvPr id="22" name="TextBox 32">
            <a:extLst>
              <a:ext uri="{FF2B5EF4-FFF2-40B4-BE49-F238E27FC236}">
                <a16:creationId xmlns:a16="http://schemas.microsoft.com/office/drawing/2014/main" id="{571E8AD7-E861-4F11-BFF7-4C755579EF9D}"/>
              </a:ext>
            </a:extLst>
          </p:cNvPr>
          <p:cNvSpPr txBox="1"/>
          <p:nvPr/>
        </p:nvSpPr>
        <p:spPr>
          <a:xfrm>
            <a:off x="1199945" y="5127574"/>
            <a:ext cx="3249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highlight>
                  <a:srgbClr val="6AB554"/>
                </a:highlight>
                <a:latin typeface="Arial" panose="020B0604020202020204" pitchFamily="34" charset="0"/>
              </a:rPr>
              <a:t>-13</a:t>
            </a:r>
            <a:r>
              <a:rPr lang="da-DK" sz="1200" dirty="0">
                <a:highlight>
                  <a:srgbClr val="6AB554"/>
                </a:highlight>
              </a:rPr>
              <a:t> </a:t>
            </a: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-  8</a:t>
            </a:r>
            <a:r>
              <a:rPr lang="da-DK" sz="1200" dirty="0">
                <a:highlight>
                  <a:srgbClr val="000000"/>
                </a:highlight>
              </a:rPr>
              <a:t> </a:t>
            </a:r>
            <a:endParaRPr lang="da-DK" sz="12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0B3E96A6-E500-4C10-8870-A5C61DAAD9F3}"/>
              </a:ext>
            </a:extLst>
          </p:cNvPr>
          <p:cNvSpPr txBox="1"/>
          <p:nvPr/>
        </p:nvSpPr>
        <p:spPr>
          <a:xfrm>
            <a:off x="1756460" y="5027188"/>
            <a:ext cx="2148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highlight>
                  <a:srgbClr val="6AB554"/>
                </a:highlight>
                <a:latin typeface="Arial" panose="020B0604020202020204" pitchFamily="34" charset="0"/>
              </a:rPr>
              <a:t>+8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+3</a:t>
            </a:r>
          </a:p>
        </p:txBody>
      </p:sp>
      <p:sp>
        <p:nvSpPr>
          <p:cNvPr id="25" name="TextBox 32">
            <a:extLst>
              <a:ext uri="{FF2B5EF4-FFF2-40B4-BE49-F238E27FC236}">
                <a16:creationId xmlns:a16="http://schemas.microsoft.com/office/drawing/2014/main" id="{6A19FE0B-3D0F-4ED1-8E26-79C87692FD50}"/>
              </a:ext>
            </a:extLst>
          </p:cNvPr>
          <p:cNvSpPr txBox="1"/>
          <p:nvPr/>
        </p:nvSpPr>
        <p:spPr>
          <a:xfrm>
            <a:off x="2932052" y="3719146"/>
            <a:ext cx="4821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highlight>
                  <a:srgbClr val="6AB554"/>
                </a:highlight>
                <a:latin typeface="Arial" panose="020B0604020202020204" pitchFamily="34" charset="0"/>
              </a:rPr>
              <a:t>47-54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26-32</a:t>
            </a:r>
          </a:p>
        </p:txBody>
      </p:sp>
      <p:sp>
        <p:nvSpPr>
          <p:cNvPr id="26" name="TextBox 32">
            <a:extLst>
              <a:ext uri="{FF2B5EF4-FFF2-40B4-BE49-F238E27FC236}">
                <a16:creationId xmlns:a16="http://schemas.microsoft.com/office/drawing/2014/main" id="{3E057051-CA00-4383-8F3E-E8E77C34AB0F}"/>
              </a:ext>
            </a:extLst>
          </p:cNvPr>
          <p:cNvSpPr txBox="1"/>
          <p:nvPr/>
        </p:nvSpPr>
        <p:spPr>
          <a:xfrm>
            <a:off x="2824612" y="4884662"/>
            <a:ext cx="2148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+6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+0</a:t>
            </a:r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6533E694-6FD2-4C70-8F3E-AF99AA2DB3B4}"/>
              </a:ext>
            </a:extLst>
          </p:cNvPr>
          <p:cNvSpPr txBox="1"/>
          <p:nvPr/>
        </p:nvSpPr>
        <p:spPr>
          <a:xfrm>
            <a:off x="824609" y="4188216"/>
            <a:ext cx="2201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- 4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+1</a:t>
            </a:r>
          </a:p>
        </p:txBody>
      </p:sp>
      <p:sp>
        <p:nvSpPr>
          <p:cNvPr id="30" name="TextBox 32">
            <a:extLst>
              <a:ext uri="{FF2B5EF4-FFF2-40B4-BE49-F238E27FC236}">
                <a16:creationId xmlns:a16="http://schemas.microsoft.com/office/drawing/2014/main" id="{36103853-D27E-481C-BC15-E47C50C05BBC}"/>
              </a:ext>
            </a:extLst>
          </p:cNvPr>
          <p:cNvSpPr txBox="1"/>
          <p:nvPr/>
        </p:nvSpPr>
        <p:spPr>
          <a:xfrm>
            <a:off x="2072682" y="4557548"/>
            <a:ext cx="2148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+3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+3</a:t>
            </a:r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1CCDA95C-88B3-4733-BE54-E208FC3D9B01}"/>
              </a:ext>
            </a:extLst>
          </p:cNvPr>
          <p:cNvSpPr txBox="1"/>
          <p:nvPr/>
        </p:nvSpPr>
        <p:spPr>
          <a:xfrm>
            <a:off x="2932051" y="2275437"/>
            <a:ext cx="27253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-21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-  6</a:t>
            </a:r>
            <a:endParaRPr lang="da-DK" sz="1200" b="0" i="0" u="none" strike="noStrike" dirty="0"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A4315C1B-56DA-4B2B-8979-A35E7FEB7266}"/>
              </a:ext>
            </a:extLst>
          </p:cNvPr>
          <p:cNvSpPr txBox="1"/>
          <p:nvPr/>
        </p:nvSpPr>
        <p:spPr>
          <a:xfrm>
            <a:off x="4271456" y="4784354"/>
            <a:ext cx="3196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+ 5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+ 8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C72299-2EF6-4A76-A3CC-8A3D7A6C88E4}"/>
              </a:ext>
            </a:extLst>
          </p:cNvPr>
          <p:cNvSpPr txBox="1"/>
          <p:nvPr/>
        </p:nvSpPr>
        <p:spPr>
          <a:xfrm>
            <a:off x="3795687" y="2916624"/>
            <a:ext cx="2777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-17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  -</a:t>
            </a:r>
            <a:r>
              <a:rPr lang="da-DK" sz="1200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2</a:t>
            </a:r>
            <a:endParaRPr lang="da-DK" sz="1200" b="0" i="0" u="none" strike="noStrike" dirty="0"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pic>
        <p:nvPicPr>
          <p:cNvPr id="39" name="Grafik 38" descr="Vindmøller med massiv udfyldning">
            <a:extLst>
              <a:ext uri="{FF2B5EF4-FFF2-40B4-BE49-F238E27FC236}">
                <a16:creationId xmlns:a16="http://schemas.microsoft.com/office/drawing/2014/main" id="{3496BDC0-DD7D-4A45-A6D1-A27A1EDAC57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63899" y="3354665"/>
            <a:ext cx="451974" cy="451974"/>
          </a:xfrm>
          <a:prstGeom prst="rect">
            <a:avLst/>
          </a:prstGeom>
        </p:spPr>
      </p:pic>
      <p:pic>
        <p:nvPicPr>
          <p:cNvPr id="40" name="Pladsholder til indhold 37" descr="Tropisk scene med massiv udfyldning">
            <a:extLst>
              <a:ext uri="{FF2B5EF4-FFF2-40B4-BE49-F238E27FC236}">
                <a16:creationId xmlns:a16="http://schemas.microsoft.com/office/drawing/2014/main" id="{8A446A7C-CBDB-47F1-95AE-FFA4DAB05C3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49788"/>
          <a:stretch/>
        </p:blipFill>
        <p:spPr>
          <a:xfrm>
            <a:off x="3614575" y="4179213"/>
            <a:ext cx="513596" cy="257890"/>
          </a:xfrm>
          <a:prstGeom prst="rect">
            <a:avLst/>
          </a:prstGeom>
        </p:spPr>
      </p:pic>
      <p:pic>
        <p:nvPicPr>
          <p:cNvPr id="41" name="Grafik 40" descr="Vindmøller med massiv udfyldning">
            <a:extLst>
              <a:ext uri="{FF2B5EF4-FFF2-40B4-BE49-F238E27FC236}">
                <a16:creationId xmlns:a16="http://schemas.microsoft.com/office/drawing/2014/main" id="{068C9485-A3B6-47DA-B462-32288D3D3B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569700" y="3862491"/>
            <a:ext cx="451974" cy="451974"/>
          </a:xfrm>
          <a:prstGeom prst="rect">
            <a:avLst/>
          </a:prstGeom>
        </p:spPr>
      </p:pic>
      <p:sp>
        <p:nvSpPr>
          <p:cNvPr id="42" name="Tekstfelt 41">
            <a:extLst>
              <a:ext uri="{FF2B5EF4-FFF2-40B4-BE49-F238E27FC236}">
                <a16:creationId xmlns:a16="http://schemas.microsoft.com/office/drawing/2014/main" id="{79D64F69-CBF9-4BB7-A8B2-DA17CE63BE57}"/>
              </a:ext>
            </a:extLst>
          </p:cNvPr>
          <p:cNvSpPr txBox="1"/>
          <p:nvPr/>
        </p:nvSpPr>
        <p:spPr>
          <a:xfrm>
            <a:off x="1727237" y="3109104"/>
            <a:ext cx="7252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accent1"/>
                </a:solidFill>
              </a:rPr>
              <a:t>3GW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5BBC9969-92DC-4395-A6D4-CB2D96CECA9C}"/>
              </a:ext>
            </a:extLst>
          </p:cNvPr>
          <p:cNvSpPr txBox="1"/>
          <p:nvPr/>
        </p:nvSpPr>
        <p:spPr>
          <a:xfrm>
            <a:off x="4074282" y="3929277"/>
            <a:ext cx="7252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accent1"/>
                </a:solidFill>
              </a:rPr>
              <a:t>2GW</a:t>
            </a:r>
          </a:p>
        </p:txBody>
      </p:sp>
      <p:cxnSp>
        <p:nvCxnSpPr>
          <p:cNvPr id="45" name="Lige pilforbindelse 44">
            <a:extLst>
              <a:ext uri="{FF2B5EF4-FFF2-40B4-BE49-F238E27FC236}">
                <a16:creationId xmlns:a16="http://schemas.microsoft.com/office/drawing/2014/main" id="{3DC1FD8D-14CD-4F14-A0EF-BA8C69F8AC42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2422370" y="3782906"/>
            <a:ext cx="354204" cy="1742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ge pilforbindelse 47">
            <a:extLst>
              <a:ext uri="{FF2B5EF4-FFF2-40B4-BE49-F238E27FC236}">
                <a16:creationId xmlns:a16="http://schemas.microsoft.com/office/drawing/2014/main" id="{31D1B66D-574F-4AFB-B783-EEB1030DEED1}"/>
              </a:ext>
            </a:extLst>
          </p:cNvPr>
          <p:cNvCxnSpPr>
            <a:cxnSpLocks/>
          </p:cNvCxnSpPr>
          <p:nvPr/>
        </p:nvCxnSpPr>
        <p:spPr>
          <a:xfrm flipH="1" flipV="1">
            <a:off x="3414222" y="3998923"/>
            <a:ext cx="225802" cy="23813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ladsholder til tekst 4">
            <a:extLst>
              <a:ext uri="{FF2B5EF4-FFF2-40B4-BE49-F238E27FC236}">
                <a16:creationId xmlns:a16="http://schemas.microsoft.com/office/drawing/2014/main" id="{8F10D514-F6EA-4572-872F-0CF489D107E3}"/>
              </a:ext>
            </a:extLst>
          </p:cNvPr>
          <p:cNvSpPr txBox="1">
            <a:spLocks/>
          </p:cNvSpPr>
          <p:nvPr/>
        </p:nvSpPr>
        <p:spPr>
          <a:xfrm>
            <a:off x="6310313" y="1666600"/>
            <a:ext cx="4312826" cy="430213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>
                <a:solidFill>
                  <a:schemeClr val="accent5"/>
                </a:solidFill>
              </a:rPr>
              <a:t>Grønt scenarie: Afregningspriser og elpriser, 2030</a:t>
            </a:r>
          </a:p>
        </p:txBody>
      </p:sp>
      <p:graphicFrame>
        <p:nvGraphicFramePr>
          <p:cNvPr id="96" name="Chart 3">
            <a:extLst>
              <a:ext uri="{FF2B5EF4-FFF2-40B4-BE49-F238E27FC236}">
                <a16:creationId xmlns:a16="http://schemas.microsoft.com/office/drawing/2014/main" id="{0F624094-B8D3-4FA8-BA81-C4C0327DE687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0019206"/>
              </p:ext>
            </p:extLst>
          </p:nvPr>
        </p:nvGraphicFramePr>
        <p:xfrm>
          <a:off x="6257925" y="2336800"/>
          <a:ext cx="4240213" cy="308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72" name="Rektangel 71">
            <a:extLst>
              <a:ext uri="{FF2B5EF4-FFF2-40B4-BE49-F238E27FC236}">
                <a16:creationId xmlns:a16="http://schemas.microsoft.com/office/drawing/2014/main" id="{9FB19A3A-44B5-41B8-A100-6C02E25A529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9582150" y="3916363"/>
            <a:ext cx="260350" cy="280988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7E339D61-684C-4FAF-8EA4-7559344ACFC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8647113" y="3116263"/>
            <a:ext cx="260350" cy="290513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6044DDC3-D3E1-4AA7-B390-56382A3E3DE8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710488" y="3127375"/>
            <a:ext cx="260350" cy="288925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7F950BD4-3C45-413D-AC9E-CADDB9152D36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6773863" y="2768600"/>
            <a:ext cx="260350" cy="315913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8A41C2B9-D545-4DE2-AF39-F59496C2B25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370638" y="2020888"/>
            <a:ext cx="6016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Øre/kWh</a:t>
            </a:r>
            <a:endParaRPr lang="da-DK" sz="1200" noProof="0" dirty="0"/>
          </a:p>
        </p:txBody>
      </p:sp>
      <p:cxnSp>
        <p:nvCxnSpPr>
          <p:cNvPr id="77" name="Lige forbindelse 76">
            <a:extLst>
              <a:ext uri="{FF2B5EF4-FFF2-40B4-BE49-F238E27FC236}">
                <a16:creationId xmlns:a16="http://schemas.microsoft.com/office/drawing/2014/main" id="{82F97F96-8127-4DF1-9579-577195C022CF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6751638" y="5451475"/>
            <a:ext cx="171450" cy="0"/>
          </a:xfrm>
          <a:prstGeom prst="line">
            <a:avLst/>
          </a:prstGeom>
          <a:ln w="28575" cap="rnd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EA2976F-F9D9-4216-98D3-CC3BEDED0760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8855075" y="5372100"/>
            <a:ext cx="214313" cy="160338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9" name="Rombe 78">
            <a:extLst>
              <a:ext uri="{FF2B5EF4-FFF2-40B4-BE49-F238E27FC236}">
                <a16:creationId xmlns:a16="http://schemas.microsoft.com/office/drawing/2014/main" id="{56E2EBDA-DF8F-4C34-87AB-01418B5AE6B9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8177213" y="5413375"/>
            <a:ext cx="76200" cy="76200"/>
          </a:xfrm>
          <a:prstGeom prst="diamon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A08A12DD-084A-4DA7-9E44-1D7E1E47E3D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374063" y="5367338"/>
            <a:ext cx="3794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5CA54E5F-382C-4958-A95B-8A24E2A889C5}" type="datetime'''''''''LC''''o''E'''''''">
              <a:rPr lang="da-DK" altLang="en-US" sz="1200" smtClean="0"/>
              <a:pPr/>
              <a:t>LCoE</a:t>
            </a:fld>
            <a:endParaRPr lang="da-DK" sz="1200" noProof="0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3AD566EB-5E42-48BD-AE19-BDD941B55A5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996113" y="5367338"/>
            <a:ext cx="10112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/>
              <a:t>Hovedscenarie</a:t>
            </a:r>
            <a:endParaRPr lang="da-DK" sz="1200" noProof="0" dirty="0"/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BD30CAFF-AD77-4870-BBC9-378E8752B9F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120188" y="5367338"/>
            <a:ext cx="7604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Følsomhed</a:t>
            </a:r>
            <a:endParaRPr lang="da-DK" sz="1200" noProof="0" dirty="0"/>
          </a:p>
        </p:txBody>
      </p:sp>
      <p:cxnSp>
        <p:nvCxnSpPr>
          <p:cNvPr id="83" name="Lige forbindelse 82">
            <a:extLst>
              <a:ext uri="{FF2B5EF4-FFF2-40B4-BE49-F238E27FC236}">
                <a16:creationId xmlns:a16="http://schemas.microsoft.com/office/drawing/2014/main" id="{9FA859F6-6A73-4868-8282-23DC9C630914}"/>
              </a:ext>
            </a:extLst>
          </p:cNvPr>
          <p:cNvCxnSpPr>
            <a:cxnSpLocks/>
          </p:cNvCxnSpPr>
          <p:nvPr/>
        </p:nvCxnSpPr>
        <p:spPr>
          <a:xfrm flipV="1">
            <a:off x="9491996" y="2382837"/>
            <a:ext cx="0" cy="29035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4" name="Tekstfelt 83">
            <a:extLst>
              <a:ext uri="{FF2B5EF4-FFF2-40B4-BE49-F238E27FC236}">
                <a16:creationId xmlns:a16="http://schemas.microsoft.com/office/drawing/2014/main" id="{0220A9ED-A603-477D-95B3-D2ED30139383}"/>
              </a:ext>
            </a:extLst>
          </p:cNvPr>
          <p:cNvSpPr txBox="1"/>
          <p:nvPr/>
        </p:nvSpPr>
        <p:spPr>
          <a:xfrm>
            <a:off x="6854126" y="2382837"/>
            <a:ext cx="350837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dirty="0"/>
              <a:t>Elpriser            </a:t>
            </a:r>
            <a:r>
              <a:rPr lang="da-DK" sz="1050" b="1" dirty="0" err="1">
                <a:solidFill>
                  <a:schemeClr val="accent4"/>
                </a:solidFill>
              </a:rPr>
              <a:t>Havvind</a:t>
            </a:r>
            <a:r>
              <a:rPr lang="da-DK" sz="1050" b="1" dirty="0"/>
              <a:t>            </a:t>
            </a:r>
            <a:r>
              <a:rPr lang="da-DK" sz="1050" b="1" dirty="0" err="1">
                <a:solidFill>
                  <a:schemeClr val="accent3"/>
                </a:solidFill>
              </a:rPr>
              <a:t>Landvind</a:t>
            </a:r>
            <a:r>
              <a:rPr lang="da-DK" sz="1050" b="1" dirty="0">
                <a:solidFill>
                  <a:schemeClr val="accent3"/>
                </a:solidFill>
              </a:rPr>
              <a:t>              </a:t>
            </a:r>
            <a:r>
              <a:rPr lang="da-DK" sz="1050" b="1" dirty="0">
                <a:solidFill>
                  <a:srgbClr val="FFC000"/>
                </a:solidFill>
              </a:rPr>
              <a:t>Sol</a:t>
            </a:r>
          </a:p>
        </p:txBody>
      </p:sp>
      <p:cxnSp>
        <p:nvCxnSpPr>
          <p:cNvPr id="85" name="Lige forbindelse 84">
            <a:extLst>
              <a:ext uri="{FF2B5EF4-FFF2-40B4-BE49-F238E27FC236}">
                <a16:creationId xmlns:a16="http://schemas.microsoft.com/office/drawing/2014/main" id="{F85E8C01-F31F-4A75-83CD-A64DDA2F0B89}"/>
              </a:ext>
            </a:extLst>
          </p:cNvPr>
          <p:cNvCxnSpPr>
            <a:cxnSpLocks/>
          </p:cNvCxnSpPr>
          <p:nvPr/>
        </p:nvCxnSpPr>
        <p:spPr>
          <a:xfrm flipV="1">
            <a:off x="8549523" y="2382837"/>
            <a:ext cx="0" cy="29035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Lige forbindelse 85">
            <a:extLst>
              <a:ext uri="{FF2B5EF4-FFF2-40B4-BE49-F238E27FC236}">
                <a16:creationId xmlns:a16="http://schemas.microsoft.com/office/drawing/2014/main" id="{961580DC-0D65-4A8C-9F5D-F61C70C162C6}"/>
              </a:ext>
            </a:extLst>
          </p:cNvPr>
          <p:cNvCxnSpPr>
            <a:cxnSpLocks/>
          </p:cNvCxnSpPr>
          <p:nvPr/>
        </p:nvCxnSpPr>
        <p:spPr>
          <a:xfrm flipV="1">
            <a:off x="7610092" y="2382837"/>
            <a:ext cx="0" cy="29035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7" name="Tekstfelt 96">
            <a:extLst>
              <a:ext uri="{FF2B5EF4-FFF2-40B4-BE49-F238E27FC236}">
                <a16:creationId xmlns:a16="http://schemas.microsoft.com/office/drawing/2014/main" id="{BBE786F4-8DDE-4AAB-AD45-285D50DB68C5}"/>
              </a:ext>
            </a:extLst>
          </p:cNvPr>
          <p:cNvSpPr txBox="1"/>
          <p:nvPr/>
        </p:nvSpPr>
        <p:spPr>
          <a:xfrm>
            <a:off x="4757262" y="3373085"/>
            <a:ext cx="6839901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OBS: Resultaterne fra sort scenarie indgår i rapporten</a:t>
            </a:r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B684048F-1DAD-4963-B7EF-FF48BD41055B}"/>
              </a:ext>
            </a:extLst>
          </p:cNvPr>
          <p:cNvSpPr/>
          <p:nvPr/>
        </p:nvSpPr>
        <p:spPr>
          <a:xfrm>
            <a:off x="6311902" y="1660922"/>
            <a:ext cx="5199914" cy="404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41599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kt 33" hidden="1">
            <a:extLst>
              <a:ext uri="{FF2B5EF4-FFF2-40B4-BE49-F238E27FC236}">
                <a16:creationId xmlns:a16="http://schemas.microsoft.com/office/drawing/2014/main" id="{26BBD0FF-064F-40E6-AC6F-4DBF41EC9E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8308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622" imgH="623" progId="TCLayout.ActiveDocument.1">
                  <p:embed/>
                </p:oleObj>
              </mc:Choice>
              <mc:Fallback>
                <p:oleObj name="think-cell Slide" r:id="rId16" imgW="622" imgH="623" progId="TCLayout.ActiveDocument.1">
                  <p:embed/>
                  <p:pic>
                    <p:nvPicPr>
                      <p:cNvPr id="34" name="Objekt 33" hidden="1">
                        <a:extLst>
                          <a:ext uri="{FF2B5EF4-FFF2-40B4-BE49-F238E27FC236}">
                            <a16:creationId xmlns:a16="http://schemas.microsoft.com/office/drawing/2014/main" id="{26BBD0FF-064F-40E6-AC6F-4DBF41EC9E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5">
            <a:extLst>
              <a:ext uri="{FF2B5EF4-FFF2-40B4-BE49-F238E27FC236}">
                <a16:creationId xmlns:a16="http://schemas.microsoft.com/office/drawing/2014/main" id="{8E148467-9953-443A-8BC1-6BFB55BAEF2A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6272" t="35756" r="36525" b="36034"/>
          <a:stretch/>
        </p:blipFill>
        <p:spPr>
          <a:xfrm>
            <a:off x="539748" y="1806574"/>
            <a:ext cx="4176631" cy="37485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FB0A11-76AA-49A6-8582-71B10CFCF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11652251" cy="934890"/>
          </a:xfrm>
        </p:spPr>
        <p:txBody>
          <a:bodyPr vert="horz"/>
          <a:lstStyle/>
          <a:p>
            <a:r>
              <a:rPr lang="da-DK" sz="2400" dirty="0"/>
              <a:t>Følsomhed 2: Transmissions forbindelser til kontinentet, udover de besluttede, vil føre til højere elpriser og give bedre vilkår for VE i Danmark.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DAA006-B0B3-4821-AECA-8BA003C1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CE4DC04-CA3D-42C0-939D-4D045386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15</a:t>
            </a:fld>
            <a:endParaRPr lang="da-DK" noProof="0" dirty="0"/>
          </a:p>
        </p:txBody>
      </p:sp>
      <p:pic>
        <p:nvPicPr>
          <p:cNvPr id="38" name="Pladsholder til indhold 37" descr="Tropisk scene med massiv udfyldning">
            <a:extLst>
              <a:ext uri="{FF2B5EF4-FFF2-40B4-BE49-F238E27FC236}">
                <a16:creationId xmlns:a16="http://schemas.microsoft.com/office/drawing/2014/main" id="{48A67DFF-CC05-4783-9A4C-567EF37FB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49788"/>
          <a:stretch/>
        </p:blipFill>
        <p:spPr>
          <a:xfrm>
            <a:off x="1908774" y="3671387"/>
            <a:ext cx="513596" cy="257890"/>
          </a:xfrm>
        </p:spPr>
      </p:pic>
      <p:sp>
        <p:nvSpPr>
          <p:cNvPr id="22" name="TextBox 32">
            <a:extLst>
              <a:ext uri="{FF2B5EF4-FFF2-40B4-BE49-F238E27FC236}">
                <a16:creationId xmlns:a16="http://schemas.microsoft.com/office/drawing/2014/main" id="{571E8AD7-E861-4F11-BFF7-4C755579EF9D}"/>
              </a:ext>
            </a:extLst>
          </p:cNvPr>
          <p:cNvSpPr txBox="1"/>
          <p:nvPr/>
        </p:nvSpPr>
        <p:spPr>
          <a:xfrm>
            <a:off x="1199945" y="5127574"/>
            <a:ext cx="3249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highlight>
                  <a:srgbClr val="6AB554"/>
                </a:highlight>
                <a:latin typeface="Arial" panose="020B0604020202020204" pitchFamily="34" charset="0"/>
              </a:rPr>
              <a:t>-13</a:t>
            </a:r>
            <a:r>
              <a:rPr lang="da-DK" sz="1200" dirty="0">
                <a:highlight>
                  <a:srgbClr val="6AB554"/>
                </a:highlight>
              </a:rPr>
              <a:t> </a:t>
            </a: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-  8</a:t>
            </a:r>
            <a:r>
              <a:rPr lang="da-DK" sz="1200" dirty="0">
                <a:highlight>
                  <a:srgbClr val="000000"/>
                </a:highlight>
              </a:rPr>
              <a:t> </a:t>
            </a:r>
            <a:endParaRPr lang="da-DK" sz="12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0B3E96A6-E500-4C10-8870-A5C61DAAD9F3}"/>
              </a:ext>
            </a:extLst>
          </p:cNvPr>
          <p:cNvSpPr txBox="1"/>
          <p:nvPr/>
        </p:nvSpPr>
        <p:spPr>
          <a:xfrm>
            <a:off x="1756460" y="5027188"/>
            <a:ext cx="2148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highlight>
                  <a:srgbClr val="6AB554"/>
                </a:highlight>
                <a:latin typeface="Arial" panose="020B0604020202020204" pitchFamily="34" charset="0"/>
              </a:rPr>
              <a:t>+8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+3</a:t>
            </a:r>
          </a:p>
        </p:txBody>
      </p:sp>
      <p:sp>
        <p:nvSpPr>
          <p:cNvPr id="25" name="TextBox 32">
            <a:extLst>
              <a:ext uri="{FF2B5EF4-FFF2-40B4-BE49-F238E27FC236}">
                <a16:creationId xmlns:a16="http://schemas.microsoft.com/office/drawing/2014/main" id="{6A19FE0B-3D0F-4ED1-8E26-79C87692FD50}"/>
              </a:ext>
            </a:extLst>
          </p:cNvPr>
          <p:cNvSpPr txBox="1"/>
          <p:nvPr/>
        </p:nvSpPr>
        <p:spPr>
          <a:xfrm>
            <a:off x="2932052" y="3719146"/>
            <a:ext cx="4821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highlight>
                  <a:srgbClr val="6AB554"/>
                </a:highlight>
                <a:latin typeface="Arial" panose="020B0604020202020204" pitchFamily="34" charset="0"/>
              </a:rPr>
              <a:t>47-54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26-32</a:t>
            </a:r>
          </a:p>
        </p:txBody>
      </p:sp>
      <p:sp>
        <p:nvSpPr>
          <p:cNvPr id="26" name="TextBox 32">
            <a:extLst>
              <a:ext uri="{FF2B5EF4-FFF2-40B4-BE49-F238E27FC236}">
                <a16:creationId xmlns:a16="http://schemas.microsoft.com/office/drawing/2014/main" id="{3E057051-CA00-4383-8F3E-E8E77C34AB0F}"/>
              </a:ext>
            </a:extLst>
          </p:cNvPr>
          <p:cNvSpPr txBox="1"/>
          <p:nvPr/>
        </p:nvSpPr>
        <p:spPr>
          <a:xfrm>
            <a:off x="2824612" y="4884662"/>
            <a:ext cx="2148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+6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+0</a:t>
            </a:r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6533E694-6FD2-4C70-8F3E-AF99AA2DB3B4}"/>
              </a:ext>
            </a:extLst>
          </p:cNvPr>
          <p:cNvSpPr txBox="1"/>
          <p:nvPr/>
        </p:nvSpPr>
        <p:spPr>
          <a:xfrm>
            <a:off x="824609" y="4188216"/>
            <a:ext cx="2201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- 4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+1</a:t>
            </a:r>
          </a:p>
        </p:txBody>
      </p:sp>
      <p:sp>
        <p:nvSpPr>
          <p:cNvPr id="30" name="TextBox 32">
            <a:extLst>
              <a:ext uri="{FF2B5EF4-FFF2-40B4-BE49-F238E27FC236}">
                <a16:creationId xmlns:a16="http://schemas.microsoft.com/office/drawing/2014/main" id="{36103853-D27E-481C-BC15-E47C50C05BBC}"/>
              </a:ext>
            </a:extLst>
          </p:cNvPr>
          <p:cNvSpPr txBox="1"/>
          <p:nvPr/>
        </p:nvSpPr>
        <p:spPr>
          <a:xfrm>
            <a:off x="2072682" y="4557548"/>
            <a:ext cx="2148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+3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+3</a:t>
            </a:r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1CCDA95C-88B3-4733-BE54-E208FC3D9B01}"/>
              </a:ext>
            </a:extLst>
          </p:cNvPr>
          <p:cNvSpPr txBox="1"/>
          <p:nvPr/>
        </p:nvSpPr>
        <p:spPr>
          <a:xfrm>
            <a:off x="2932051" y="2275437"/>
            <a:ext cx="27253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-21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-  6</a:t>
            </a:r>
            <a:endParaRPr lang="da-DK" sz="1200" b="0" i="0" u="none" strike="noStrike" dirty="0"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A4315C1B-56DA-4B2B-8979-A35E7FEB7266}"/>
              </a:ext>
            </a:extLst>
          </p:cNvPr>
          <p:cNvSpPr txBox="1"/>
          <p:nvPr/>
        </p:nvSpPr>
        <p:spPr>
          <a:xfrm>
            <a:off x="4271456" y="4784354"/>
            <a:ext cx="3196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+  5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  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C72299-2EF6-4A76-A3CC-8A3D7A6C88E4}"/>
              </a:ext>
            </a:extLst>
          </p:cNvPr>
          <p:cNvSpPr txBox="1"/>
          <p:nvPr/>
        </p:nvSpPr>
        <p:spPr>
          <a:xfrm>
            <a:off x="3795687" y="2916624"/>
            <a:ext cx="2777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-17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-  2</a:t>
            </a:r>
          </a:p>
        </p:txBody>
      </p:sp>
      <p:pic>
        <p:nvPicPr>
          <p:cNvPr id="40" name="Pladsholder til indhold 37" descr="Tropisk scene med massiv udfyldning">
            <a:extLst>
              <a:ext uri="{FF2B5EF4-FFF2-40B4-BE49-F238E27FC236}">
                <a16:creationId xmlns:a16="http://schemas.microsoft.com/office/drawing/2014/main" id="{8A446A7C-CBDB-47F1-95AE-FFA4DAB05C3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49788"/>
          <a:stretch/>
        </p:blipFill>
        <p:spPr>
          <a:xfrm>
            <a:off x="3614575" y="4179213"/>
            <a:ext cx="513596" cy="257890"/>
          </a:xfrm>
          <a:prstGeom prst="rect">
            <a:avLst/>
          </a:prstGeom>
        </p:spPr>
      </p:pic>
      <p:sp>
        <p:nvSpPr>
          <p:cNvPr id="42" name="Tekstfelt 41">
            <a:extLst>
              <a:ext uri="{FF2B5EF4-FFF2-40B4-BE49-F238E27FC236}">
                <a16:creationId xmlns:a16="http://schemas.microsoft.com/office/drawing/2014/main" id="{79D64F69-CBF9-4BB7-A8B2-DA17CE63BE57}"/>
              </a:ext>
            </a:extLst>
          </p:cNvPr>
          <p:cNvSpPr txBox="1"/>
          <p:nvPr/>
        </p:nvSpPr>
        <p:spPr>
          <a:xfrm>
            <a:off x="1312790" y="4000381"/>
            <a:ext cx="9727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accent1"/>
                </a:solidFill>
              </a:rPr>
              <a:t>1,5GW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5BBC9969-92DC-4395-A6D4-CB2D96CECA9C}"/>
              </a:ext>
            </a:extLst>
          </p:cNvPr>
          <p:cNvSpPr txBox="1"/>
          <p:nvPr/>
        </p:nvSpPr>
        <p:spPr>
          <a:xfrm>
            <a:off x="4125112" y="4355638"/>
            <a:ext cx="7252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accent1"/>
                </a:solidFill>
              </a:rPr>
              <a:t>1GW</a:t>
            </a:r>
          </a:p>
        </p:txBody>
      </p:sp>
      <p:cxnSp>
        <p:nvCxnSpPr>
          <p:cNvPr id="45" name="Lige pilforbindelse 44">
            <a:extLst>
              <a:ext uri="{FF2B5EF4-FFF2-40B4-BE49-F238E27FC236}">
                <a16:creationId xmlns:a16="http://schemas.microsoft.com/office/drawing/2014/main" id="{3DC1FD8D-14CD-4F14-A0EF-BA8C69F8AC42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2422370" y="3782906"/>
            <a:ext cx="354204" cy="1742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ge pilforbindelse 47">
            <a:extLst>
              <a:ext uri="{FF2B5EF4-FFF2-40B4-BE49-F238E27FC236}">
                <a16:creationId xmlns:a16="http://schemas.microsoft.com/office/drawing/2014/main" id="{31D1B66D-574F-4AFB-B783-EEB1030DEED1}"/>
              </a:ext>
            </a:extLst>
          </p:cNvPr>
          <p:cNvCxnSpPr>
            <a:cxnSpLocks/>
          </p:cNvCxnSpPr>
          <p:nvPr/>
        </p:nvCxnSpPr>
        <p:spPr>
          <a:xfrm flipH="1" flipV="1">
            <a:off x="3414222" y="3998923"/>
            <a:ext cx="225802" cy="23813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ladsholder til tekst 4">
            <a:extLst>
              <a:ext uri="{FF2B5EF4-FFF2-40B4-BE49-F238E27FC236}">
                <a16:creationId xmlns:a16="http://schemas.microsoft.com/office/drawing/2014/main" id="{8F10D514-F6EA-4572-872F-0CF489D107E3}"/>
              </a:ext>
            </a:extLst>
          </p:cNvPr>
          <p:cNvSpPr txBox="1">
            <a:spLocks/>
          </p:cNvSpPr>
          <p:nvPr/>
        </p:nvSpPr>
        <p:spPr>
          <a:xfrm>
            <a:off x="6310313" y="1666600"/>
            <a:ext cx="4312826" cy="430213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>
                <a:solidFill>
                  <a:schemeClr val="accent5"/>
                </a:solidFill>
              </a:rPr>
              <a:t>Grønt scenarie: Afregningspriser og elpriser, 2030</a:t>
            </a:r>
          </a:p>
        </p:txBody>
      </p:sp>
      <p:graphicFrame>
        <p:nvGraphicFramePr>
          <p:cNvPr id="51" name="Chart 3">
            <a:extLst>
              <a:ext uri="{FF2B5EF4-FFF2-40B4-BE49-F238E27FC236}">
                <a16:creationId xmlns:a16="http://schemas.microsoft.com/office/drawing/2014/main" id="{D7D69E17-F91A-4C6A-BB1D-E031801EC075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707447"/>
              </p:ext>
            </p:extLst>
          </p:nvPr>
        </p:nvGraphicFramePr>
        <p:xfrm>
          <a:off x="6257925" y="2336800"/>
          <a:ext cx="4240213" cy="308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72" name="Rektangel 71">
            <a:extLst>
              <a:ext uri="{FF2B5EF4-FFF2-40B4-BE49-F238E27FC236}">
                <a16:creationId xmlns:a16="http://schemas.microsoft.com/office/drawing/2014/main" id="{9FB19A3A-44B5-41B8-A100-6C02E25A529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9582150" y="3916363"/>
            <a:ext cx="260350" cy="280988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7E339D61-684C-4FAF-8EA4-7559344ACFC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8647113" y="3116263"/>
            <a:ext cx="260350" cy="290513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6044DDC3-D3E1-4AA7-B390-56382A3E3DE8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710488" y="3127375"/>
            <a:ext cx="260350" cy="288925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7F950BD4-3C45-413D-AC9E-CADDB9152D36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6773863" y="2768600"/>
            <a:ext cx="260350" cy="315913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8A41C2B9-D545-4DE2-AF39-F59496C2B25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370638" y="2020888"/>
            <a:ext cx="6016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Øre/kWh</a:t>
            </a:r>
            <a:endParaRPr lang="da-DK" sz="1200" noProof="0" dirty="0"/>
          </a:p>
        </p:txBody>
      </p:sp>
      <p:cxnSp>
        <p:nvCxnSpPr>
          <p:cNvPr id="77" name="Lige forbindelse 76">
            <a:extLst>
              <a:ext uri="{FF2B5EF4-FFF2-40B4-BE49-F238E27FC236}">
                <a16:creationId xmlns:a16="http://schemas.microsoft.com/office/drawing/2014/main" id="{82F97F96-8127-4DF1-9579-577195C022CF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6751638" y="5451475"/>
            <a:ext cx="171450" cy="0"/>
          </a:xfrm>
          <a:prstGeom prst="line">
            <a:avLst/>
          </a:prstGeom>
          <a:ln w="28575" cap="rnd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EA2976F-F9D9-4216-98D3-CC3BEDED0760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8855075" y="5372100"/>
            <a:ext cx="214313" cy="160338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9" name="Rombe 78">
            <a:extLst>
              <a:ext uri="{FF2B5EF4-FFF2-40B4-BE49-F238E27FC236}">
                <a16:creationId xmlns:a16="http://schemas.microsoft.com/office/drawing/2014/main" id="{56E2EBDA-DF8F-4C34-87AB-01418B5AE6B9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8177213" y="5413375"/>
            <a:ext cx="76200" cy="76200"/>
          </a:xfrm>
          <a:prstGeom prst="diamon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BD30CAFF-AD77-4870-BBC9-378E8752B9F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120188" y="5367338"/>
            <a:ext cx="7604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Følsomhed</a:t>
            </a:r>
            <a:endParaRPr lang="da-DK" sz="1200" noProof="0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3AD566EB-5E42-48BD-AE19-BDD941B55A5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996113" y="5367338"/>
            <a:ext cx="10112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/>
              <a:t>Hovedscenarie</a:t>
            </a:r>
            <a:endParaRPr lang="da-DK" sz="1200" noProof="0" dirty="0"/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A08A12DD-084A-4DA7-9E44-1D7E1E47E3D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374063" y="5367338"/>
            <a:ext cx="3794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5CA54E5F-382C-4958-A95B-8A24E2A889C5}" type="datetime'''''''''LC''''o''E'''''''">
              <a:rPr lang="da-DK" altLang="en-US" sz="1200" smtClean="0"/>
              <a:pPr/>
              <a:t>LCoE</a:t>
            </a:fld>
            <a:endParaRPr lang="da-DK" sz="1200" noProof="0" dirty="0"/>
          </a:p>
        </p:txBody>
      </p:sp>
      <p:cxnSp>
        <p:nvCxnSpPr>
          <p:cNvPr id="83" name="Lige forbindelse 82">
            <a:extLst>
              <a:ext uri="{FF2B5EF4-FFF2-40B4-BE49-F238E27FC236}">
                <a16:creationId xmlns:a16="http://schemas.microsoft.com/office/drawing/2014/main" id="{9FA859F6-6A73-4868-8282-23DC9C630914}"/>
              </a:ext>
            </a:extLst>
          </p:cNvPr>
          <p:cNvCxnSpPr>
            <a:cxnSpLocks/>
          </p:cNvCxnSpPr>
          <p:nvPr/>
        </p:nvCxnSpPr>
        <p:spPr>
          <a:xfrm flipV="1">
            <a:off x="9491996" y="2382837"/>
            <a:ext cx="0" cy="29035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4" name="Tekstfelt 83">
            <a:extLst>
              <a:ext uri="{FF2B5EF4-FFF2-40B4-BE49-F238E27FC236}">
                <a16:creationId xmlns:a16="http://schemas.microsoft.com/office/drawing/2014/main" id="{0220A9ED-A603-477D-95B3-D2ED30139383}"/>
              </a:ext>
            </a:extLst>
          </p:cNvPr>
          <p:cNvSpPr txBox="1"/>
          <p:nvPr/>
        </p:nvSpPr>
        <p:spPr>
          <a:xfrm>
            <a:off x="6854126" y="2382837"/>
            <a:ext cx="350837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dirty="0"/>
              <a:t>Elpriser            </a:t>
            </a:r>
            <a:r>
              <a:rPr lang="da-DK" sz="1050" b="1" dirty="0" err="1">
                <a:solidFill>
                  <a:schemeClr val="accent4"/>
                </a:solidFill>
              </a:rPr>
              <a:t>Havvind</a:t>
            </a:r>
            <a:r>
              <a:rPr lang="da-DK" sz="1050" b="1" dirty="0"/>
              <a:t>            </a:t>
            </a:r>
            <a:r>
              <a:rPr lang="da-DK" sz="1050" b="1" dirty="0" err="1">
                <a:solidFill>
                  <a:schemeClr val="accent3"/>
                </a:solidFill>
              </a:rPr>
              <a:t>Landvind</a:t>
            </a:r>
            <a:r>
              <a:rPr lang="da-DK" sz="1050" b="1" dirty="0">
                <a:solidFill>
                  <a:schemeClr val="accent3"/>
                </a:solidFill>
              </a:rPr>
              <a:t>              </a:t>
            </a:r>
            <a:r>
              <a:rPr lang="da-DK" sz="1050" b="1" dirty="0">
                <a:solidFill>
                  <a:srgbClr val="FFC000"/>
                </a:solidFill>
              </a:rPr>
              <a:t>Sol</a:t>
            </a:r>
          </a:p>
        </p:txBody>
      </p:sp>
      <p:cxnSp>
        <p:nvCxnSpPr>
          <p:cNvPr id="85" name="Lige forbindelse 84">
            <a:extLst>
              <a:ext uri="{FF2B5EF4-FFF2-40B4-BE49-F238E27FC236}">
                <a16:creationId xmlns:a16="http://schemas.microsoft.com/office/drawing/2014/main" id="{F85E8C01-F31F-4A75-83CD-A64DDA2F0B89}"/>
              </a:ext>
            </a:extLst>
          </p:cNvPr>
          <p:cNvCxnSpPr>
            <a:cxnSpLocks/>
          </p:cNvCxnSpPr>
          <p:nvPr/>
        </p:nvCxnSpPr>
        <p:spPr>
          <a:xfrm flipV="1">
            <a:off x="8549523" y="2382837"/>
            <a:ext cx="0" cy="29035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Lige forbindelse 85">
            <a:extLst>
              <a:ext uri="{FF2B5EF4-FFF2-40B4-BE49-F238E27FC236}">
                <a16:creationId xmlns:a16="http://schemas.microsoft.com/office/drawing/2014/main" id="{961580DC-0D65-4A8C-9F5D-F61C70C162C6}"/>
              </a:ext>
            </a:extLst>
          </p:cNvPr>
          <p:cNvCxnSpPr>
            <a:cxnSpLocks/>
          </p:cNvCxnSpPr>
          <p:nvPr/>
        </p:nvCxnSpPr>
        <p:spPr>
          <a:xfrm flipV="1">
            <a:off x="7610092" y="2382837"/>
            <a:ext cx="0" cy="29035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8" name="Rektangel 97">
            <a:extLst>
              <a:ext uri="{FF2B5EF4-FFF2-40B4-BE49-F238E27FC236}">
                <a16:creationId xmlns:a16="http://schemas.microsoft.com/office/drawing/2014/main" id="{B684048F-1DAD-4963-B7EF-FF48BD41055B}"/>
              </a:ext>
            </a:extLst>
          </p:cNvPr>
          <p:cNvSpPr/>
          <p:nvPr/>
        </p:nvSpPr>
        <p:spPr>
          <a:xfrm>
            <a:off x="6096000" y="1704534"/>
            <a:ext cx="5199914" cy="404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cxnSp>
        <p:nvCxnSpPr>
          <p:cNvPr id="44" name="Lige pilforbindelse 43">
            <a:extLst>
              <a:ext uri="{FF2B5EF4-FFF2-40B4-BE49-F238E27FC236}">
                <a16:creationId xmlns:a16="http://schemas.microsoft.com/office/drawing/2014/main" id="{F2E64116-F4B1-4EB2-BBFB-B5BF536BF3BD}"/>
              </a:ext>
            </a:extLst>
          </p:cNvPr>
          <p:cNvCxnSpPr>
            <a:cxnSpLocks/>
          </p:cNvCxnSpPr>
          <p:nvPr/>
        </p:nvCxnSpPr>
        <p:spPr>
          <a:xfrm flipH="1">
            <a:off x="2072682" y="3935305"/>
            <a:ext cx="107440" cy="62224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pilforbindelse 46">
            <a:extLst>
              <a:ext uri="{FF2B5EF4-FFF2-40B4-BE49-F238E27FC236}">
                <a16:creationId xmlns:a16="http://schemas.microsoft.com/office/drawing/2014/main" id="{92801993-192E-451D-BB4C-6228209C47FC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3871373" y="4437103"/>
            <a:ext cx="288952" cy="44251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23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kt 33" hidden="1">
            <a:extLst>
              <a:ext uri="{FF2B5EF4-FFF2-40B4-BE49-F238E27FC236}">
                <a16:creationId xmlns:a16="http://schemas.microsoft.com/office/drawing/2014/main" id="{26BBD0FF-064F-40E6-AC6F-4DBF41EC9E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382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622" imgH="623" progId="TCLayout.ActiveDocument.1">
                  <p:embed/>
                </p:oleObj>
              </mc:Choice>
              <mc:Fallback>
                <p:oleObj name="think-cell Slide" r:id="rId16" imgW="622" imgH="623" progId="TCLayout.ActiveDocument.1">
                  <p:embed/>
                  <p:pic>
                    <p:nvPicPr>
                      <p:cNvPr id="34" name="Objekt 33" hidden="1">
                        <a:extLst>
                          <a:ext uri="{FF2B5EF4-FFF2-40B4-BE49-F238E27FC236}">
                            <a16:creationId xmlns:a16="http://schemas.microsoft.com/office/drawing/2014/main" id="{26BBD0FF-064F-40E6-AC6F-4DBF41EC9E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5">
            <a:extLst>
              <a:ext uri="{FF2B5EF4-FFF2-40B4-BE49-F238E27FC236}">
                <a16:creationId xmlns:a16="http://schemas.microsoft.com/office/drawing/2014/main" id="{8E148467-9953-443A-8BC1-6BFB55BAEF2A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6272" t="35756" r="36525" b="36034"/>
          <a:stretch/>
        </p:blipFill>
        <p:spPr>
          <a:xfrm>
            <a:off x="539748" y="1806574"/>
            <a:ext cx="4176631" cy="37485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FB0A11-76AA-49A6-8582-71B10CFCF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11652251" cy="934890"/>
          </a:xfrm>
        </p:spPr>
        <p:txBody>
          <a:bodyPr vert="horz"/>
          <a:lstStyle/>
          <a:p>
            <a:r>
              <a:rPr lang="da-DK" sz="2400" dirty="0"/>
              <a:t>Følsomhed 3: En fremrykning af </a:t>
            </a:r>
            <a:r>
              <a:rPr lang="da-DK" sz="2400" dirty="0" err="1"/>
              <a:t>energiøerne</a:t>
            </a:r>
            <a:r>
              <a:rPr lang="da-DK" sz="2400" dirty="0"/>
              <a:t> med tilhørende udlandsforbindelser vil skabe attraktive afregningspriser og støttefri VE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DAA006-B0B3-4821-AECA-8BA003C1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CE4DC04-CA3D-42C0-939D-4D045386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16</a:t>
            </a:fld>
            <a:endParaRPr lang="da-DK" noProof="0" dirty="0"/>
          </a:p>
        </p:txBody>
      </p:sp>
      <p:pic>
        <p:nvPicPr>
          <p:cNvPr id="38" name="Pladsholder til indhold 37" descr="Tropisk scene med massiv udfyldning">
            <a:extLst>
              <a:ext uri="{FF2B5EF4-FFF2-40B4-BE49-F238E27FC236}">
                <a16:creationId xmlns:a16="http://schemas.microsoft.com/office/drawing/2014/main" id="{48A67DFF-CC05-4783-9A4C-567EF37FB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49788"/>
          <a:stretch/>
        </p:blipFill>
        <p:spPr>
          <a:xfrm>
            <a:off x="1908774" y="3671387"/>
            <a:ext cx="513596" cy="257890"/>
          </a:xfrm>
        </p:spPr>
      </p:pic>
      <p:sp>
        <p:nvSpPr>
          <p:cNvPr id="22" name="TextBox 32">
            <a:extLst>
              <a:ext uri="{FF2B5EF4-FFF2-40B4-BE49-F238E27FC236}">
                <a16:creationId xmlns:a16="http://schemas.microsoft.com/office/drawing/2014/main" id="{571E8AD7-E861-4F11-BFF7-4C755579EF9D}"/>
              </a:ext>
            </a:extLst>
          </p:cNvPr>
          <p:cNvSpPr txBox="1"/>
          <p:nvPr/>
        </p:nvSpPr>
        <p:spPr>
          <a:xfrm>
            <a:off x="1199945" y="5127574"/>
            <a:ext cx="3249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highlight>
                  <a:srgbClr val="6AB554"/>
                </a:highlight>
                <a:latin typeface="Arial" panose="020B0604020202020204" pitchFamily="34" charset="0"/>
              </a:rPr>
              <a:t>-13</a:t>
            </a:r>
            <a:r>
              <a:rPr lang="da-DK" sz="1200" dirty="0">
                <a:highlight>
                  <a:srgbClr val="6AB554"/>
                </a:highlight>
              </a:rPr>
              <a:t> </a:t>
            </a: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-  8</a:t>
            </a:r>
            <a:r>
              <a:rPr lang="da-DK" sz="1200" dirty="0">
                <a:highlight>
                  <a:srgbClr val="000000"/>
                </a:highlight>
              </a:rPr>
              <a:t> </a:t>
            </a:r>
            <a:endParaRPr lang="da-DK" sz="12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0B3E96A6-E500-4C10-8870-A5C61DAAD9F3}"/>
              </a:ext>
            </a:extLst>
          </p:cNvPr>
          <p:cNvSpPr txBox="1"/>
          <p:nvPr/>
        </p:nvSpPr>
        <p:spPr>
          <a:xfrm>
            <a:off x="1756460" y="5027188"/>
            <a:ext cx="2148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highlight>
                  <a:srgbClr val="6AB554"/>
                </a:highlight>
                <a:latin typeface="Arial" panose="020B0604020202020204" pitchFamily="34" charset="0"/>
              </a:rPr>
              <a:t>+8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+3</a:t>
            </a:r>
          </a:p>
        </p:txBody>
      </p:sp>
      <p:sp>
        <p:nvSpPr>
          <p:cNvPr id="25" name="TextBox 32">
            <a:extLst>
              <a:ext uri="{FF2B5EF4-FFF2-40B4-BE49-F238E27FC236}">
                <a16:creationId xmlns:a16="http://schemas.microsoft.com/office/drawing/2014/main" id="{6A19FE0B-3D0F-4ED1-8E26-79C87692FD50}"/>
              </a:ext>
            </a:extLst>
          </p:cNvPr>
          <p:cNvSpPr txBox="1"/>
          <p:nvPr/>
        </p:nvSpPr>
        <p:spPr>
          <a:xfrm>
            <a:off x="2932052" y="3719146"/>
            <a:ext cx="4821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highlight>
                  <a:srgbClr val="6AB554"/>
                </a:highlight>
                <a:latin typeface="Arial" panose="020B0604020202020204" pitchFamily="34" charset="0"/>
              </a:rPr>
              <a:t>47-54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26-32</a:t>
            </a:r>
          </a:p>
        </p:txBody>
      </p:sp>
      <p:sp>
        <p:nvSpPr>
          <p:cNvPr id="26" name="TextBox 32">
            <a:extLst>
              <a:ext uri="{FF2B5EF4-FFF2-40B4-BE49-F238E27FC236}">
                <a16:creationId xmlns:a16="http://schemas.microsoft.com/office/drawing/2014/main" id="{3E057051-CA00-4383-8F3E-E8E77C34AB0F}"/>
              </a:ext>
            </a:extLst>
          </p:cNvPr>
          <p:cNvSpPr txBox="1"/>
          <p:nvPr/>
        </p:nvSpPr>
        <p:spPr>
          <a:xfrm>
            <a:off x="2824612" y="4884662"/>
            <a:ext cx="2148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+6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+0</a:t>
            </a:r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6533E694-6FD2-4C70-8F3E-AF99AA2DB3B4}"/>
              </a:ext>
            </a:extLst>
          </p:cNvPr>
          <p:cNvSpPr txBox="1"/>
          <p:nvPr/>
        </p:nvSpPr>
        <p:spPr>
          <a:xfrm>
            <a:off x="824609" y="4188216"/>
            <a:ext cx="2201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- 4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+1</a:t>
            </a:r>
          </a:p>
        </p:txBody>
      </p:sp>
      <p:sp>
        <p:nvSpPr>
          <p:cNvPr id="30" name="TextBox 32">
            <a:extLst>
              <a:ext uri="{FF2B5EF4-FFF2-40B4-BE49-F238E27FC236}">
                <a16:creationId xmlns:a16="http://schemas.microsoft.com/office/drawing/2014/main" id="{36103853-D27E-481C-BC15-E47C50C05BBC}"/>
              </a:ext>
            </a:extLst>
          </p:cNvPr>
          <p:cNvSpPr txBox="1"/>
          <p:nvPr/>
        </p:nvSpPr>
        <p:spPr>
          <a:xfrm>
            <a:off x="2072682" y="4557548"/>
            <a:ext cx="2148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+3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+3</a:t>
            </a:r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1CCDA95C-88B3-4733-BE54-E208FC3D9B01}"/>
              </a:ext>
            </a:extLst>
          </p:cNvPr>
          <p:cNvSpPr txBox="1"/>
          <p:nvPr/>
        </p:nvSpPr>
        <p:spPr>
          <a:xfrm>
            <a:off x="2932051" y="2275437"/>
            <a:ext cx="27253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-21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-  6</a:t>
            </a:r>
            <a:endParaRPr lang="da-DK" sz="1200" b="0" i="0" u="none" strike="noStrike" dirty="0"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A4315C1B-56DA-4B2B-8979-A35E7FEB7266}"/>
              </a:ext>
            </a:extLst>
          </p:cNvPr>
          <p:cNvSpPr txBox="1"/>
          <p:nvPr/>
        </p:nvSpPr>
        <p:spPr>
          <a:xfrm>
            <a:off x="4271456" y="4784354"/>
            <a:ext cx="3196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+  5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  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C72299-2EF6-4A76-A3CC-8A3D7A6C88E4}"/>
              </a:ext>
            </a:extLst>
          </p:cNvPr>
          <p:cNvSpPr txBox="1"/>
          <p:nvPr/>
        </p:nvSpPr>
        <p:spPr>
          <a:xfrm>
            <a:off x="3795687" y="2916624"/>
            <a:ext cx="2777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-17</a:t>
            </a:r>
            <a:endParaRPr lang="da-DK" sz="1200" dirty="0">
              <a:highlight>
                <a:srgbClr val="6AB554"/>
              </a:highlight>
            </a:endParaRPr>
          </a:p>
          <a:p>
            <a:r>
              <a:rPr lang="da-DK" sz="12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-  2</a:t>
            </a:r>
          </a:p>
        </p:txBody>
      </p:sp>
      <p:pic>
        <p:nvPicPr>
          <p:cNvPr id="40" name="Pladsholder til indhold 37" descr="Tropisk scene med massiv udfyldning">
            <a:extLst>
              <a:ext uri="{FF2B5EF4-FFF2-40B4-BE49-F238E27FC236}">
                <a16:creationId xmlns:a16="http://schemas.microsoft.com/office/drawing/2014/main" id="{8A446A7C-CBDB-47F1-95AE-FFA4DAB05C3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49788"/>
          <a:stretch/>
        </p:blipFill>
        <p:spPr>
          <a:xfrm>
            <a:off x="3614575" y="4179213"/>
            <a:ext cx="513596" cy="257890"/>
          </a:xfrm>
          <a:prstGeom prst="rect">
            <a:avLst/>
          </a:prstGeom>
        </p:spPr>
      </p:pic>
      <p:sp>
        <p:nvSpPr>
          <p:cNvPr id="42" name="Tekstfelt 41">
            <a:extLst>
              <a:ext uri="{FF2B5EF4-FFF2-40B4-BE49-F238E27FC236}">
                <a16:creationId xmlns:a16="http://schemas.microsoft.com/office/drawing/2014/main" id="{79D64F69-CBF9-4BB7-A8B2-DA17CE63BE57}"/>
              </a:ext>
            </a:extLst>
          </p:cNvPr>
          <p:cNvSpPr txBox="1"/>
          <p:nvPr/>
        </p:nvSpPr>
        <p:spPr>
          <a:xfrm>
            <a:off x="1312790" y="4000381"/>
            <a:ext cx="9727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accent1"/>
                </a:solidFill>
              </a:rPr>
              <a:t>1,5GW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5BBC9969-92DC-4395-A6D4-CB2D96CECA9C}"/>
              </a:ext>
            </a:extLst>
          </p:cNvPr>
          <p:cNvSpPr txBox="1"/>
          <p:nvPr/>
        </p:nvSpPr>
        <p:spPr>
          <a:xfrm>
            <a:off x="4125112" y="4355638"/>
            <a:ext cx="7252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accent1"/>
                </a:solidFill>
              </a:rPr>
              <a:t>1GW</a:t>
            </a:r>
          </a:p>
        </p:txBody>
      </p:sp>
      <p:cxnSp>
        <p:nvCxnSpPr>
          <p:cNvPr id="45" name="Lige pilforbindelse 44">
            <a:extLst>
              <a:ext uri="{FF2B5EF4-FFF2-40B4-BE49-F238E27FC236}">
                <a16:creationId xmlns:a16="http://schemas.microsoft.com/office/drawing/2014/main" id="{3DC1FD8D-14CD-4F14-A0EF-BA8C69F8AC42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2422370" y="3782906"/>
            <a:ext cx="354204" cy="1742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ge pilforbindelse 47">
            <a:extLst>
              <a:ext uri="{FF2B5EF4-FFF2-40B4-BE49-F238E27FC236}">
                <a16:creationId xmlns:a16="http://schemas.microsoft.com/office/drawing/2014/main" id="{31D1B66D-574F-4AFB-B783-EEB1030DEED1}"/>
              </a:ext>
            </a:extLst>
          </p:cNvPr>
          <p:cNvCxnSpPr>
            <a:cxnSpLocks/>
          </p:cNvCxnSpPr>
          <p:nvPr/>
        </p:nvCxnSpPr>
        <p:spPr>
          <a:xfrm flipH="1" flipV="1">
            <a:off x="3414222" y="3998923"/>
            <a:ext cx="225802" cy="23813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ladsholder til tekst 4">
            <a:extLst>
              <a:ext uri="{FF2B5EF4-FFF2-40B4-BE49-F238E27FC236}">
                <a16:creationId xmlns:a16="http://schemas.microsoft.com/office/drawing/2014/main" id="{8F10D514-F6EA-4572-872F-0CF489D107E3}"/>
              </a:ext>
            </a:extLst>
          </p:cNvPr>
          <p:cNvSpPr txBox="1">
            <a:spLocks/>
          </p:cNvSpPr>
          <p:nvPr/>
        </p:nvSpPr>
        <p:spPr>
          <a:xfrm>
            <a:off x="6310313" y="1666600"/>
            <a:ext cx="4312826" cy="430213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>
                <a:solidFill>
                  <a:schemeClr val="accent5"/>
                </a:solidFill>
              </a:rPr>
              <a:t>Grønt scenarie: Afregningspriser og elpriser, 2030</a:t>
            </a:r>
          </a:p>
        </p:txBody>
      </p:sp>
      <p:graphicFrame>
        <p:nvGraphicFramePr>
          <p:cNvPr id="53" name="Chart 3">
            <a:extLst>
              <a:ext uri="{FF2B5EF4-FFF2-40B4-BE49-F238E27FC236}">
                <a16:creationId xmlns:a16="http://schemas.microsoft.com/office/drawing/2014/main" id="{A3BEEBEE-647B-4761-91E9-8B2A16C410E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5480296"/>
              </p:ext>
            </p:extLst>
          </p:nvPr>
        </p:nvGraphicFramePr>
        <p:xfrm>
          <a:off x="6257925" y="2336800"/>
          <a:ext cx="4240213" cy="308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72" name="Rektangel 71">
            <a:extLst>
              <a:ext uri="{FF2B5EF4-FFF2-40B4-BE49-F238E27FC236}">
                <a16:creationId xmlns:a16="http://schemas.microsoft.com/office/drawing/2014/main" id="{9FB19A3A-44B5-41B8-A100-6C02E25A529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9582150" y="3916363"/>
            <a:ext cx="260350" cy="280988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7E339D61-684C-4FAF-8EA4-7559344ACFC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8647113" y="3116263"/>
            <a:ext cx="260350" cy="290513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6044DDC3-D3E1-4AA7-B390-56382A3E3DE8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710488" y="3127375"/>
            <a:ext cx="260350" cy="288925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7F950BD4-3C45-413D-AC9E-CADDB9152D36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6773863" y="2768600"/>
            <a:ext cx="260350" cy="315913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8A41C2B9-D545-4DE2-AF39-F59496C2B25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370638" y="2020888"/>
            <a:ext cx="6016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Øre/kWh</a:t>
            </a:r>
            <a:endParaRPr lang="da-DK" sz="1200" noProof="0" dirty="0"/>
          </a:p>
        </p:txBody>
      </p:sp>
      <p:cxnSp>
        <p:nvCxnSpPr>
          <p:cNvPr id="77" name="Lige forbindelse 76">
            <a:extLst>
              <a:ext uri="{FF2B5EF4-FFF2-40B4-BE49-F238E27FC236}">
                <a16:creationId xmlns:a16="http://schemas.microsoft.com/office/drawing/2014/main" id="{82F97F96-8127-4DF1-9579-577195C022CF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6751638" y="5451475"/>
            <a:ext cx="171450" cy="0"/>
          </a:xfrm>
          <a:prstGeom prst="line">
            <a:avLst/>
          </a:prstGeom>
          <a:ln w="28575" cap="rnd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EA2976F-F9D9-4216-98D3-CC3BEDED0760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8855075" y="5372100"/>
            <a:ext cx="214313" cy="160338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9" name="Rombe 78">
            <a:extLst>
              <a:ext uri="{FF2B5EF4-FFF2-40B4-BE49-F238E27FC236}">
                <a16:creationId xmlns:a16="http://schemas.microsoft.com/office/drawing/2014/main" id="{56E2EBDA-DF8F-4C34-87AB-01418B5AE6B9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8177213" y="5413375"/>
            <a:ext cx="76200" cy="76200"/>
          </a:xfrm>
          <a:prstGeom prst="diamon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3AD566EB-5E42-48BD-AE19-BDD941B55A5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996113" y="5367338"/>
            <a:ext cx="10112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/>
              <a:t>Hovedscenarie</a:t>
            </a:r>
            <a:endParaRPr lang="da-DK" sz="1200" noProof="0" dirty="0"/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BD30CAFF-AD77-4870-BBC9-378E8752B9F4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120188" y="5367338"/>
            <a:ext cx="7604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Følsomhed</a:t>
            </a:r>
            <a:endParaRPr lang="da-DK" sz="1200" noProof="0" dirty="0"/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A08A12DD-084A-4DA7-9E44-1D7E1E47E3D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374063" y="5367338"/>
            <a:ext cx="3794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5CA54E5F-382C-4958-A95B-8A24E2A889C5}" type="datetime'''''''''LC''''o''E'''''''">
              <a:rPr lang="da-DK" altLang="en-US" sz="1200" smtClean="0"/>
              <a:pPr/>
              <a:t>LCoE</a:t>
            </a:fld>
            <a:endParaRPr lang="da-DK" sz="1200" noProof="0" dirty="0"/>
          </a:p>
        </p:txBody>
      </p:sp>
      <p:cxnSp>
        <p:nvCxnSpPr>
          <p:cNvPr id="83" name="Lige forbindelse 82">
            <a:extLst>
              <a:ext uri="{FF2B5EF4-FFF2-40B4-BE49-F238E27FC236}">
                <a16:creationId xmlns:a16="http://schemas.microsoft.com/office/drawing/2014/main" id="{9FA859F6-6A73-4868-8282-23DC9C630914}"/>
              </a:ext>
            </a:extLst>
          </p:cNvPr>
          <p:cNvCxnSpPr>
            <a:cxnSpLocks/>
          </p:cNvCxnSpPr>
          <p:nvPr/>
        </p:nvCxnSpPr>
        <p:spPr>
          <a:xfrm flipV="1">
            <a:off x="9491996" y="2382837"/>
            <a:ext cx="0" cy="29035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4" name="Tekstfelt 83">
            <a:extLst>
              <a:ext uri="{FF2B5EF4-FFF2-40B4-BE49-F238E27FC236}">
                <a16:creationId xmlns:a16="http://schemas.microsoft.com/office/drawing/2014/main" id="{0220A9ED-A603-477D-95B3-D2ED30139383}"/>
              </a:ext>
            </a:extLst>
          </p:cNvPr>
          <p:cNvSpPr txBox="1"/>
          <p:nvPr/>
        </p:nvSpPr>
        <p:spPr>
          <a:xfrm>
            <a:off x="6854126" y="2382837"/>
            <a:ext cx="350837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dirty="0"/>
              <a:t>Elpriser            </a:t>
            </a:r>
            <a:r>
              <a:rPr lang="da-DK" sz="1050" b="1" dirty="0" err="1">
                <a:solidFill>
                  <a:schemeClr val="accent4"/>
                </a:solidFill>
              </a:rPr>
              <a:t>Havvind</a:t>
            </a:r>
            <a:r>
              <a:rPr lang="da-DK" sz="1050" b="1" dirty="0"/>
              <a:t>            </a:t>
            </a:r>
            <a:r>
              <a:rPr lang="da-DK" sz="1050" b="1" dirty="0" err="1">
                <a:solidFill>
                  <a:schemeClr val="accent3"/>
                </a:solidFill>
              </a:rPr>
              <a:t>Landvind</a:t>
            </a:r>
            <a:r>
              <a:rPr lang="da-DK" sz="1050" b="1" dirty="0">
                <a:solidFill>
                  <a:schemeClr val="accent3"/>
                </a:solidFill>
              </a:rPr>
              <a:t>              </a:t>
            </a:r>
            <a:r>
              <a:rPr lang="da-DK" sz="1050" b="1" dirty="0">
                <a:solidFill>
                  <a:srgbClr val="FFC000"/>
                </a:solidFill>
              </a:rPr>
              <a:t>Sol</a:t>
            </a:r>
          </a:p>
        </p:txBody>
      </p:sp>
      <p:cxnSp>
        <p:nvCxnSpPr>
          <p:cNvPr id="85" name="Lige forbindelse 84">
            <a:extLst>
              <a:ext uri="{FF2B5EF4-FFF2-40B4-BE49-F238E27FC236}">
                <a16:creationId xmlns:a16="http://schemas.microsoft.com/office/drawing/2014/main" id="{F85E8C01-F31F-4A75-83CD-A64DDA2F0B89}"/>
              </a:ext>
            </a:extLst>
          </p:cNvPr>
          <p:cNvCxnSpPr>
            <a:cxnSpLocks/>
          </p:cNvCxnSpPr>
          <p:nvPr/>
        </p:nvCxnSpPr>
        <p:spPr>
          <a:xfrm flipV="1">
            <a:off x="8549523" y="2382837"/>
            <a:ext cx="0" cy="29035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Lige forbindelse 85">
            <a:extLst>
              <a:ext uri="{FF2B5EF4-FFF2-40B4-BE49-F238E27FC236}">
                <a16:creationId xmlns:a16="http://schemas.microsoft.com/office/drawing/2014/main" id="{961580DC-0D65-4A8C-9F5D-F61C70C162C6}"/>
              </a:ext>
            </a:extLst>
          </p:cNvPr>
          <p:cNvCxnSpPr>
            <a:cxnSpLocks/>
          </p:cNvCxnSpPr>
          <p:nvPr/>
        </p:nvCxnSpPr>
        <p:spPr>
          <a:xfrm flipV="1">
            <a:off x="7610092" y="2382837"/>
            <a:ext cx="0" cy="29035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8" name="Rektangel 97">
            <a:extLst>
              <a:ext uri="{FF2B5EF4-FFF2-40B4-BE49-F238E27FC236}">
                <a16:creationId xmlns:a16="http://schemas.microsoft.com/office/drawing/2014/main" id="{B684048F-1DAD-4963-B7EF-FF48BD41055B}"/>
              </a:ext>
            </a:extLst>
          </p:cNvPr>
          <p:cNvSpPr/>
          <p:nvPr/>
        </p:nvSpPr>
        <p:spPr>
          <a:xfrm>
            <a:off x="5819422" y="1608681"/>
            <a:ext cx="5199914" cy="404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cxnSp>
        <p:nvCxnSpPr>
          <p:cNvPr id="44" name="Lige pilforbindelse 43">
            <a:extLst>
              <a:ext uri="{FF2B5EF4-FFF2-40B4-BE49-F238E27FC236}">
                <a16:creationId xmlns:a16="http://schemas.microsoft.com/office/drawing/2014/main" id="{F2E64116-F4B1-4EB2-BBFB-B5BF536BF3BD}"/>
              </a:ext>
            </a:extLst>
          </p:cNvPr>
          <p:cNvCxnSpPr>
            <a:cxnSpLocks/>
          </p:cNvCxnSpPr>
          <p:nvPr/>
        </p:nvCxnSpPr>
        <p:spPr>
          <a:xfrm flipH="1">
            <a:off x="2072682" y="3935305"/>
            <a:ext cx="107440" cy="62224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pilforbindelse 46">
            <a:extLst>
              <a:ext uri="{FF2B5EF4-FFF2-40B4-BE49-F238E27FC236}">
                <a16:creationId xmlns:a16="http://schemas.microsoft.com/office/drawing/2014/main" id="{92801993-192E-451D-BB4C-6228209C47FC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3871373" y="4437103"/>
            <a:ext cx="288952" cy="44251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fik 45" descr="Vindmøller med massiv udfyldning">
            <a:extLst>
              <a:ext uri="{FF2B5EF4-FFF2-40B4-BE49-F238E27FC236}">
                <a16:creationId xmlns:a16="http://schemas.microsoft.com/office/drawing/2014/main" id="{615AEC74-F98A-4C40-9A07-D2015D19D13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863899" y="3354665"/>
            <a:ext cx="451974" cy="451974"/>
          </a:xfrm>
          <a:prstGeom prst="rect">
            <a:avLst/>
          </a:prstGeom>
        </p:spPr>
      </p:pic>
      <p:pic>
        <p:nvPicPr>
          <p:cNvPr id="49" name="Grafik 48" descr="Vindmøller med massiv udfyldning">
            <a:extLst>
              <a:ext uri="{FF2B5EF4-FFF2-40B4-BE49-F238E27FC236}">
                <a16:creationId xmlns:a16="http://schemas.microsoft.com/office/drawing/2014/main" id="{17AB0C19-E1BA-4765-8052-C8CA6E28EF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569700" y="3862491"/>
            <a:ext cx="451974" cy="451974"/>
          </a:xfrm>
          <a:prstGeom prst="rect">
            <a:avLst/>
          </a:prstGeom>
        </p:spPr>
      </p:pic>
      <p:sp>
        <p:nvSpPr>
          <p:cNvPr id="50" name="Tekstfelt 49">
            <a:extLst>
              <a:ext uri="{FF2B5EF4-FFF2-40B4-BE49-F238E27FC236}">
                <a16:creationId xmlns:a16="http://schemas.microsoft.com/office/drawing/2014/main" id="{87E2999D-0056-43B6-BE04-E1197E55FB32}"/>
              </a:ext>
            </a:extLst>
          </p:cNvPr>
          <p:cNvSpPr txBox="1"/>
          <p:nvPr/>
        </p:nvSpPr>
        <p:spPr>
          <a:xfrm>
            <a:off x="1727237" y="3109104"/>
            <a:ext cx="7252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accent1"/>
                </a:solidFill>
              </a:rPr>
              <a:t>3GW</a:t>
            </a:r>
          </a:p>
        </p:txBody>
      </p:sp>
      <p:sp>
        <p:nvSpPr>
          <p:cNvPr id="52" name="Tekstfelt 51">
            <a:extLst>
              <a:ext uri="{FF2B5EF4-FFF2-40B4-BE49-F238E27FC236}">
                <a16:creationId xmlns:a16="http://schemas.microsoft.com/office/drawing/2014/main" id="{92D5FE9F-F254-49DB-98F4-5390E9CA5028}"/>
              </a:ext>
            </a:extLst>
          </p:cNvPr>
          <p:cNvSpPr txBox="1"/>
          <p:nvPr/>
        </p:nvSpPr>
        <p:spPr>
          <a:xfrm>
            <a:off x="4015849" y="3831655"/>
            <a:ext cx="7252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accent1"/>
                </a:solidFill>
              </a:rPr>
              <a:t>2GW</a:t>
            </a:r>
          </a:p>
        </p:txBody>
      </p:sp>
    </p:spTree>
    <p:extLst>
      <p:ext uri="{BB962C8B-B14F-4D97-AF65-F5344CB8AC3E}">
        <p14:creationId xmlns:p14="http://schemas.microsoft.com/office/powerpoint/2010/main" val="250289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kt 33" hidden="1">
            <a:extLst>
              <a:ext uri="{FF2B5EF4-FFF2-40B4-BE49-F238E27FC236}">
                <a16:creationId xmlns:a16="http://schemas.microsoft.com/office/drawing/2014/main" id="{26BBD0FF-064F-40E6-AC6F-4DBF41EC9E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8750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622" imgH="623" progId="TCLayout.ActiveDocument.1">
                  <p:embed/>
                </p:oleObj>
              </mc:Choice>
              <mc:Fallback>
                <p:oleObj name="think-cell Slide" r:id="rId38" imgW="622" imgH="623" progId="TCLayout.ActiveDocument.1">
                  <p:embed/>
                  <p:pic>
                    <p:nvPicPr>
                      <p:cNvPr id="34" name="Objekt 33" hidden="1">
                        <a:extLst>
                          <a:ext uri="{FF2B5EF4-FFF2-40B4-BE49-F238E27FC236}">
                            <a16:creationId xmlns:a16="http://schemas.microsoft.com/office/drawing/2014/main" id="{26BBD0FF-064F-40E6-AC6F-4DBF41EC9E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9FB0A11-76AA-49A6-8582-71B10CFCF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11652251" cy="934890"/>
          </a:xfrm>
        </p:spPr>
        <p:txBody>
          <a:bodyPr vert="horz"/>
          <a:lstStyle/>
          <a:p>
            <a:r>
              <a:rPr lang="da-DK" sz="2400" dirty="0"/>
              <a:t>Følsomhed 4: En langsommere udvikling af elforbruget vil medføre lavere elpriser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DAA006-B0B3-4821-AECA-8BA003C1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CE4DC04-CA3D-42C0-939D-4D045386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17</a:t>
            </a:fld>
            <a:endParaRPr lang="da-DK" noProof="0" dirty="0"/>
          </a:p>
        </p:txBody>
      </p:sp>
      <p:sp>
        <p:nvSpPr>
          <p:cNvPr id="70" name="Pladsholder til tekst 4">
            <a:extLst>
              <a:ext uri="{FF2B5EF4-FFF2-40B4-BE49-F238E27FC236}">
                <a16:creationId xmlns:a16="http://schemas.microsoft.com/office/drawing/2014/main" id="{8F10D514-F6EA-4572-872F-0CF489D107E3}"/>
              </a:ext>
            </a:extLst>
          </p:cNvPr>
          <p:cNvSpPr txBox="1">
            <a:spLocks/>
          </p:cNvSpPr>
          <p:nvPr/>
        </p:nvSpPr>
        <p:spPr>
          <a:xfrm>
            <a:off x="6310313" y="1666600"/>
            <a:ext cx="4312826" cy="430213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>
                <a:solidFill>
                  <a:schemeClr val="accent5"/>
                </a:solidFill>
              </a:rPr>
              <a:t>Grønt scenarie: Afregningspriser og elpriser, 2030</a:t>
            </a:r>
          </a:p>
        </p:txBody>
      </p:sp>
      <p:graphicFrame>
        <p:nvGraphicFramePr>
          <p:cNvPr id="54" name="Chart 3">
            <a:extLst>
              <a:ext uri="{FF2B5EF4-FFF2-40B4-BE49-F238E27FC236}">
                <a16:creationId xmlns:a16="http://schemas.microsoft.com/office/drawing/2014/main" id="{D7B7D581-BF34-4FFF-99BB-91DE3B4A07A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9047227"/>
              </p:ext>
            </p:extLst>
          </p:nvPr>
        </p:nvGraphicFramePr>
        <p:xfrm>
          <a:off x="6257925" y="2336800"/>
          <a:ext cx="4240213" cy="308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72" name="Rektangel 71">
            <a:extLst>
              <a:ext uri="{FF2B5EF4-FFF2-40B4-BE49-F238E27FC236}">
                <a16:creationId xmlns:a16="http://schemas.microsoft.com/office/drawing/2014/main" id="{9FB19A3A-44B5-41B8-A100-6C02E25A529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9582150" y="3916363"/>
            <a:ext cx="260350" cy="280988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7E339D61-684C-4FAF-8EA4-7559344ACFC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8647113" y="3116263"/>
            <a:ext cx="260350" cy="290513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6044DDC3-D3E1-4AA7-B390-56382A3E3DE8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710488" y="3127375"/>
            <a:ext cx="260350" cy="288925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7F950BD4-3C45-413D-AC9E-CADDB9152D36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6773863" y="2768600"/>
            <a:ext cx="260350" cy="315913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8A41C2B9-D545-4DE2-AF39-F59496C2B25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370638" y="2020888"/>
            <a:ext cx="6016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Øre/kWh</a:t>
            </a:r>
            <a:endParaRPr lang="da-DK" sz="1200" noProof="0" dirty="0"/>
          </a:p>
        </p:txBody>
      </p:sp>
      <p:cxnSp>
        <p:nvCxnSpPr>
          <p:cNvPr id="77" name="Lige forbindelse 76">
            <a:extLst>
              <a:ext uri="{FF2B5EF4-FFF2-40B4-BE49-F238E27FC236}">
                <a16:creationId xmlns:a16="http://schemas.microsoft.com/office/drawing/2014/main" id="{82F97F96-8127-4DF1-9579-577195C022CF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6751638" y="5451475"/>
            <a:ext cx="171450" cy="0"/>
          </a:xfrm>
          <a:prstGeom prst="line">
            <a:avLst/>
          </a:prstGeom>
          <a:ln w="28575" cap="rnd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EA2976F-F9D9-4216-98D3-CC3BEDED0760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8855075" y="5372100"/>
            <a:ext cx="214313" cy="160338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9" name="Rombe 78">
            <a:extLst>
              <a:ext uri="{FF2B5EF4-FFF2-40B4-BE49-F238E27FC236}">
                <a16:creationId xmlns:a16="http://schemas.microsoft.com/office/drawing/2014/main" id="{56E2EBDA-DF8F-4C34-87AB-01418B5AE6B9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8177213" y="5413375"/>
            <a:ext cx="76200" cy="76200"/>
          </a:xfrm>
          <a:prstGeom prst="diamon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3AD566EB-5E42-48BD-AE19-BDD941B55A5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996113" y="5367338"/>
            <a:ext cx="10112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/>
              <a:t>Hovedscenarie</a:t>
            </a:r>
            <a:endParaRPr lang="da-DK" sz="1200" noProof="0" dirty="0"/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BD30CAFF-AD77-4870-BBC9-378E8752B9F4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120188" y="5367338"/>
            <a:ext cx="7604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Følsomhed</a:t>
            </a:r>
            <a:endParaRPr lang="da-DK" sz="1200" noProof="0" dirty="0"/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A08A12DD-084A-4DA7-9E44-1D7E1E47E3D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374063" y="5367338"/>
            <a:ext cx="3794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5CA54E5F-382C-4958-A95B-8A24E2A889C5}" type="datetime'''''''''LC''''o''E'''''''">
              <a:rPr lang="da-DK" altLang="en-US" sz="1200" smtClean="0"/>
              <a:pPr/>
              <a:t>LCoE</a:t>
            </a:fld>
            <a:endParaRPr lang="da-DK" sz="1200" noProof="0" dirty="0"/>
          </a:p>
        </p:txBody>
      </p:sp>
      <p:cxnSp>
        <p:nvCxnSpPr>
          <p:cNvPr id="83" name="Lige forbindelse 82">
            <a:extLst>
              <a:ext uri="{FF2B5EF4-FFF2-40B4-BE49-F238E27FC236}">
                <a16:creationId xmlns:a16="http://schemas.microsoft.com/office/drawing/2014/main" id="{9FA859F6-6A73-4868-8282-23DC9C630914}"/>
              </a:ext>
            </a:extLst>
          </p:cNvPr>
          <p:cNvCxnSpPr>
            <a:cxnSpLocks/>
          </p:cNvCxnSpPr>
          <p:nvPr/>
        </p:nvCxnSpPr>
        <p:spPr>
          <a:xfrm flipV="1">
            <a:off x="9491996" y="2382837"/>
            <a:ext cx="0" cy="29035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4" name="Tekstfelt 83">
            <a:extLst>
              <a:ext uri="{FF2B5EF4-FFF2-40B4-BE49-F238E27FC236}">
                <a16:creationId xmlns:a16="http://schemas.microsoft.com/office/drawing/2014/main" id="{0220A9ED-A603-477D-95B3-D2ED30139383}"/>
              </a:ext>
            </a:extLst>
          </p:cNvPr>
          <p:cNvSpPr txBox="1"/>
          <p:nvPr/>
        </p:nvSpPr>
        <p:spPr>
          <a:xfrm>
            <a:off x="6854126" y="2382837"/>
            <a:ext cx="350837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dirty="0"/>
              <a:t>Elpriser            </a:t>
            </a:r>
            <a:r>
              <a:rPr lang="da-DK" sz="1050" b="1" dirty="0" err="1">
                <a:solidFill>
                  <a:schemeClr val="accent4"/>
                </a:solidFill>
              </a:rPr>
              <a:t>Havvind</a:t>
            </a:r>
            <a:r>
              <a:rPr lang="da-DK" sz="1050" b="1" dirty="0"/>
              <a:t>            </a:t>
            </a:r>
            <a:r>
              <a:rPr lang="da-DK" sz="1050" b="1" dirty="0" err="1">
                <a:solidFill>
                  <a:schemeClr val="accent3"/>
                </a:solidFill>
              </a:rPr>
              <a:t>Landvind</a:t>
            </a:r>
            <a:r>
              <a:rPr lang="da-DK" sz="1050" b="1" dirty="0">
                <a:solidFill>
                  <a:schemeClr val="accent3"/>
                </a:solidFill>
              </a:rPr>
              <a:t>              </a:t>
            </a:r>
            <a:r>
              <a:rPr lang="da-DK" sz="1050" b="1" dirty="0">
                <a:solidFill>
                  <a:srgbClr val="FFC000"/>
                </a:solidFill>
              </a:rPr>
              <a:t>Sol</a:t>
            </a:r>
          </a:p>
        </p:txBody>
      </p:sp>
      <p:cxnSp>
        <p:nvCxnSpPr>
          <p:cNvPr id="85" name="Lige forbindelse 84">
            <a:extLst>
              <a:ext uri="{FF2B5EF4-FFF2-40B4-BE49-F238E27FC236}">
                <a16:creationId xmlns:a16="http://schemas.microsoft.com/office/drawing/2014/main" id="{F85E8C01-F31F-4A75-83CD-A64DDA2F0B89}"/>
              </a:ext>
            </a:extLst>
          </p:cNvPr>
          <p:cNvCxnSpPr>
            <a:cxnSpLocks/>
          </p:cNvCxnSpPr>
          <p:nvPr/>
        </p:nvCxnSpPr>
        <p:spPr>
          <a:xfrm flipV="1">
            <a:off x="8549523" y="2382837"/>
            <a:ext cx="0" cy="29035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Lige forbindelse 85">
            <a:extLst>
              <a:ext uri="{FF2B5EF4-FFF2-40B4-BE49-F238E27FC236}">
                <a16:creationId xmlns:a16="http://schemas.microsoft.com/office/drawing/2014/main" id="{961580DC-0D65-4A8C-9F5D-F61C70C162C6}"/>
              </a:ext>
            </a:extLst>
          </p:cNvPr>
          <p:cNvCxnSpPr>
            <a:cxnSpLocks/>
          </p:cNvCxnSpPr>
          <p:nvPr/>
        </p:nvCxnSpPr>
        <p:spPr>
          <a:xfrm flipV="1">
            <a:off x="7610092" y="2382837"/>
            <a:ext cx="0" cy="29035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Rektangel 50">
            <a:extLst>
              <a:ext uri="{FF2B5EF4-FFF2-40B4-BE49-F238E27FC236}">
                <a16:creationId xmlns:a16="http://schemas.microsoft.com/office/drawing/2014/main" id="{8CE478D3-617F-4668-A2BA-CF831A7C93A6}"/>
              </a:ext>
            </a:extLst>
          </p:cNvPr>
          <p:cNvSpPr/>
          <p:nvPr/>
        </p:nvSpPr>
        <p:spPr>
          <a:xfrm>
            <a:off x="5963812" y="1571625"/>
            <a:ext cx="5199914" cy="404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cxnSp>
        <p:nvCxnSpPr>
          <p:cNvPr id="55" name="Lige forbindelse 54">
            <a:extLst>
              <a:ext uri="{FF2B5EF4-FFF2-40B4-BE49-F238E27FC236}">
                <a16:creationId xmlns:a16="http://schemas.microsoft.com/office/drawing/2014/main" id="{F6F290FD-48D7-4E3C-83B5-5843878C2726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3625850" y="3684588"/>
            <a:ext cx="30162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Lige forbindelse 56">
            <a:extLst>
              <a:ext uri="{FF2B5EF4-FFF2-40B4-BE49-F238E27FC236}">
                <a16:creationId xmlns:a16="http://schemas.microsoft.com/office/drawing/2014/main" id="{24123A9F-298E-4DD6-A335-7A753B9E6C44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2265363" y="3335338"/>
            <a:ext cx="30162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Lige forbindelse 55">
            <a:extLst>
              <a:ext uri="{FF2B5EF4-FFF2-40B4-BE49-F238E27FC236}">
                <a16:creationId xmlns:a16="http://schemas.microsoft.com/office/drawing/2014/main" id="{D3C219E9-FF70-48CF-A946-77B03E2FACFE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584325" y="4279900"/>
            <a:ext cx="30162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97C88B8-F6F0-4B73-B02B-E6DD5A425298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1584325" y="4279900"/>
            <a:ext cx="16621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3" name="Chart 3">
            <a:extLst>
              <a:ext uri="{FF2B5EF4-FFF2-40B4-BE49-F238E27FC236}">
                <a16:creationId xmlns:a16="http://schemas.microsoft.com/office/drawing/2014/main" id="{B23871ED-5FB3-4D44-AF23-83C7CE3986AC}"/>
              </a:ext>
            </a:extLst>
          </p:cNvPr>
          <p:cNvGraphicFramePr/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870585996"/>
              </p:ext>
            </p:extLst>
          </p:nvPr>
        </p:nvGraphicFramePr>
        <p:xfrm>
          <a:off x="558800" y="2355850"/>
          <a:ext cx="3979863" cy="301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D6D52560-16CF-4EA7-BE68-AA67872DA868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2755900" y="2994025"/>
            <a:ext cx="13604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ABA54763-A5E8-47D5-8A08-D0CE07917A71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 flipV="1">
            <a:off x="2755900" y="2994025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F98EDA88-6112-4F87-8676-88346008A90A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4116388" y="2994025"/>
            <a:ext cx="0" cy="4254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8C84F23C-B74E-4269-914D-CF5A91BCDEAD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895350" y="2039938"/>
            <a:ext cx="3222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TWh</a:t>
            </a:r>
            <a:endParaRPr lang="da-DK" sz="1200" noProof="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B753316C-209D-454C-B3E9-1D31BA040B03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220788" y="5307013"/>
            <a:ext cx="3492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498EAF0-5898-4363-AC34-0552A8D11906}" type="datetime'''''''''2''''''''''0''''''''''''''''''''2''''''''''''0'''''''">
              <a:rPr lang="da-DK" altLang="en-US" sz="1200" smtClean="0"/>
              <a:pPr/>
              <a:t>2020</a:t>
            </a:fld>
            <a:endParaRPr lang="da-DK" sz="1200" noProof="0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2F3B1742-E871-49F4-94F4-DB5F0AE30695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459038" y="5307013"/>
            <a:ext cx="5953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6EEC521-07FE-4F0A-97D1-63085CA8867E}" type="datetime'''''''''''''2''''''''''''030'''''''''' KP'">
              <a:rPr lang="da-DK" altLang="en-US" sz="1200" smtClean="0"/>
              <a:pPr/>
              <a:t>2030 KP</a:t>
            </a:fld>
            <a:endParaRPr lang="da-DK" sz="1200" noProof="0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3D98AE50-328E-4AF0-B18D-724618BCB88E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3371850" y="4110038"/>
            <a:ext cx="128588" cy="2016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DF4C2D7F-8D2A-418B-9784-DDE15F25E992}" type="datetime'''''''''''''''''''''''''''''''5'''''''''''''''''''''">
              <a:rPr lang="da-DK" altLang="en-US" sz="1200" smtClean="0">
                <a:solidFill>
                  <a:schemeClr val="bg1"/>
                </a:solidFill>
                <a:effectLst/>
              </a:rPr>
              <a:pPr mar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da-DK" sz="1200" noProof="0" dirty="0">
              <a:solidFill>
                <a:schemeClr val="bg1"/>
              </a:solidFill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B52AECD-59C9-4959-B48C-853B1A64670F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3929063" y="5307013"/>
            <a:ext cx="3762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16B6F9E-2402-46D1-9259-5E4DA1DB7DC2}" type="datetime'''2''''''''0''''3''0'''''''' ''''A''F''''''2''''0'''''">
              <a:rPr lang="da-DK" altLang="en-US" sz="1200" smtClean="0"/>
              <a:pPr/>
              <a:t>2030 AF20</a:t>
            </a:fld>
            <a:endParaRPr lang="da-DK" sz="1200" noProof="0" dirty="0"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8EB19EF-DFF5-487C-8050-C7C30E1080E3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968500" y="3108325"/>
            <a:ext cx="2127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3C28EAD-792D-47B7-B78A-9E469652A271}" type="datetime'3''4'''''''''''''''''''''''''''''''''''''''''''''''''''">
              <a:rPr lang="da-DK" altLang="en-US" sz="1200" smtClean="0"/>
              <a:pPr/>
              <a:t>34</a:t>
            </a:fld>
            <a:endParaRPr lang="da-DK" sz="1200" noProof="0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E9F37D0B-2FE4-473D-B892-2F9BFE0422EB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3328988" y="3457575"/>
            <a:ext cx="2127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DE791D5-F874-4F38-8C52-A6C46C681735}" type="datetime'2''''''''''''''''''''''''''''''''''''''''''''''1'''''">
              <a:rPr lang="da-DK" altLang="en-US" sz="1200" smtClean="0"/>
              <a:pPr/>
              <a:t>21</a:t>
            </a:fld>
            <a:endParaRPr lang="da-DK" sz="1200" noProof="0" dirty="0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A17E78A3-A921-4BA8-9671-89160A82F9FE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3279775" y="2865438"/>
            <a:ext cx="311150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2C75D5-2336-4D6F-8D57-B20499FDAA82}" type="datetime'''''''''''-''''''''1''''''''''''''''''''''''''''''''''''3'''">
              <a:rPr lang="da-DK" altLang="en-US" sz="1200" b="1" smtClean="0">
                <a:effectLst/>
              </a:rPr>
              <a:pPr/>
              <a:t>-13</a:t>
            </a:fld>
            <a:endParaRPr lang="da-DK" sz="1200" b="1" noProof="0" dirty="0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80A7CD99-1F7F-4A70-BC3A-CD7DE53A13D5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4516438" y="2533650"/>
            <a:ext cx="214313" cy="16033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451A101F-EBFC-45B5-9177-9A3AA2667B56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4516438" y="3038475"/>
            <a:ext cx="214313" cy="16033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618FD174-6DCA-48BB-8642-6CC578D8E631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4516438" y="2786063"/>
            <a:ext cx="214313" cy="16033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D2A6A4A2-68BC-4731-8ACD-8D01C9B5A445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4781550" y="2528888"/>
            <a:ext cx="11144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F7ABC25B-1BD7-46B8-BA0E-3271EA36BF58}" type="datetime'''''''''''S''amlet'''' ''''elfor''''''''''''br''ug'''''''''">
              <a:rPr lang="da-DK" altLang="en-US" sz="1200" smtClean="0"/>
              <a:pPr/>
              <a:t>Samlet elforbrug</a:t>
            </a:fld>
            <a:endParaRPr lang="da-DK" sz="1200" noProof="0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58DDAA50-6926-4E68-8C6C-5A3D643A7786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781550" y="2781300"/>
            <a:ext cx="13096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3C3C71E9-A1D3-4E74-975D-7771DA7A68C1}" type="datetime'''''''''''''''Øge''''t ''ele''''kt''''r''''i''f''i''cering '">
              <a:rPr lang="da-DK" altLang="en-US" sz="1200" smtClean="0"/>
              <a:pPr/>
              <a:t>Øget elektrificering </a:t>
            </a:fld>
            <a:endParaRPr lang="da-DK" sz="1200" noProof="0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DDE964E9-0997-4DCC-8030-37795358DA55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4781550" y="3033713"/>
            <a:ext cx="6858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AFAEEF9E-5139-40F8-BDC9-03029580F1DE}" type="datetime'''G''''''''rø''''''n'''''' ''''''b''r''''''''''in''t'">
              <a:rPr lang="da-DK" altLang="en-US" sz="1200" smtClean="0"/>
              <a:pPr/>
              <a:t>Grøn brint</a:t>
            </a:fld>
            <a:endParaRPr lang="da-DK" sz="1200" noProof="0" dirty="0"/>
          </a:p>
        </p:txBody>
      </p:sp>
      <p:sp>
        <p:nvSpPr>
          <p:cNvPr id="19" name="Rektangel 18" hidden="1">
            <a:extLst>
              <a:ext uri="{FF2B5EF4-FFF2-40B4-BE49-F238E27FC236}">
                <a16:creationId xmlns:a16="http://schemas.microsoft.com/office/drawing/2014/main" id="{F5224092-769B-4EAA-B8B8-BCEF701E5FF6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1200" noProof="0" dirty="0"/>
          </a:p>
        </p:txBody>
      </p:sp>
      <p:sp>
        <p:nvSpPr>
          <p:cNvPr id="104" name="Tekstfelt 103">
            <a:extLst>
              <a:ext uri="{FF2B5EF4-FFF2-40B4-BE49-F238E27FC236}">
                <a16:creationId xmlns:a16="http://schemas.microsoft.com/office/drawing/2014/main" id="{B05A0449-0CB8-4D5A-8B9B-ACB2727CC695}"/>
              </a:ext>
            </a:extLst>
          </p:cNvPr>
          <p:cNvSpPr txBox="1"/>
          <p:nvPr/>
        </p:nvSpPr>
        <p:spPr>
          <a:xfrm>
            <a:off x="867563" y="5670340"/>
            <a:ext cx="376218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900" dirty="0"/>
              <a:t>Kilde: Klimapartnerskabet for Energi og Forsynings handlingsplan(KP) og Analyseforudsætninger til Energinet 2020 (AF20)</a:t>
            </a:r>
          </a:p>
          <a:p>
            <a:pPr marL="0" indent="0">
              <a:buNone/>
            </a:pPr>
            <a:endParaRPr lang="da-DK" sz="900" dirty="0"/>
          </a:p>
          <a:p>
            <a:pPr marL="0" indent="0">
              <a:buNone/>
            </a:pPr>
            <a:r>
              <a:rPr lang="da-DK" sz="900" dirty="0"/>
              <a:t>Note: Bruttoforbrug. Metode forskelle gør at tallene afviger lidt fra de rapporterede tal i de respektive rapporter</a:t>
            </a:r>
          </a:p>
        </p:txBody>
      </p:sp>
    </p:spTree>
    <p:extLst>
      <p:ext uri="{BB962C8B-B14F-4D97-AF65-F5344CB8AC3E}">
        <p14:creationId xmlns:p14="http://schemas.microsoft.com/office/powerpoint/2010/main" val="6126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kt 33" hidden="1">
            <a:extLst>
              <a:ext uri="{FF2B5EF4-FFF2-40B4-BE49-F238E27FC236}">
                <a16:creationId xmlns:a16="http://schemas.microsoft.com/office/drawing/2014/main" id="{26BBD0FF-064F-40E6-AC6F-4DBF41EC9E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6356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622" imgH="623" progId="TCLayout.ActiveDocument.1">
                  <p:embed/>
                </p:oleObj>
              </mc:Choice>
              <mc:Fallback>
                <p:oleObj name="think-cell Slide" r:id="rId22" imgW="622" imgH="623" progId="TCLayout.ActiveDocument.1">
                  <p:embed/>
                  <p:pic>
                    <p:nvPicPr>
                      <p:cNvPr id="34" name="Objekt 33" hidden="1">
                        <a:extLst>
                          <a:ext uri="{FF2B5EF4-FFF2-40B4-BE49-F238E27FC236}">
                            <a16:creationId xmlns:a16="http://schemas.microsoft.com/office/drawing/2014/main" id="{26BBD0FF-064F-40E6-AC6F-4DBF41EC9E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9FB0A11-76AA-49A6-8582-71B10CFCF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11652251" cy="934890"/>
          </a:xfrm>
        </p:spPr>
        <p:txBody>
          <a:bodyPr vert="horz"/>
          <a:lstStyle/>
          <a:p>
            <a:r>
              <a:rPr lang="da-DK" sz="2400" dirty="0"/>
              <a:t>Følsomhed 5: Fleksibelt forbrug vil øge afregningsprisen for grøn strøm.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DAA006-B0B3-4821-AECA-8BA003C1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CE4DC04-CA3D-42C0-939D-4D045386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18</a:t>
            </a:fld>
            <a:endParaRPr lang="da-DK" noProof="0" dirty="0"/>
          </a:p>
        </p:txBody>
      </p:sp>
      <p:sp>
        <p:nvSpPr>
          <p:cNvPr id="70" name="Pladsholder til tekst 4">
            <a:extLst>
              <a:ext uri="{FF2B5EF4-FFF2-40B4-BE49-F238E27FC236}">
                <a16:creationId xmlns:a16="http://schemas.microsoft.com/office/drawing/2014/main" id="{8F10D514-F6EA-4572-872F-0CF489D107E3}"/>
              </a:ext>
            </a:extLst>
          </p:cNvPr>
          <p:cNvSpPr txBox="1">
            <a:spLocks/>
          </p:cNvSpPr>
          <p:nvPr/>
        </p:nvSpPr>
        <p:spPr>
          <a:xfrm>
            <a:off x="1973263" y="1830388"/>
            <a:ext cx="4313238" cy="430213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>
                <a:solidFill>
                  <a:schemeClr val="accent5"/>
                </a:solidFill>
              </a:rPr>
              <a:t>Grønt scenarie: Afregningspriser og elpriser, 2030</a:t>
            </a:r>
          </a:p>
        </p:txBody>
      </p:sp>
      <p:graphicFrame>
        <p:nvGraphicFramePr>
          <p:cNvPr id="89" name="Chart 3">
            <a:extLst>
              <a:ext uri="{FF2B5EF4-FFF2-40B4-BE49-F238E27FC236}">
                <a16:creationId xmlns:a16="http://schemas.microsoft.com/office/drawing/2014/main" id="{E40ECD45-1101-4842-AA30-C194C847AED4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1187700"/>
              </p:ext>
            </p:extLst>
          </p:nvPr>
        </p:nvGraphicFramePr>
        <p:xfrm>
          <a:off x="1920875" y="2500313"/>
          <a:ext cx="4240213" cy="308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72" name="Rektangel 71">
            <a:extLst>
              <a:ext uri="{FF2B5EF4-FFF2-40B4-BE49-F238E27FC236}">
                <a16:creationId xmlns:a16="http://schemas.microsoft.com/office/drawing/2014/main" id="{9FB19A3A-44B5-41B8-A100-6C02E25A529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245100" y="4079875"/>
            <a:ext cx="260350" cy="280988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7E339D61-684C-4FAF-8EA4-7559344ACFC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4310063" y="3279775"/>
            <a:ext cx="260350" cy="290513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6044DDC3-D3E1-4AA7-B390-56382A3E3DE8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3373438" y="3290888"/>
            <a:ext cx="260350" cy="288925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7F950BD4-3C45-413D-AC9E-CADDB9152D36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2436813" y="2932113"/>
            <a:ext cx="260350" cy="315913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8A41C2B9-D545-4DE2-AF39-F59496C2B25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033588" y="2184400"/>
            <a:ext cx="6016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Øre/kWh</a:t>
            </a:r>
            <a:endParaRPr lang="da-DK" sz="1200" noProof="0" dirty="0"/>
          </a:p>
        </p:txBody>
      </p:sp>
      <p:cxnSp>
        <p:nvCxnSpPr>
          <p:cNvPr id="77" name="Lige forbindelse 76">
            <a:extLst>
              <a:ext uri="{FF2B5EF4-FFF2-40B4-BE49-F238E27FC236}">
                <a16:creationId xmlns:a16="http://schemas.microsoft.com/office/drawing/2014/main" id="{82F97F96-8127-4DF1-9579-577195C022CF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2414588" y="5614988"/>
            <a:ext cx="171450" cy="0"/>
          </a:xfrm>
          <a:prstGeom prst="line">
            <a:avLst/>
          </a:prstGeom>
          <a:ln w="28575" cap="rnd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EA2976F-F9D9-4216-98D3-CC3BEDED0760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4518025" y="5535613"/>
            <a:ext cx="214313" cy="160338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9" name="Rombe 78">
            <a:extLst>
              <a:ext uri="{FF2B5EF4-FFF2-40B4-BE49-F238E27FC236}">
                <a16:creationId xmlns:a16="http://schemas.microsoft.com/office/drawing/2014/main" id="{56E2EBDA-DF8F-4C34-87AB-01418B5AE6B9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3840163" y="5576888"/>
            <a:ext cx="76200" cy="76200"/>
          </a:xfrm>
          <a:prstGeom prst="diamon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3AD566EB-5E42-48BD-AE19-BDD941B55A5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659063" y="5530850"/>
            <a:ext cx="10112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/>
              <a:t>Hovedscenarie</a:t>
            </a:r>
            <a:endParaRPr lang="da-DK" sz="1200" noProof="0" dirty="0"/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BD30CAFF-AD77-4870-BBC9-378E8752B9F4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783138" y="5530850"/>
            <a:ext cx="7604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Følsomhed</a:t>
            </a:r>
            <a:endParaRPr lang="da-DK" sz="1200" noProof="0" dirty="0"/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A08A12DD-084A-4DA7-9E44-1D7E1E47E3D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037013" y="5530850"/>
            <a:ext cx="3794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5CA54E5F-382C-4958-A95B-8A24E2A889C5}" type="datetime'''''''''LC''''o''E'''''''">
              <a:rPr lang="da-DK" altLang="en-US" sz="1200" smtClean="0"/>
              <a:pPr/>
              <a:t>LCoE</a:t>
            </a:fld>
            <a:endParaRPr lang="da-DK" sz="1200" noProof="0" dirty="0"/>
          </a:p>
        </p:txBody>
      </p:sp>
      <p:cxnSp>
        <p:nvCxnSpPr>
          <p:cNvPr id="83" name="Lige forbindelse 82">
            <a:extLst>
              <a:ext uri="{FF2B5EF4-FFF2-40B4-BE49-F238E27FC236}">
                <a16:creationId xmlns:a16="http://schemas.microsoft.com/office/drawing/2014/main" id="{9FA859F6-6A73-4868-8282-23DC9C630914}"/>
              </a:ext>
            </a:extLst>
          </p:cNvPr>
          <p:cNvCxnSpPr>
            <a:cxnSpLocks/>
          </p:cNvCxnSpPr>
          <p:nvPr/>
        </p:nvCxnSpPr>
        <p:spPr>
          <a:xfrm flipV="1">
            <a:off x="5154613" y="2546350"/>
            <a:ext cx="0" cy="29035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4" name="Tekstfelt 83">
            <a:extLst>
              <a:ext uri="{FF2B5EF4-FFF2-40B4-BE49-F238E27FC236}">
                <a16:creationId xmlns:a16="http://schemas.microsoft.com/office/drawing/2014/main" id="{0220A9ED-A603-477D-95B3-D2ED30139383}"/>
              </a:ext>
            </a:extLst>
          </p:cNvPr>
          <p:cNvSpPr txBox="1"/>
          <p:nvPr/>
        </p:nvSpPr>
        <p:spPr>
          <a:xfrm>
            <a:off x="2517775" y="2546350"/>
            <a:ext cx="3508375" cy="161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dirty="0"/>
              <a:t>Elpriser            </a:t>
            </a:r>
            <a:r>
              <a:rPr lang="da-DK" sz="1050" b="1" dirty="0" err="1">
                <a:solidFill>
                  <a:schemeClr val="accent4"/>
                </a:solidFill>
              </a:rPr>
              <a:t>Havvind</a:t>
            </a:r>
            <a:r>
              <a:rPr lang="da-DK" sz="1050" b="1" dirty="0"/>
              <a:t>            </a:t>
            </a:r>
            <a:r>
              <a:rPr lang="da-DK" sz="1050" b="1" dirty="0" err="1">
                <a:solidFill>
                  <a:schemeClr val="accent3"/>
                </a:solidFill>
              </a:rPr>
              <a:t>Landvind</a:t>
            </a:r>
            <a:r>
              <a:rPr lang="da-DK" sz="1050" b="1" dirty="0">
                <a:solidFill>
                  <a:schemeClr val="accent3"/>
                </a:solidFill>
              </a:rPr>
              <a:t>              </a:t>
            </a:r>
            <a:r>
              <a:rPr lang="da-DK" sz="1050" b="1" dirty="0">
                <a:solidFill>
                  <a:srgbClr val="FFC000"/>
                </a:solidFill>
              </a:rPr>
              <a:t>Sol</a:t>
            </a:r>
          </a:p>
        </p:txBody>
      </p:sp>
      <p:cxnSp>
        <p:nvCxnSpPr>
          <p:cNvPr id="85" name="Lige forbindelse 84">
            <a:extLst>
              <a:ext uri="{FF2B5EF4-FFF2-40B4-BE49-F238E27FC236}">
                <a16:creationId xmlns:a16="http://schemas.microsoft.com/office/drawing/2014/main" id="{F85E8C01-F31F-4A75-83CD-A64DDA2F0B89}"/>
              </a:ext>
            </a:extLst>
          </p:cNvPr>
          <p:cNvCxnSpPr>
            <a:cxnSpLocks/>
          </p:cNvCxnSpPr>
          <p:nvPr/>
        </p:nvCxnSpPr>
        <p:spPr>
          <a:xfrm flipV="1">
            <a:off x="4213225" y="2546350"/>
            <a:ext cx="0" cy="29035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Lige forbindelse 85">
            <a:extLst>
              <a:ext uri="{FF2B5EF4-FFF2-40B4-BE49-F238E27FC236}">
                <a16:creationId xmlns:a16="http://schemas.microsoft.com/office/drawing/2014/main" id="{961580DC-0D65-4A8C-9F5D-F61C70C162C6}"/>
              </a:ext>
            </a:extLst>
          </p:cNvPr>
          <p:cNvCxnSpPr>
            <a:cxnSpLocks/>
          </p:cNvCxnSpPr>
          <p:nvPr/>
        </p:nvCxnSpPr>
        <p:spPr>
          <a:xfrm flipV="1">
            <a:off x="3273425" y="2546350"/>
            <a:ext cx="0" cy="29035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Rektangel 50">
            <a:extLst>
              <a:ext uri="{FF2B5EF4-FFF2-40B4-BE49-F238E27FC236}">
                <a16:creationId xmlns:a16="http://schemas.microsoft.com/office/drawing/2014/main" id="{8CE478D3-617F-4668-A2BA-CF831A7C93A6}"/>
              </a:ext>
            </a:extLst>
          </p:cNvPr>
          <p:cNvSpPr/>
          <p:nvPr/>
        </p:nvSpPr>
        <p:spPr>
          <a:xfrm>
            <a:off x="1955734" y="1784347"/>
            <a:ext cx="4313238" cy="404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9" name="Rektangel 18" hidden="1">
            <a:extLst>
              <a:ext uri="{FF2B5EF4-FFF2-40B4-BE49-F238E27FC236}">
                <a16:creationId xmlns:a16="http://schemas.microsoft.com/office/drawing/2014/main" id="{F5224092-769B-4EAA-B8B8-BCEF701E5FF6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1200" noProof="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C25781E-B2CB-4E9D-BDFB-1B93637BF408}"/>
              </a:ext>
            </a:extLst>
          </p:cNvPr>
          <p:cNvSpPr txBox="1"/>
          <p:nvPr/>
        </p:nvSpPr>
        <p:spPr>
          <a:xfrm>
            <a:off x="163628" y="2260601"/>
            <a:ext cx="1869959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u="sng" dirty="0"/>
              <a:t>Hovedscenarie:</a:t>
            </a:r>
          </a:p>
          <a:p>
            <a:r>
              <a:rPr lang="da-DK" sz="1400" dirty="0"/>
              <a:t>2GW elektrolyse + lager forsyner 1GW brintforbrug.</a:t>
            </a:r>
          </a:p>
          <a:p>
            <a:r>
              <a:rPr lang="da-DK" sz="1400" dirty="0"/>
              <a:t>Elektrolyse kører de 4000 timer med lavest elpriser</a:t>
            </a:r>
          </a:p>
        </p:txBody>
      </p:sp>
      <p:sp>
        <p:nvSpPr>
          <p:cNvPr id="90" name="Tekstfelt 89">
            <a:extLst>
              <a:ext uri="{FF2B5EF4-FFF2-40B4-BE49-F238E27FC236}">
                <a16:creationId xmlns:a16="http://schemas.microsoft.com/office/drawing/2014/main" id="{F7839429-B4EC-409E-8EBA-BE5481EB4A0F}"/>
              </a:ext>
            </a:extLst>
          </p:cNvPr>
          <p:cNvSpPr txBox="1"/>
          <p:nvPr/>
        </p:nvSpPr>
        <p:spPr>
          <a:xfrm>
            <a:off x="164226" y="4371130"/>
            <a:ext cx="1869959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u="sng" dirty="0"/>
              <a:t>Følsomhed:</a:t>
            </a:r>
          </a:p>
          <a:p>
            <a:r>
              <a:rPr lang="da-DK" sz="1400" dirty="0"/>
              <a:t>1GW elektrolyse </a:t>
            </a:r>
            <a:r>
              <a:rPr lang="da-DK" sz="1400" u="sng" dirty="0"/>
              <a:t>uden</a:t>
            </a:r>
            <a:r>
              <a:rPr lang="da-DK" sz="1400" dirty="0"/>
              <a:t> lager forsyner 1GW brintforbrug.</a:t>
            </a:r>
          </a:p>
          <a:p>
            <a:r>
              <a:rPr lang="da-DK" sz="1400" dirty="0"/>
              <a:t>Elektrolyse kører de 8000 timer med lavest elpriser</a:t>
            </a:r>
          </a:p>
          <a:p>
            <a:endParaRPr lang="da-DK" sz="1400" dirty="0"/>
          </a:p>
          <a:p>
            <a:endParaRPr lang="da-DK" sz="1400" dirty="0"/>
          </a:p>
        </p:txBody>
      </p:sp>
      <p:graphicFrame>
        <p:nvGraphicFramePr>
          <p:cNvPr id="118" name="Chart 3">
            <a:extLst>
              <a:ext uri="{FF2B5EF4-FFF2-40B4-BE49-F238E27FC236}">
                <a16:creationId xmlns:a16="http://schemas.microsoft.com/office/drawing/2014/main" id="{FBC6E334-633F-4210-A7B1-FCF1F3AE38AB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464417681"/>
              </p:ext>
            </p:extLst>
          </p:nvPr>
        </p:nvGraphicFramePr>
        <p:xfrm>
          <a:off x="7372350" y="2500313"/>
          <a:ext cx="4310063" cy="308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850210FF-976C-412E-A613-F46BBCCBD9D4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569200" y="2222500"/>
            <a:ext cx="6016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Øre/kWh</a:t>
            </a:r>
            <a:endParaRPr lang="da-DK" sz="1200" noProof="0" dirty="0"/>
          </a:p>
        </p:txBody>
      </p:sp>
      <p:cxnSp>
        <p:nvCxnSpPr>
          <p:cNvPr id="96" name="Lige forbindelse 95">
            <a:extLst>
              <a:ext uri="{FF2B5EF4-FFF2-40B4-BE49-F238E27FC236}">
                <a16:creationId xmlns:a16="http://schemas.microsoft.com/office/drawing/2014/main" id="{8C1A46AB-16A8-4A23-B5F6-F027BE317373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>
            <a:off x="10487025" y="2657475"/>
            <a:ext cx="185738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Lige forbindelse 94">
            <a:extLst>
              <a:ext uri="{FF2B5EF4-FFF2-40B4-BE49-F238E27FC236}">
                <a16:creationId xmlns:a16="http://schemas.microsoft.com/office/drawing/2014/main" id="{05921C30-93F1-4E6C-9C6F-3F018883057D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10487025" y="2405063"/>
            <a:ext cx="185738" cy="0"/>
          </a:xfrm>
          <a:prstGeom prst="line">
            <a:avLst/>
          </a:prstGeom>
          <a:ln w="28575" cap="rnd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726B907D-25FC-40DF-8473-FF64DE4C92BF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0737850" y="2320925"/>
            <a:ext cx="9794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88EBAD48-0BC7-458D-A900-C6C6F646FE07}" type="datetime'''''''H''''''''ø''''''''j ''fleks''i''bili''''t''''e''''''''t'">
              <a:rPr lang="da-DK" altLang="en-US" sz="1200" smtClean="0"/>
              <a:pPr/>
              <a:t>Høj fleksibilitet</a:t>
            </a:fld>
            <a:endParaRPr lang="da-DK" sz="1200" noProof="0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E4274FBC-C981-414F-9C83-C43DF31C0C17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0737850" y="2573338"/>
            <a:ext cx="9874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B0FC605B-41D6-40A8-B118-BB47EE71313E}" type="datetime'''''L''av f''leks''''''''''''''''''''''ibi''l''''''i''tet'">
              <a:rPr lang="da-DK" altLang="en-US" sz="1200" smtClean="0"/>
              <a:pPr/>
              <a:t>Lav fleksibilitet</a:t>
            </a:fld>
            <a:endParaRPr lang="da-DK" sz="1200" noProof="0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3D73818-9790-4EB1-A945-4773BBB4D7ED}"/>
              </a:ext>
            </a:extLst>
          </p:cNvPr>
          <p:cNvSpPr/>
          <p:nvPr/>
        </p:nvSpPr>
        <p:spPr>
          <a:xfrm>
            <a:off x="7984011" y="3768706"/>
            <a:ext cx="1429495" cy="1226806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94EF30FF-34F1-43F1-8298-3DC0AA4D0A83}"/>
              </a:ext>
            </a:extLst>
          </p:cNvPr>
          <p:cNvSpPr/>
          <p:nvPr/>
        </p:nvSpPr>
        <p:spPr>
          <a:xfrm>
            <a:off x="9958015" y="4600876"/>
            <a:ext cx="1881059" cy="849011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9" name="Rektangel 28" hidden="1">
            <a:extLst>
              <a:ext uri="{FF2B5EF4-FFF2-40B4-BE49-F238E27FC236}">
                <a16:creationId xmlns:a16="http://schemas.microsoft.com/office/drawing/2014/main" id="{0C0AEF50-BA1B-4821-808D-DFEE04308C83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1200" noProof="0" dirty="0"/>
          </a:p>
        </p:txBody>
      </p:sp>
      <p:sp>
        <p:nvSpPr>
          <p:cNvPr id="114" name="Tekstfelt 113">
            <a:extLst>
              <a:ext uri="{FF2B5EF4-FFF2-40B4-BE49-F238E27FC236}">
                <a16:creationId xmlns:a16="http://schemas.microsoft.com/office/drawing/2014/main" id="{6034148F-5181-4831-B75E-911DCB1C2B53}"/>
              </a:ext>
            </a:extLst>
          </p:cNvPr>
          <p:cNvSpPr txBox="1"/>
          <p:nvPr/>
        </p:nvSpPr>
        <p:spPr>
          <a:xfrm>
            <a:off x="8170863" y="3319500"/>
            <a:ext cx="18699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Fleksibilitet giver lavere elpriser</a:t>
            </a:r>
          </a:p>
        </p:txBody>
      </p:sp>
      <p:sp>
        <p:nvSpPr>
          <p:cNvPr id="115" name="Tekstfelt 114">
            <a:extLst>
              <a:ext uri="{FF2B5EF4-FFF2-40B4-BE49-F238E27FC236}">
                <a16:creationId xmlns:a16="http://schemas.microsoft.com/office/drawing/2014/main" id="{EBDDB0A6-9CB2-4539-9B33-5DD6FE1F7DA1}"/>
              </a:ext>
            </a:extLst>
          </p:cNvPr>
          <p:cNvSpPr txBox="1"/>
          <p:nvPr/>
        </p:nvSpPr>
        <p:spPr>
          <a:xfrm>
            <a:off x="10127701" y="4145419"/>
            <a:ext cx="18699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Fleksibilitet giver højere elpriser</a:t>
            </a:r>
          </a:p>
        </p:txBody>
      </p:sp>
      <p:sp>
        <p:nvSpPr>
          <p:cNvPr id="117" name="Pladsholder til tekst 4">
            <a:extLst>
              <a:ext uri="{FF2B5EF4-FFF2-40B4-BE49-F238E27FC236}">
                <a16:creationId xmlns:a16="http://schemas.microsoft.com/office/drawing/2014/main" id="{DC96D0CD-DE99-417C-9F53-F1D8E33B2FEB}"/>
              </a:ext>
            </a:extLst>
          </p:cNvPr>
          <p:cNvSpPr txBox="1">
            <a:spLocks/>
          </p:cNvSpPr>
          <p:nvPr/>
        </p:nvSpPr>
        <p:spPr>
          <a:xfrm>
            <a:off x="7569200" y="1834355"/>
            <a:ext cx="4313238" cy="430213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>
                <a:solidFill>
                  <a:schemeClr val="accent5"/>
                </a:solidFill>
              </a:rPr>
              <a:t>Grønt scenarie: Elpriser time for time sorteret fra højest til lavest, 2030</a:t>
            </a:r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3E2F881B-C6FD-4170-9AAB-AF16F54C008C}"/>
              </a:ext>
            </a:extLst>
          </p:cNvPr>
          <p:cNvSpPr/>
          <p:nvPr/>
        </p:nvSpPr>
        <p:spPr>
          <a:xfrm>
            <a:off x="7325164" y="1649092"/>
            <a:ext cx="4555910" cy="404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5444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8" grpId="0" animBg="1"/>
      <p:bldP spid="112" grpId="0" animBg="1"/>
      <p:bldP spid="114" grpId="0"/>
      <p:bldP spid="115" grpId="0"/>
      <p:bldP spid="1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kt 33" hidden="1">
            <a:extLst>
              <a:ext uri="{FF2B5EF4-FFF2-40B4-BE49-F238E27FC236}">
                <a16:creationId xmlns:a16="http://schemas.microsoft.com/office/drawing/2014/main" id="{26BBD0FF-064F-40E6-AC6F-4DBF41EC9E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658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622" imgH="623" progId="TCLayout.ActiveDocument.1">
                  <p:embed/>
                </p:oleObj>
              </mc:Choice>
              <mc:Fallback>
                <p:oleObj name="think-cell Slide" r:id="rId22" imgW="622" imgH="623" progId="TCLayout.ActiveDocument.1">
                  <p:embed/>
                  <p:pic>
                    <p:nvPicPr>
                      <p:cNvPr id="34" name="Objekt 33" hidden="1">
                        <a:extLst>
                          <a:ext uri="{FF2B5EF4-FFF2-40B4-BE49-F238E27FC236}">
                            <a16:creationId xmlns:a16="http://schemas.microsoft.com/office/drawing/2014/main" id="{26BBD0FF-064F-40E6-AC6F-4DBF41EC9E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9FB0A11-76AA-49A6-8582-71B10CFCF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11652251" cy="934890"/>
          </a:xfrm>
        </p:spPr>
        <p:txBody>
          <a:bodyPr vert="horz"/>
          <a:lstStyle/>
          <a:p>
            <a:r>
              <a:rPr lang="da-DK" sz="2400" dirty="0"/>
              <a:t>Følsomhed 6: Udbygning med elektrolyse drevet af </a:t>
            </a:r>
            <a:r>
              <a:rPr lang="da-DK" sz="2400" dirty="0" err="1"/>
              <a:t>havvind</a:t>
            </a:r>
            <a:r>
              <a:rPr lang="da-DK" sz="2400" dirty="0"/>
              <a:t> vil sænke elpriserne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DAA006-B0B3-4821-AECA-8BA003C1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CE4DC04-CA3D-42C0-939D-4D045386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19</a:t>
            </a:fld>
            <a:endParaRPr lang="da-DK" noProof="0" dirty="0"/>
          </a:p>
        </p:txBody>
      </p:sp>
      <p:sp>
        <p:nvSpPr>
          <p:cNvPr id="70" name="Pladsholder til tekst 4">
            <a:extLst>
              <a:ext uri="{FF2B5EF4-FFF2-40B4-BE49-F238E27FC236}">
                <a16:creationId xmlns:a16="http://schemas.microsoft.com/office/drawing/2014/main" id="{8F10D514-F6EA-4572-872F-0CF489D107E3}"/>
              </a:ext>
            </a:extLst>
          </p:cNvPr>
          <p:cNvSpPr txBox="1">
            <a:spLocks/>
          </p:cNvSpPr>
          <p:nvPr/>
        </p:nvSpPr>
        <p:spPr>
          <a:xfrm>
            <a:off x="1973263" y="1830388"/>
            <a:ext cx="4313238" cy="430213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>
                <a:solidFill>
                  <a:schemeClr val="accent5"/>
                </a:solidFill>
              </a:rPr>
              <a:t>Grønt scenarie: Afregningspriser og elpriser, 2030</a:t>
            </a:r>
          </a:p>
        </p:txBody>
      </p:sp>
      <p:graphicFrame>
        <p:nvGraphicFramePr>
          <p:cNvPr id="41" name="Chart 3">
            <a:extLst>
              <a:ext uri="{FF2B5EF4-FFF2-40B4-BE49-F238E27FC236}">
                <a16:creationId xmlns:a16="http://schemas.microsoft.com/office/drawing/2014/main" id="{FC958793-589D-472B-8753-30DFA2880705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2798989"/>
              </p:ext>
            </p:extLst>
          </p:nvPr>
        </p:nvGraphicFramePr>
        <p:xfrm>
          <a:off x="1920875" y="2500313"/>
          <a:ext cx="4240213" cy="308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72" name="Rektangel 71">
            <a:extLst>
              <a:ext uri="{FF2B5EF4-FFF2-40B4-BE49-F238E27FC236}">
                <a16:creationId xmlns:a16="http://schemas.microsoft.com/office/drawing/2014/main" id="{9FB19A3A-44B5-41B8-A100-6C02E25A529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245100" y="4079875"/>
            <a:ext cx="260350" cy="280988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7E339D61-684C-4FAF-8EA4-7559344ACFC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4310063" y="3279775"/>
            <a:ext cx="260350" cy="290513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6044DDC3-D3E1-4AA7-B390-56382A3E3DE8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3373438" y="3290888"/>
            <a:ext cx="260350" cy="288925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7F950BD4-3C45-413D-AC9E-CADDB9152D36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2436813" y="2932113"/>
            <a:ext cx="260350" cy="315913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8A41C2B9-D545-4DE2-AF39-F59496C2B25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033588" y="2184400"/>
            <a:ext cx="6016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Øre/kWh</a:t>
            </a:r>
            <a:endParaRPr lang="da-DK" sz="1200" noProof="0" dirty="0"/>
          </a:p>
        </p:txBody>
      </p:sp>
      <p:cxnSp>
        <p:nvCxnSpPr>
          <p:cNvPr id="77" name="Lige forbindelse 76">
            <a:extLst>
              <a:ext uri="{FF2B5EF4-FFF2-40B4-BE49-F238E27FC236}">
                <a16:creationId xmlns:a16="http://schemas.microsoft.com/office/drawing/2014/main" id="{82F97F96-8127-4DF1-9579-577195C022CF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2414588" y="5614988"/>
            <a:ext cx="171450" cy="0"/>
          </a:xfrm>
          <a:prstGeom prst="line">
            <a:avLst/>
          </a:prstGeom>
          <a:ln w="28575" cap="rnd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EA2976F-F9D9-4216-98D3-CC3BEDED0760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4518025" y="5535613"/>
            <a:ext cx="214313" cy="160338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9" name="Rombe 78">
            <a:extLst>
              <a:ext uri="{FF2B5EF4-FFF2-40B4-BE49-F238E27FC236}">
                <a16:creationId xmlns:a16="http://schemas.microsoft.com/office/drawing/2014/main" id="{56E2EBDA-DF8F-4C34-87AB-01418B5AE6B9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3840163" y="5576888"/>
            <a:ext cx="76200" cy="76200"/>
          </a:xfrm>
          <a:prstGeom prst="diamon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A08A12DD-084A-4DA7-9E44-1D7E1E47E3D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037013" y="5530850"/>
            <a:ext cx="3794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5CA54E5F-382C-4958-A95B-8A24E2A889C5}" type="datetime'''''''''LC''''o''E'''''''">
              <a:rPr lang="da-DK" altLang="en-US" sz="1200" smtClean="0"/>
              <a:pPr/>
              <a:t>LCoE</a:t>
            </a:fld>
            <a:endParaRPr lang="da-DK" sz="1200" noProof="0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3AD566EB-5E42-48BD-AE19-BDD941B55A5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659063" y="5530850"/>
            <a:ext cx="10112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/>
              <a:t>Hovedscenarie</a:t>
            </a:r>
            <a:endParaRPr lang="da-DK" sz="1200" noProof="0" dirty="0"/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BD30CAFF-AD77-4870-BBC9-378E8752B9F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783138" y="5530850"/>
            <a:ext cx="7604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Følsomhed</a:t>
            </a:r>
            <a:endParaRPr lang="da-DK" sz="1200" noProof="0" dirty="0"/>
          </a:p>
        </p:txBody>
      </p:sp>
      <p:cxnSp>
        <p:nvCxnSpPr>
          <p:cNvPr id="83" name="Lige forbindelse 82">
            <a:extLst>
              <a:ext uri="{FF2B5EF4-FFF2-40B4-BE49-F238E27FC236}">
                <a16:creationId xmlns:a16="http://schemas.microsoft.com/office/drawing/2014/main" id="{9FA859F6-6A73-4868-8282-23DC9C630914}"/>
              </a:ext>
            </a:extLst>
          </p:cNvPr>
          <p:cNvCxnSpPr>
            <a:cxnSpLocks/>
          </p:cNvCxnSpPr>
          <p:nvPr/>
        </p:nvCxnSpPr>
        <p:spPr>
          <a:xfrm flipV="1">
            <a:off x="5154613" y="2546350"/>
            <a:ext cx="0" cy="29035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4" name="Tekstfelt 83">
            <a:extLst>
              <a:ext uri="{FF2B5EF4-FFF2-40B4-BE49-F238E27FC236}">
                <a16:creationId xmlns:a16="http://schemas.microsoft.com/office/drawing/2014/main" id="{0220A9ED-A603-477D-95B3-D2ED30139383}"/>
              </a:ext>
            </a:extLst>
          </p:cNvPr>
          <p:cNvSpPr txBox="1"/>
          <p:nvPr/>
        </p:nvSpPr>
        <p:spPr>
          <a:xfrm>
            <a:off x="2517775" y="2546350"/>
            <a:ext cx="3508375" cy="161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dirty="0"/>
              <a:t>Elpriser            </a:t>
            </a:r>
            <a:r>
              <a:rPr lang="da-DK" sz="1050" b="1" dirty="0" err="1">
                <a:solidFill>
                  <a:schemeClr val="accent4"/>
                </a:solidFill>
              </a:rPr>
              <a:t>Havvind</a:t>
            </a:r>
            <a:r>
              <a:rPr lang="da-DK" sz="1050" b="1" dirty="0"/>
              <a:t>            </a:t>
            </a:r>
            <a:r>
              <a:rPr lang="da-DK" sz="1050" b="1" dirty="0" err="1">
                <a:solidFill>
                  <a:schemeClr val="accent3"/>
                </a:solidFill>
              </a:rPr>
              <a:t>Landvind</a:t>
            </a:r>
            <a:r>
              <a:rPr lang="da-DK" sz="1050" b="1" dirty="0">
                <a:solidFill>
                  <a:schemeClr val="accent3"/>
                </a:solidFill>
              </a:rPr>
              <a:t>              </a:t>
            </a:r>
            <a:r>
              <a:rPr lang="da-DK" sz="1050" b="1" dirty="0">
                <a:solidFill>
                  <a:srgbClr val="FFC000"/>
                </a:solidFill>
              </a:rPr>
              <a:t>Sol</a:t>
            </a:r>
          </a:p>
        </p:txBody>
      </p:sp>
      <p:cxnSp>
        <p:nvCxnSpPr>
          <p:cNvPr id="85" name="Lige forbindelse 84">
            <a:extLst>
              <a:ext uri="{FF2B5EF4-FFF2-40B4-BE49-F238E27FC236}">
                <a16:creationId xmlns:a16="http://schemas.microsoft.com/office/drawing/2014/main" id="{F85E8C01-F31F-4A75-83CD-A64DDA2F0B89}"/>
              </a:ext>
            </a:extLst>
          </p:cNvPr>
          <p:cNvCxnSpPr>
            <a:cxnSpLocks/>
          </p:cNvCxnSpPr>
          <p:nvPr/>
        </p:nvCxnSpPr>
        <p:spPr>
          <a:xfrm flipV="1">
            <a:off x="4213225" y="2546350"/>
            <a:ext cx="0" cy="29035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Lige forbindelse 85">
            <a:extLst>
              <a:ext uri="{FF2B5EF4-FFF2-40B4-BE49-F238E27FC236}">
                <a16:creationId xmlns:a16="http://schemas.microsoft.com/office/drawing/2014/main" id="{961580DC-0D65-4A8C-9F5D-F61C70C162C6}"/>
              </a:ext>
            </a:extLst>
          </p:cNvPr>
          <p:cNvCxnSpPr>
            <a:cxnSpLocks/>
          </p:cNvCxnSpPr>
          <p:nvPr/>
        </p:nvCxnSpPr>
        <p:spPr>
          <a:xfrm flipV="1">
            <a:off x="3273425" y="2546350"/>
            <a:ext cx="0" cy="29035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Rektangel 50">
            <a:extLst>
              <a:ext uri="{FF2B5EF4-FFF2-40B4-BE49-F238E27FC236}">
                <a16:creationId xmlns:a16="http://schemas.microsoft.com/office/drawing/2014/main" id="{8CE478D3-617F-4668-A2BA-CF831A7C93A6}"/>
              </a:ext>
            </a:extLst>
          </p:cNvPr>
          <p:cNvSpPr/>
          <p:nvPr/>
        </p:nvSpPr>
        <p:spPr>
          <a:xfrm>
            <a:off x="1938631" y="1723323"/>
            <a:ext cx="4313238" cy="404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9" name="Rektangel 18" hidden="1">
            <a:extLst>
              <a:ext uri="{FF2B5EF4-FFF2-40B4-BE49-F238E27FC236}">
                <a16:creationId xmlns:a16="http://schemas.microsoft.com/office/drawing/2014/main" id="{F5224092-769B-4EAA-B8B8-BCEF701E5FF6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1200" noProof="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C25781E-B2CB-4E9D-BDFB-1B93637BF408}"/>
              </a:ext>
            </a:extLst>
          </p:cNvPr>
          <p:cNvSpPr txBox="1"/>
          <p:nvPr/>
        </p:nvSpPr>
        <p:spPr>
          <a:xfrm>
            <a:off x="163628" y="2260601"/>
            <a:ext cx="18699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u="sng" dirty="0"/>
              <a:t>Hovedscenarie:</a:t>
            </a:r>
          </a:p>
          <a:p>
            <a:r>
              <a:rPr lang="da-DK" sz="1400" dirty="0"/>
              <a:t>2GW elektrolyse +  lager forsyner 1 GW brintforbrug</a:t>
            </a:r>
          </a:p>
        </p:txBody>
      </p:sp>
      <p:sp>
        <p:nvSpPr>
          <p:cNvPr id="90" name="Tekstfelt 89">
            <a:extLst>
              <a:ext uri="{FF2B5EF4-FFF2-40B4-BE49-F238E27FC236}">
                <a16:creationId xmlns:a16="http://schemas.microsoft.com/office/drawing/2014/main" id="{F7839429-B4EC-409E-8EBA-BE5481EB4A0F}"/>
              </a:ext>
            </a:extLst>
          </p:cNvPr>
          <p:cNvSpPr txBox="1"/>
          <p:nvPr/>
        </p:nvSpPr>
        <p:spPr>
          <a:xfrm>
            <a:off x="164226" y="4371130"/>
            <a:ext cx="1869959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u="sng" dirty="0"/>
              <a:t>Følsomhed:</a:t>
            </a:r>
          </a:p>
          <a:p>
            <a:r>
              <a:rPr lang="da-DK" sz="1400" dirty="0"/>
              <a:t>3GW  elektrolyse forsyner 1,5GW brintforbrug.</a:t>
            </a:r>
          </a:p>
          <a:p>
            <a:r>
              <a:rPr lang="da-DK" sz="1400" dirty="0"/>
              <a:t>+1GW </a:t>
            </a:r>
            <a:r>
              <a:rPr lang="da-DK" sz="1400" dirty="0" err="1"/>
              <a:t>havvind</a:t>
            </a:r>
            <a:endParaRPr lang="da-DK" sz="1400" dirty="0"/>
          </a:p>
          <a:p>
            <a:endParaRPr lang="da-DK" sz="1400" dirty="0"/>
          </a:p>
          <a:p>
            <a:endParaRPr lang="da-DK" sz="1400" dirty="0"/>
          </a:p>
        </p:txBody>
      </p:sp>
      <p:graphicFrame>
        <p:nvGraphicFramePr>
          <p:cNvPr id="46" name="Chart 3">
            <a:extLst>
              <a:ext uri="{FF2B5EF4-FFF2-40B4-BE49-F238E27FC236}">
                <a16:creationId xmlns:a16="http://schemas.microsoft.com/office/drawing/2014/main" id="{0F9DAA1F-25C1-4434-BAE3-6B924ED48B4E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595869923"/>
              </p:ext>
            </p:extLst>
          </p:nvPr>
        </p:nvGraphicFramePr>
        <p:xfrm>
          <a:off x="7372350" y="2433638"/>
          <a:ext cx="4310063" cy="315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850210FF-976C-412E-A613-F46BBCCBD9D4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569200" y="2217738"/>
            <a:ext cx="6016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Øre/kWh</a:t>
            </a:r>
            <a:endParaRPr lang="da-DK" sz="1200" noProof="0" dirty="0"/>
          </a:p>
        </p:txBody>
      </p:sp>
      <p:cxnSp>
        <p:nvCxnSpPr>
          <p:cNvPr id="96" name="Lige forbindelse 95">
            <a:extLst>
              <a:ext uri="{FF2B5EF4-FFF2-40B4-BE49-F238E27FC236}">
                <a16:creationId xmlns:a16="http://schemas.microsoft.com/office/drawing/2014/main" id="{8C1A46AB-16A8-4A23-B5F6-F027BE317373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>
            <a:off x="9572625" y="2657475"/>
            <a:ext cx="185738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Lige forbindelse 94">
            <a:extLst>
              <a:ext uri="{FF2B5EF4-FFF2-40B4-BE49-F238E27FC236}">
                <a16:creationId xmlns:a16="http://schemas.microsoft.com/office/drawing/2014/main" id="{05921C30-93F1-4E6C-9C6F-3F018883057D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9572625" y="2405063"/>
            <a:ext cx="185738" cy="0"/>
          </a:xfrm>
          <a:prstGeom prst="line">
            <a:avLst/>
          </a:prstGeom>
          <a:ln w="28575" cap="rnd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726B907D-25FC-40DF-8473-FF64DE4C92BF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9823450" y="2320925"/>
            <a:ext cx="10064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CF32069D-6D7D-4D80-B09C-449D8CE716BF}" type="datetime'G''rø''''''''n''''t ''sc''''e''''''''''na''i''''''''''re'''">
              <a:rPr lang="da-DK" altLang="en-US" sz="1200" smtClean="0"/>
              <a:pPr/>
              <a:t>Grønt scenaire</a:t>
            </a:fld>
            <a:endParaRPr lang="da-DK" sz="1200" noProof="0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E4274FBC-C981-414F-9C83-C43DF31C0C17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9823450" y="2573338"/>
            <a:ext cx="1981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8FE8177B-E5CA-4EDB-89C6-1EB7E6015867}" type="datetime'+1''''GW ''''elektrol''y''se og h''''avv''i''''''''''''''''nd'">
              <a:rPr lang="da-DK" altLang="en-US" sz="1200" smtClean="0"/>
              <a:pPr/>
              <a:t>+1GW elektrolyse og havvind</a:t>
            </a:fld>
            <a:endParaRPr lang="da-DK" sz="1200" noProof="0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3D73818-9790-4EB1-A945-4773BBB4D7ED}"/>
              </a:ext>
            </a:extLst>
          </p:cNvPr>
          <p:cNvSpPr/>
          <p:nvPr/>
        </p:nvSpPr>
        <p:spPr>
          <a:xfrm rot="1804959">
            <a:off x="7795126" y="3717949"/>
            <a:ext cx="1420266" cy="629999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9" name="Rektangel 28" hidden="1">
            <a:extLst>
              <a:ext uri="{FF2B5EF4-FFF2-40B4-BE49-F238E27FC236}">
                <a16:creationId xmlns:a16="http://schemas.microsoft.com/office/drawing/2014/main" id="{0C0AEF50-BA1B-4821-808D-DFEE04308C83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1200" noProof="0" dirty="0"/>
          </a:p>
        </p:txBody>
      </p:sp>
      <p:sp>
        <p:nvSpPr>
          <p:cNvPr id="114" name="Tekstfelt 113">
            <a:extLst>
              <a:ext uri="{FF2B5EF4-FFF2-40B4-BE49-F238E27FC236}">
                <a16:creationId xmlns:a16="http://schemas.microsoft.com/office/drawing/2014/main" id="{6034148F-5181-4831-B75E-911DCB1C2B53}"/>
              </a:ext>
            </a:extLst>
          </p:cNvPr>
          <p:cNvSpPr txBox="1"/>
          <p:nvPr/>
        </p:nvSpPr>
        <p:spPr>
          <a:xfrm>
            <a:off x="8170863" y="3319500"/>
            <a:ext cx="18699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Lavere elpriser</a:t>
            </a:r>
          </a:p>
        </p:txBody>
      </p:sp>
      <p:sp>
        <p:nvSpPr>
          <p:cNvPr id="44" name="Pladsholder til tekst 4">
            <a:extLst>
              <a:ext uri="{FF2B5EF4-FFF2-40B4-BE49-F238E27FC236}">
                <a16:creationId xmlns:a16="http://schemas.microsoft.com/office/drawing/2014/main" id="{8AD70A94-70A5-4766-8FA3-CFAAD8931840}"/>
              </a:ext>
            </a:extLst>
          </p:cNvPr>
          <p:cNvSpPr txBox="1">
            <a:spLocks/>
          </p:cNvSpPr>
          <p:nvPr/>
        </p:nvSpPr>
        <p:spPr>
          <a:xfrm>
            <a:off x="7569200" y="1834355"/>
            <a:ext cx="4313238" cy="430213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>
                <a:solidFill>
                  <a:schemeClr val="accent5"/>
                </a:solidFill>
              </a:rPr>
              <a:t>Grønt scenarie: Elpriser time for time sorteret fra højest til lavest, 2030</a:t>
            </a:r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3E2F881B-C6FD-4170-9AAB-AF16F54C008C}"/>
              </a:ext>
            </a:extLst>
          </p:cNvPr>
          <p:cNvSpPr/>
          <p:nvPr/>
        </p:nvSpPr>
        <p:spPr>
          <a:xfrm>
            <a:off x="7387539" y="1735131"/>
            <a:ext cx="4555910" cy="404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7013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8" grpId="0" animBg="1"/>
      <p:bldP spid="114" grpId="0"/>
      <p:bldP spid="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D4AA00D8-C9CA-4612-8942-E80EE35A22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5286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D4AA00D8-C9CA-4612-8942-E80EE35A22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Placeholder 12">
            <a:extLst>
              <a:ext uri="{FF2B5EF4-FFF2-40B4-BE49-F238E27FC236}">
                <a16:creationId xmlns:a16="http://schemas.microsoft.com/office/drawing/2014/main" id="{A9B4CD59-4979-42E2-B9D2-A1D145F5EB17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7" b="7967"/>
          <a:stretch/>
        </p:blipFill>
        <p:spPr>
          <a:xfrm>
            <a:off x="0" y="-3175"/>
            <a:ext cx="12193588" cy="6861175"/>
          </a:xfr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285E941-9BCA-48A2-BBA0-458D57BC1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785" y="2753382"/>
            <a:ext cx="6546369" cy="3108960"/>
          </a:xfrm>
        </p:spPr>
        <p:txBody>
          <a:bodyPr/>
          <a:lstStyle/>
          <a:p>
            <a:r>
              <a:rPr lang="da-DK" dirty="0"/>
              <a:t>1. Velkomst </a:t>
            </a:r>
          </a:p>
          <a:p>
            <a:pPr marL="0" indent="0">
              <a:buNone/>
            </a:pPr>
            <a:r>
              <a:rPr lang="da-DK" sz="1200" dirty="0"/>
              <a:t>/Kristine van het Erve Grunnet, branchechef, Dansk Energi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2. </a:t>
            </a:r>
            <a:r>
              <a:rPr lang="da-DK" dirty="0" err="1"/>
              <a:t>Mega</a:t>
            </a:r>
            <a:r>
              <a:rPr lang="da-DK" dirty="0"/>
              <a:t>-trends i elmarkedet. Hvad bestemmer elprisen de næste 20 år?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a-DK" sz="1200" dirty="0"/>
              <a:t>/Kristian Rune Poulsen, Konsulent, Dansk Energi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a-DK" dirty="0"/>
              <a:t>3. Hvordan påvirkes de danske elpriser af dansk klima- og energipolitik? </a:t>
            </a:r>
            <a:endParaRPr lang="da-D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a-DK" sz="1200" dirty="0"/>
              <a:t>/Kristian Rune Poulsen, Konsulent, Dansk Energi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a-DK" dirty="0"/>
              <a:t>4. Spørgsmål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D8CD06-2A38-4582-86D2-97A19CC1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927516C-5865-4359-A5AA-916AD35E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2</a:t>
            </a:fld>
            <a:endParaRPr lang="da-DK" noProof="0" dirty="0"/>
          </a:p>
        </p:txBody>
      </p:sp>
      <p:pic>
        <p:nvPicPr>
          <p:cNvPr id="34" name="Billede 33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3EC4CF1F-F972-4E2F-A0E7-7FE00DD54F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51" y="5848690"/>
            <a:ext cx="2357306" cy="66988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2E12D07-E2CB-40A3-A84A-E123FB7E08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a-DK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837668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8ABD410D-7B27-42B8-8E1A-9745C84081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5312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8ABD410D-7B27-42B8-8E1A-9745C84081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Placeholder 18">
            <a:extLst>
              <a:ext uri="{FF2B5EF4-FFF2-40B4-BE49-F238E27FC236}">
                <a16:creationId xmlns:a16="http://schemas.microsoft.com/office/drawing/2014/main" id="{AFF91D85-76C9-4F94-814C-860328868B7C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9" b="7399"/>
          <a:stretch/>
        </p:blipFill>
        <p:spPr>
          <a:xfrm>
            <a:off x="0" y="-3600"/>
            <a:ext cx="12193588" cy="6861175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C88B91-AFA2-45E0-8566-96DF308A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6AB3EE2-9246-4F1C-B1C2-7951D0D3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20</a:t>
            </a:fld>
            <a:endParaRPr lang="da-DK" noProof="0" dirty="0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0D23C67-C114-4173-A49E-2A9AEAB0D4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D511DA6-5BB5-40A6-A162-80F3B825A6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2" name="Titel 5">
            <a:extLst>
              <a:ext uri="{FF2B5EF4-FFF2-40B4-BE49-F238E27FC236}">
                <a16:creationId xmlns:a16="http://schemas.microsoft.com/office/drawing/2014/main" id="{8AB391CB-4A30-434C-9B82-AB629961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1077406"/>
            <a:ext cx="11652251" cy="3687099"/>
          </a:xfrm>
        </p:spPr>
        <p:txBody>
          <a:bodyPr vert="horz"/>
          <a:lstStyle/>
          <a:p>
            <a:pPr>
              <a:lnSpc>
                <a:spcPct val="150000"/>
              </a:lnSpc>
            </a:pPr>
            <a:r>
              <a:rPr lang="da-DK" sz="6600" dirty="0"/>
              <a:t>Spørgsmål?</a:t>
            </a:r>
            <a:br>
              <a:rPr lang="da-DK" sz="6600" dirty="0"/>
            </a:br>
            <a:r>
              <a:rPr lang="da-DK" sz="2400" dirty="0"/>
              <a:t>Kristian Rune Poulsen</a:t>
            </a:r>
            <a:br>
              <a:rPr lang="da-DK" sz="2400" dirty="0"/>
            </a:br>
            <a:r>
              <a:rPr lang="da-DK" sz="2400" dirty="0"/>
              <a:t>    </a:t>
            </a:r>
            <a:r>
              <a:rPr lang="da-DK" sz="2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krp@danskenergi.dk</a:t>
            </a:r>
            <a:br>
              <a:rPr lang="da-DK" sz="2400" dirty="0"/>
            </a:br>
            <a:r>
              <a:rPr lang="da-DK" sz="2400" dirty="0"/>
              <a:t>    +45 35 300 477</a:t>
            </a:r>
            <a:br>
              <a:rPr lang="da-DK" sz="2400" dirty="0"/>
            </a:br>
            <a:r>
              <a:rPr lang="da-DK" sz="2400" dirty="0"/>
              <a:t>    @KristiaRPoulsen</a:t>
            </a: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br>
              <a:rPr lang="da-DK" sz="1200" dirty="0"/>
            </a:br>
            <a:endParaRPr lang="da-DK" sz="6600" dirty="0"/>
          </a:p>
        </p:txBody>
      </p:sp>
      <p:pic>
        <p:nvPicPr>
          <p:cNvPr id="56" name="Grafik 55" descr="Telefonrør med massiv udfyldning">
            <a:extLst>
              <a:ext uri="{FF2B5EF4-FFF2-40B4-BE49-F238E27FC236}">
                <a16:creationId xmlns:a16="http://schemas.microsoft.com/office/drawing/2014/main" id="{CC4F4337-04BF-4446-971F-3C9CD1828D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3146" y="3802181"/>
            <a:ext cx="373542" cy="373542"/>
          </a:xfrm>
          <a:prstGeom prst="rect">
            <a:avLst/>
          </a:prstGeom>
        </p:spPr>
      </p:pic>
      <p:pic>
        <p:nvPicPr>
          <p:cNvPr id="70" name="Grafik 69" descr="Mail med massiv udfyldning">
            <a:extLst>
              <a:ext uri="{FF2B5EF4-FFF2-40B4-BE49-F238E27FC236}">
                <a16:creationId xmlns:a16="http://schemas.microsoft.com/office/drawing/2014/main" id="{ACE82E0D-2C9E-484C-8579-DC86A57600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7154" y="3240719"/>
            <a:ext cx="394920" cy="394920"/>
          </a:xfrm>
          <a:prstGeom prst="rect">
            <a:avLst/>
          </a:prstGeom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3BB96C73-C0F4-4793-9342-AD74C5CEB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4" y="4387877"/>
            <a:ext cx="629220" cy="3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7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2D99B25-184A-4921-A9D1-1CFFC70D7CA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430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D2D99B25-184A-4921-A9D1-1CFFC70D7C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2601537B-3ABA-4741-9924-0ADB8AFBFC19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 b="7784"/>
          <a:stretch/>
        </p:blipFill>
        <p:spPr>
          <a:xfrm>
            <a:off x="0" y="-3600"/>
            <a:ext cx="12193200" cy="6861600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941A61DD-8D56-4E6A-803C-7395231C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1077406"/>
            <a:ext cx="11506477" cy="3687099"/>
          </a:xfrm>
          <a:ln>
            <a:solidFill>
              <a:schemeClr val="tx1"/>
            </a:solidFill>
          </a:ln>
        </p:spPr>
        <p:txBody>
          <a:bodyPr vert="horz"/>
          <a:lstStyle/>
          <a:p>
            <a:r>
              <a:rPr lang="da-DK" sz="6600" dirty="0" err="1"/>
              <a:t>Mega</a:t>
            </a:r>
            <a:r>
              <a:rPr lang="da-DK" sz="6600" dirty="0"/>
              <a:t>-trends i elmarkede</a:t>
            </a:r>
            <a:r>
              <a:rPr lang="da-DK" sz="6600" dirty="0">
                <a:ln>
                  <a:solidFill>
                    <a:schemeClr val="tx1"/>
                  </a:solidFill>
                </a:ln>
              </a:rPr>
              <a:t>t. H</a:t>
            </a:r>
            <a:r>
              <a:rPr lang="da-DK" sz="6600" dirty="0"/>
              <a:t>vad bestemm</a:t>
            </a:r>
            <a:r>
              <a:rPr lang="da-DK" sz="6600" dirty="0">
                <a:ln>
                  <a:solidFill>
                    <a:schemeClr val="tx1"/>
                  </a:solidFill>
                </a:ln>
              </a:rPr>
              <a:t>er elpr</a:t>
            </a:r>
            <a:r>
              <a:rPr lang="da-DK" sz="6600" dirty="0"/>
              <a:t>isen de næste 20 </a:t>
            </a:r>
            <a:r>
              <a:rPr lang="da-DK" sz="6600" dirty="0">
                <a:ln>
                  <a:solidFill>
                    <a:schemeClr val="tx1"/>
                  </a:solidFill>
                </a:ln>
              </a:rPr>
              <a:t>år?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BBE903-D34E-44E2-99F1-15B0E08BB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2F89070-13C8-4D84-9654-3AE4E079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3</a:t>
            </a:fld>
            <a:endParaRPr lang="da-DK" noProof="0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367776EB-B6BF-4C41-9762-294251716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217B1CB9-3876-4F83-8694-9871ED908A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923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7875CB9-1AC9-4F91-8DF3-7692E16908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514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2" imgH="623" progId="TCLayout.ActiveDocument.1">
                  <p:embed/>
                </p:oleObj>
              </mc:Choice>
              <mc:Fallback>
                <p:oleObj name="think-cell Slide" r:id="rId3" imgW="622" imgH="62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A7875CB9-1AC9-4F91-8DF3-7692E16908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EB5DCC1-7742-49B4-BE60-1CEDFF63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Hvad er en </a:t>
            </a:r>
            <a:r>
              <a:rPr lang="da-DK" dirty="0" err="1"/>
              <a:t>Mega</a:t>
            </a:r>
            <a:r>
              <a:rPr lang="da-DK" dirty="0"/>
              <a:t>-trend?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6D7D0A-249E-419E-831B-528A6A91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367FCFC-F4EE-45B0-B107-F3D0D17D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4</a:t>
            </a:fld>
            <a:endParaRPr lang="da-DK" noProof="0" dirty="0"/>
          </a:p>
        </p:txBody>
      </p:sp>
      <p:sp>
        <p:nvSpPr>
          <p:cNvPr id="142" name="Pladsholder til slidenummer 4">
            <a:extLst>
              <a:ext uri="{FF2B5EF4-FFF2-40B4-BE49-F238E27FC236}">
                <a16:creationId xmlns:a16="http://schemas.microsoft.com/office/drawing/2014/main" id="{305E2C68-93D9-40DB-B6BB-4BB23C8F8253}"/>
              </a:ext>
            </a:extLst>
          </p:cNvPr>
          <p:cNvSpPr txBox="1">
            <a:spLocks/>
          </p:cNvSpPr>
          <p:nvPr/>
        </p:nvSpPr>
        <p:spPr>
          <a:xfrm>
            <a:off x="837097" y="5132708"/>
            <a:ext cx="320675" cy="146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13" dirty="0"/>
          </a:p>
        </p:txBody>
      </p:sp>
      <p:sp>
        <p:nvSpPr>
          <p:cNvPr id="144" name="Freeform 15">
            <a:extLst>
              <a:ext uri="{FF2B5EF4-FFF2-40B4-BE49-F238E27FC236}">
                <a16:creationId xmlns:a16="http://schemas.microsoft.com/office/drawing/2014/main" id="{BDEF1FC0-1D9B-4968-ACCE-2869BB6FFA3F}"/>
              </a:ext>
            </a:extLst>
          </p:cNvPr>
          <p:cNvSpPr>
            <a:spLocks/>
          </p:cNvSpPr>
          <p:nvPr/>
        </p:nvSpPr>
        <p:spPr bwMode="auto">
          <a:xfrm>
            <a:off x="2507147" y="4934270"/>
            <a:ext cx="500063" cy="323850"/>
          </a:xfrm>
          <a:custGeom>
            <a:avLst/>
            <a:gdLst/>
            <a:ahLst/>
            <a:cxnLst>
              <a:cxn ang="0">
                <a:pos x="157" y="37"/>
              </a:cxn>
              <a:cxn ang="0">
                <a:pos x="142" y="24"/>
              </a:cxn>
              <a:cxn ang="0">
                <a:pos x="144" y="19"/>
              </a:cxn>
              <a:cxn ang="0">
                <a:pos x="135" y="11"/>
              </a:cxn>
              <a:cxn ang="0">
                <a:pos x="127" y="0"/>
              </a:cxn>
              <a:cxn ang="0">
                <a:pos x="117" y="11"/>
              </a:cxn>
              <a:cxn ang="0">
                <a:pos x="111" y="7"/>
              </a:cxn>
              <a:cxn ang="0">
                <a:pos x="100" y="17"/>
              </a:cxn>
              <a:cxn ang="0">
                <a:pos x="100" y="22"/>
              </a:cxn>
              <a:cxn ang="0">
                <a:pos x="87" y="28"/>
              </a:cxn>
              <a:cxn ang="0">
                <a:pos x="54" y="54"/>
              </a:cxn>
              <a:cxn ang="0">
                <a:pos x="45" y="65"/>
              </a:cxn>
              <a:cxn ang="0">
                <a:pos x="45" y="78"/>
              </a:cxn>
              <a:cxn ang="0">
                <a:pos x="33" y="82"/>
              </a:cxn>
              <a:cxn ang="0">
                <a:pos x="9" y="108"/>
              </a:cxn>
              <a:cxn ang="0">
                <a:pos x="9" y="117"/>
              </a:cxn>
              <a:cxn ang="0">
                <a:pos x="0" y="128"/>
              </a:cxn>
              <a:cxn ang="0">
                <a:pos x="4" y="141"/>
              </a:cxn>
              <a:cxn ang="0">
                <a:pos x="15" y="134"/>
              </a:cxn>
              <a:cxn ang="0">
                <a:pos x="26" y="122"/>
              </a:cxn>
              <a:cxn ang="0">
                <a:pos x="43" y="119"/>
              </a:cxn>
              <a:cxn ang="0">
                <a:pos x="54" y="122"/>
              </a:cxn>
              <a:cxn ang="0">
                <a:pos x="58" y="141"/>
              </a:cxn>
              <a:cxn ang="0">
                <a:pos x="56" y="154"/>
              </a:cxn>
              <a:cxn ang="0">
                <a:pos x="63" y="163"/>
              </a:cxn>
              <a:cxn ang="0">
                <a:pos x="72" y="169"/>
              </a:cxn>
              <a:cxn ang="0">
                <a:pos x="91" y="171"/>
              </a:cxn>
              <a:cxn ang="0">
                <a:pos x="133" y="176"/>
              </a:cxn>
              <a:cxn ang="0">
                <a:pos x="142" y="171"/>
              </a:cxn>
              <a:cxn ang="0">
                <a:pos x="148" y="163"/>
              </a:cxn>
              <a:cxn ang="0">
                <a:pos x="152" y="146"/>
              </a:cxn>
              <a:cxn ang="0">
                <a:pos x="167" y="145"/>
              </a:cxn>
              <a:cxn ang="0">
                <a:pos x="172" y="156"/>
              </a:cxn>
              <a:cxn ang="0">
                <a:pos x="172" y="181"/>
              </a:cxn>
              <a:cxn ang="0">
                <a:pos x="191" y="194"/>
              </a:cxn>
              <a:cxn ang="0">
                <a:pos x="205" y="172"/>
              </a:cxn>
              <a:cxn ang="0">
                <a:pos x="220" y="165"/>
              </a:cxn>
              <a:cxn ang="0">
                <a:pos x="237" y="167"/>
              </a:cxn>
              <a:cxn ang="0">
                <a:pos x="250" y="174"/>
              </a:cxn>
              <a:cxn ang="0">
                <a:pos x="255" y="180"/>
              </a:cxn>
              <a:cxn ang="0">
                <a:pos x="259" y="161"/>
              </a:cxn>
              <a:cxn ang="0">
                <a:pos x="269" y="139"/>
              </a:cxn>
              <a:cxn ang="0">
                <a:pos x="291" y="135"/>
              </a:cxn>
              <a:cxn ang="0">
                <a:pos x="298" y="121"/>
              </a:cxn>
              <a:cxn ang="0">
                <a:pos x="291" y="109"/>
              </a:cxn>
              <a:cxn ang="0">
                <a:pos x="281" y="104"/>
              </a:cxn>
              <a:cxn ang="0">
                <a:pos x="253" y="99"/>
              </a:cxn>
              <a:cxn ang="0">
                <a:pos x="252" y="85"/>
              </a:cxn>
              <a:cxn ang="0">
                <a:pos x="252" y="70"/>
              </a:cxn>
              <a:cxn ang="0">
                <a:pos x="252" y="59"/>
              </a:cxn>
              <a:cxn ang="0">
                <a:pos x="235" y="50"/>
              </a:cxn>
              <a:cxn ang="0">
                <a:pos x="226" y="54"/>
              </a:cxn>
              <a:cxn ang="0">
                <a:pos x="211" y="43"/>
              </a:cxn>
              <a:cxn ang="0">
                <a:pos x="209" y="35"/>
              </a:cxn>
              <a:cxn ang="0">
                <a:pos x="203" y="26"/>
              </a:cxn>
              <a:cxn ang="0">
                <a:pos x="203" y="22"/>
              </a:cxn>
              <a:cxn ang="0">
                <a:pos x="187" y="17"/>
              </a:cxn>
              <a:cxn ang="0">
                <a:pos x="181" y="24"/>
              </a:cxn>
              <a:cxn ang="0">
                <a:pos x="170" y="32"/>
              </a:cxn>
              <a:cxn ang="0">
                <a:pos x="157" y="37"/>
              </a:cxn>
            </a:cxnLst>
            <a:rect l="0" t="0" r="r" b="b"/>
            <a:pathLst>
              <a:path w="298" h="194">
                <a:moveTo>
                  <a:pt x="157" y="37"/>
                </a:moveTo>
                <a:lnTo>
                  <a:pt x="142" y="24"/>
                </a:lnTo>
                <a:lnTo>
                  <a:pt x="144" y="19"/>
                </a:lnTo>
                <a:lnTo>
                  <a:pt x="135" y="11"/>
                </a:lnTo>
                <a:lnTo>
                  <a:pt x="127" y="0"/>
                </a:lnTo>
                <a:lnTo>
                  <a:pt x="117" y="11"/>
                </a:lnTo>
                <a:lnTo>
                  <a:pt x="111" y="7"/>
                </a:lnTo>
                <a:lnTo>
                  <a:pt x="100" y="17"/>
                </a:lnTo>
                <a:lnTo>
                  <a:pt x="100" y="22"/>
                </a:lnTo>
                <a:lnTo>
                  <a:pt x="87" y="28"/>
                </a:lnTo>
                <a:lnTo>
                  <a:pt x="54" y="54"/>
                </a:lnTo>
                <a:lnTo>
                  <a:pt x="45" y="65"/>
                </a:lnTo>
                <a:lnTo>
                  <a:pt x="45" y="78"/>
                </a:lnTo>
                <a:lnTo>
                  <a:pt x="33" y="82"/>
                </a:lnTo>
                <a:lnTo>
                  <a:pt x="9" y="108"/>
                </a:lnTo>
                <a:lnTo>
                  <a:pt x="9" y="117"/>
                </a:lnTo>
                <a:lnTo>
                  <a:pt x="0" y="128"/>
                </a:lnTo>
                <a:lnTo>
                  <a:pt x="4" y="141"/>
                </a:lnTo>
                <a:lnTo>
                  <a:pt x="15" y="134"/>
                </a:lnTo>
                <a:lnTo>
                  <a:pt x="26" y="122"/>
                </a:lnTo>
                <a:lnTo>
                  <a:pt x="43" y="119"/>
                </a:lnTo>
                <a:lnTo>
                  <a:pt x="54" y="122"/>
                </a:lnTo>
                <a:lnTo>
                  <a:pt x="58" y="141"/>
                </a:lnTo>
                <a:lnTo>
                  <a:pt x="56" y="154"/>
                </a:lnTo>
                <a:lnTo>
                  <a:pt x="63" y="163"/>
                </a:lnTo>
                <a:lnTo>
                  <a:pt x="72" y="169"/>
                </a:lnTo>
                <a:lnTo>
                  <a:pt x="91" y="171"/>
                </a:lnTo>
                <a:lnTo>
                  <a:pt x="133" y="176"/>
                </a:lnTo>
                <a:lnTo>
                  <a:pt x="142" y="171"/>
                </a:lnTo>
                <a:lnTo>
                  <a:pt x="148" y="163"/>
                </a:lnTo>
                <a:lnTo>
                  <a:pt x="152" y="146"/>
                </a:lnTo>
                <a:lnTo>
                  <a:pt x="167" y="145"/>
                </a:lnTo>
                <a:lnTo>
                  <a:pt x="172" y="156"/>
                </a:lnTo>
                <a:lnTo>
                  <a:pt x="172" y="181"/>
                </a:lnTo>
                <a:lnTo>
                  <a:pt x="191" y="194"/>
                </a:lnTo>
                <a:lnTo>
                  <a:pt x="205" y="172"/>
                </a:lnTo>
                <a:lnTo>
                  <a:pt x="220" y="165"/>
                </a:lnTo>
                <a:lnTo>
                  <a:pt x="237" y="167"/>
                </a:lnTo>
                <a:lnTo>
                  <a:pt x="250" y="174"/>
                </a:lnTo>
                <a:lnTo>
                  <a:pt x="255" y="180"/>
                </a:lnTo>
                <a:lnTo>
                  <a:pt x="259" y="161"/>
                </a:lnTo>
                <a:lnTo>
                  <a:pt x="269" y="139"/>
                </a:lnTo>
                <a:lnTo>
                  <a:pt x="291" y="135"/>
                </a:lnTo>
                <a:lnTo>
                  <a:pt x="298" y="121"/>
                </a:lnTo>
                <a:lnTo>
                  <a:pt x="291" y="109"/>
                </a:lnTo>
                <a:lnTo>
                  <a:pt x="281" y="104"/>
                </a:lnTo>
                <a:lnTo>
                  <a:pt x="253" y="99"/>
                </a:lnTo>
                <a:lnTo>
                  <a:pt x="252" y="85"/>
                </a:lnTo>
                <a:lnTo>
                  <a:pt x="252" y="70"/>
                </a:lnTo>
                <a:lnTo>
                  <a:pt x="252" y="59"/>
                </a:lnTo>
                <a:lnTo>
                  <a:pt x="235" y="50"/>
                </a:lnTo>
                <a:lnTo>
                  <a:pt x="226" y="54"/>
                </a:lnTo>
                <a:lnTo>
                  <a:pt x="211" y="43"/>
                </a:lnTo>
                <a:lnTo>
                  <a:pt x="209" y="35"/>
                </a:lnTo>
                <a:lnTo>
                  <a:pt x="203" y="26"/>
                </a:lnTo>
                <a:lnTo>
                  <a:pt x="203" y="22"/>
                </a:lnTo>
                <a:lnTo>
                  <a:pt x="187" y="17"/>
                </a:lnTo>
                <a:lnTo>
                  <a:pt x="181" y="24"/>
                </a:lnTo>
                <a:lnTo>
                  <a:pt x="170" y="32"/>
                </a:lnTo>
                <a:lnTo>
                  <a:pt x="157" y="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45" name="Freeform 16">
            <a:extLst>
              <a:ext uri="{FF2B5EF4-FFF2-40B4-BE49-F238E27FC236}">
                <a16:creationId xmlns:a16="http://schemas.microsoft.com/office/drawing/2014/main" id="{F8C8C08F-A16A-45CB-9CA1-B7B07DD1547A}"/>
              </a:ext>
            </a:extLst>
          </p:cNvPr>
          <p:cNvSpPr>
            <a:spLocks/>
          </p:cNvSpPr>
          <p:nvPr/>
        </p:nvSpPr>
        <p:spPr bwMode="auto">
          <a:xfrm>
            <a:off x="2908785" y="4896170"/>
            <a:ext cx="752475" cy="347663"/>
          </a:xfrm>
          <a:custGeom>
            <a:avLst/>
            <a:gdLst/>
            <a:ahLst/>
            <a:cxnLst>
              <a:cxn ang="0">
                <a:pos x="19" y="72"/>
              </a:cxn>
              <a:cxn ang="0">
                <a:pos x="36" y="82"/>
              </a:cxn>
              <a:cxn ang="0">
                <a:pos x="63" y="80"/>
              </a:cxn>
              <a:cxn ang="0">
                <a:pos x="88" y="78"/>
              </a:cxn>
              <a:cxn ang="0">
                <a:pos x="118" y="88"/>
              </a:cxn>
              <a:cxn ang="0">
                <a:pos x="138" y="85"/>
              </a:cxn>
              <a:cxn ang="0">
                <a:pos x="172" y="81"/>
              </a:cxn>
              <a:cxn ang="0">
                <a:pos x="209" y="100"/>
              </a:cxn>
              <a:cxn ang="0">
                <a:pos x="227" y="81"/>
              </a:cxn>
              <a:cxn ang="0">
                <a:pos x="212" y="40"/>
              </a:cxn>
              <a:cxn ang="0">
                <a:pos x="274" y="5"/>
              </a:cxn>
              <a:cxn ang="0">
                <a:pos x="291" y="20"/>
              </a:cxn>
              <a:cxn ang="0">
                <a:pos x="336" y="2"/>
              </a:cxn>
              <a:cxn ang="0">
                <a:pos x="385" y="17"/>
              </a:cxn>
              <a:cxn ang="0">
                <a:pos x="417" y="8"/>
              </a:cxn>
              <a:cxn ang="0">
                <a:pos x="442" y="52"/>
              </a:cxn>
              <a:cxn ang="0">
                <a:pos x="450" y="82"/>
              </a:cxn>
              <a:cxn ang="0">
                <a:pos x="429" y="100"/>
              </a:cxn>
              <a:cxn ang="0">
                <a:pos x="432" y="120"/>
              </a:cxn>
              <a:cxn ang="0">
                <a:pos x="424" y="148"/>
              </a:cxn>
              <a:cxn ang="0">
                <a:pos x="401" y="172"/>
              </a:cxn>
              <a:cxn ang="0">
                <a:pos x="380" y="189"/>
              </a:cxn>
              <a:cxn ang="0">
                <a:pos x="330" y="192"/>
              </a:cxn>
              <a:cxn ang="0">
                <a:pos x="289" y="206"/>
              </a:cxn>
              <a:cxn ang="0">
                <a:pos x="220" y="192"/>
              </a:cxn>
              <a:cxn ang="0">
                <a:pos x="154" y="165"/>
              </a:cxn>
              <a:cxn ang="0">
                <a:pos x="150" y="141"/>
              </a:cxn>
              <a:cxn ang="0">
                <a:pos x="107" y="139"/>
              </a:cxn>
              <a:cxn ang="0">
                <a:pos x="52" y="132"/>
              </a:cxn>
              <a:cxn ang="0">
                <a:pos x="28" y="123"/>
              </a:cxn>
              <a:cxn ang="0">
                <a:pos x="13" y="105"/>
              </a:cxn>
              <a:cxn ang="0">
                <a:pos x="0" y="74"/>
              </a:cxn>
            </a:cxnLst>
            <a:rect l="0" t="0" r="r" b="b"/>
            <a:pathLst>
              <a:path w="453" h="206">
                <a:moveTo>
                  <a:pt x="0" y="74"/>
                </a:moveTo>
                <a:lnTo>
                  <a:pt x="19" y="72"/>
                </a:lnTo>
                <a:lnTo>
                  <a:pt x="26" y="70"/>
                </a:lnTo>
                <a:lnTo>
                  <a:pt x="36" y="82"/>
                </a:lnTo>
                <a:lnTo>
                  <a:pt x="48" y="78"/>
                </a:lnTo>
                <a:lnTo>
                  <a:pt x="63" y="80"/>
                </a:lnTo>
                <a:lnTo>
                  <a:pt x="72" y="87"/>
                </a:lnTo>
                <a:lnTo>
                  <a:pt x="88" y="78"/>
                </a:lnTo>
                <a:lnTo>
                  <a:pt x="109" y="79"/>
                </a:lnTo>
                <a:lnTo>
                  <a:pt x="118" y="88"/>
                </a:lnTo>
                <a:lnTo>
                  <a:pt x="131" y="91"/>
                </a:lnTo>
                <a:lnTo>
                  <a:pt x="138" y="85"/>
                </a:lnTo>
                <a:lnTo>
                  <a:pt x="161" y="81"/>
                </a:lnTo>
                <a:lnTo>
                  <a:pt x="172" y="81"/>
                </a:lnTo>
                <a:lnTo>
                  <a:pt x="189" y="87"/>
                </a:lnTo>
                <a:lnTo>
                  <a:pt x="209" y="100"/>
                </a:lnTo>
                <a:lnTo>
                  <a:pt x="224" y="94"/>
                </a:lnTo>
                <a:lnTo>
                  <a:pt x="227" y="81"/>
                </a:lnTo>
                <a:lnTo>
                  <a:pt x="217" y="64"/>
                </a:lnTo>
                <a:lnTo>
                  <a:pt x="212" y="40"/>
                </a:lnTo>
                <a:lnTo>
                  <a:pt x="263" y="5"/>
                </a:lnTo>
                <a:lnTo>
                  <a:pt x="274" y="5"/>
                </a:lnTo>
                <a:lnTo>
                  <a:pt x="276" y="17"/>
                </a:lnTo>
                <a:lnTo>
                  <a:pt x="291" y="20"/>
                </a:lnTo>
                <a:lnTo>
                  <a:pt x="323" y="16"/>
                </a:lnTo>
                <a:lnTo>
                  <a:pt x="336" y="2"/>
                </a:lnTo>
                <a:lnTo>
                  <a:pt x="376" y="0"/>
                </a:lnTo>
                <a:lnTo>
                  <a:pt x="385" y="17"/>
                </a:lnTo>
                <a:lnTo>
                  <a:pt x="402" y="17"/>
                </a:lnTo>
                <a:lnTo>
                  <a:pt x="417" y="8"/>
                </a:lnTo>
                <a:lnTo>
                  <a:pt x="442" y="24"/>
                </a:lnTo>
                <a:lnTo>
                  <a:pt x="442" y="52"/>
                </a:lnTo>
                <a:lnTo>
                  <a:pt x="453" y="64"/>
                </a:lnTo>
                <a:lnTo>
                  <a:pt x="450" y="82"/>
                </a:lnTo>
                <a:lnTo>
                  <a:pt x="442" y="100"/>
                </a:lnTo>
                <a:lnTo>
                  <a:pt x="429" y="100"/>
                </a:lnTo>
                <a:lnTo>
                  <a:pt x="424" y="105"/>
                </a:lnTo>
                <a:lnTo>
                  <a:pt x="432" y="120"/>
                </a:lnTo>
                <a:lnTo>
                  <a:pt x="432" y="135"/>
                </a:lnTo>
                <a:lnTo>
                  <a:pt x="424" y="148"/>
                </a:lnTo>
                <a:lnTo>
                  <a:pt x="402" y="159"/>
                </a:lnTo>
                <a:lnTo>
                  <a:pt x="401" y="172"/>
                </a:lnTo>
                <a:lnTo>
                  <a:pt x="401" y="185"/>
                </a:lnTo>
                <a:lnTo>
                  <a:pt x="380" y="189"/>
                </a:lnTo>
                <a:lnTo>
                  <a:pt x="346" y="187"/>
                </a:lnTo>
                <a:lnTo>
                  <a:pt x="330" y="192"/>
                </a:lnTo>
                <a:lnTo>
                  <a:pt x="301" y="192"/>
                </a:lnTo>
                <a:lnTo>
                  <a:pt x="289" y="206"/>
                </a:lnTo>
                <a:lnTo>
                  <a:pt x="243" y="191"/>
                </a:lnTo>
                <a:lnTo>
                  <a:pt x="220" y="192"/>
                </a:lnTo>
                <a:lnTo>
                  <a:pt x="162" y="179"/>
                </a:lnTo>
                <a:lnTo>
                  <a:pt x="154" y="165"/>
                </a:lnTo>
                <a:lnTo>
                  <a:pt x="154" y="150"/>
                </a:lnTo>
                <a:lnTo>
                  <a:pt x="150" y="141"/>
                </a:lnTo>
                <a:lnTo>
                  <a:pt x="143" y="137"/>
                </a:lnTo>
                <a:lnTo>
                  <a:pt x="107" y="139"/>
                </a:lnTo>
                <a:lnTo>
                  <a:pt x="57" y="144"/>
                </a:lnTo>
                <a:lnTo>
                  <a:pt x="52" y="132"/>
                </a:lnTo>
                <a:lnTo>
                  <a:pt x="43" y="128"/>
                </a:lnTo>
                <a:lnTo>
                  <a:pt x="28" y="123"/>
                </a:lnTo>
                <a:lnTo>
                  <a:pt x="13" y="119"/>
                </a:lnTo>
                <a:lnTo>
                  <a:pt x="13" y="105"/>
                </a:lnTo>
                <a:lnTo>
                  <a:pt x="13" y="85"/>
                </a:lnTo>
                <a:lnTo>
                  <a:pt x="0" y="7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46" name="Freeform 18">
            <a:extLst>
              <a:ext uri="{FF2B5EF4-FFF2-40B4-BE49-F238E27FC236}">
                <a16:creationId xmlns:a16="http://schemas.microsoft.com/office/drawing/2014/main" id="{1F97421B-7452-4C58-82C0-CDAC521F7071}"/>
              </a:ext>
            </a:extLst>
          </p:cNvPr>
          <p:cNvSpPr>
            <a:spLocks/>
          </p:cNvSpPr>
          <p:nvPr/>
        </p:nvSpPr>
        <p:spPr bwMode="auto">
          <a:xfrm>
            <a:off x="3269147" y="5205733"/>
            <a:ext cx="327025" cy="198438"/>
          </a:xfrm>
          <a:custGeom>
            <a:avLst/>
            <a:gdLst/>
            <a:ahLst/>
            <a:cxnLst>
              <a:cxn ang="0">
                <a:pos x="17" y="63"/>
              </a:cxn>
              <a:cxn ang="0">
                <a:pos x="37" y="83"/>
              </a:cxn>
              <a:cxn ang="0">
                <a:pos x="31" y="93"/>
              </a:cxn>
              <a:cxn ang="0">
                <a:pos x="22" y="100"/>
              </a:cxn>
              <a:cxn ang="0">
                <a:pos x="11" y="102"/>
              </a:cxn>
              <a:cxn ang="0">
                <a:pos x="0" y="104"/>
              </a:cxn>
              <a:cxn ang="0">
                <a:pos x="20" y="113"/>
              </a:cxn>
              <a:cxn ang="0">
                <a:pos x="28" y="115"/>
              </a:cxn>
              <a:cxn ang="0">
                <a:pos x="53" y="100"/>
              </a:cxn>
              <a:cxn ang="0">
                <a:pos x="108" y="114"/>
              </a:cxn>
              <a:cxn ang="0">
                <a:pos x="144" y="74"/>
              </a:cxn>
              <a:cxn ang="0">
                <a:pos x="151" y="57"/>
              </a:cxn>
              <a:cxn ang="0">
                <a:pos x="158" y="52"/>
              </a:cxn>
              <a:cxn ang="0">
                <a:pos x="178" y="54"/>
              </a:cxn>
              <a:cxn ang="0">
                <a:pos x="199" y="30"/>
              </a:cxn>
              <a:cxn ang="0">
                <a:pos x="197" y="15"/>
              </a:cxn>
              <a:cxn ang="0">
                <a:pos x="183" y="0"/>
              </a:cxn>
              <a:cxn ang="0">
                <a:pos x="173" y="2"/>
              </a:cxn>
              <a:cxn ang="0">
                <a:pos x="163" y="5"/>
              </a:cxn>
              <a:cxn ang="0">
                <a:pos x="145" y="1"/>
              </a:cxn>
              <a:cxn ang="0">
                <a:pos x="127" y="2"/>
              </a:cxn>
              <a:cxn ang="0">
                <a:pos x="109" y="7"/>
              </a:cxn>
              <a:cxn ang="0">
                <a:pos x="84" y="5"/>
              </a:cxn>
              <a:cxn ang="0">
                <a:pos x="73" y="20"/>
              </a:cxn>
              <a:cxn ang="0">
                <a:pos x="31" y="7"/>
              </a:cxn>
              <a:cxn ang="0">
                <a:pos x="15" y="7"/>
              </a:cxn>
              <a:cxn ang="0">
                <a:pos x="15" y="32"/>
              </a:cxn>
              <a:cxn ang="0">
                <a:pos x="17" y="63"/>
              </a:cxn>
            </a:cxnLst>
            <a:rect l="0" t="0" r="r" b="b"/>
            <a:pathLst>
              <a:path w="199" h="115">
                <a:moveTo>
                  <a:pt x="17" y="63"/>
                </a:moveTo>
                <a:lnTo>
                  <a:pt x="37" y="83"/>
                </a:lnTo>
                <a:lnTo>
                  <a:pt x="31" y="93"/>
                </a:lnTo>
                <a:lnTo>
                  <a:pt x="22" y="100"/>
                </a:lnTo>
                <a:lnTo>
                  <a:pt x="11" y="102"/>
                </a:lnTo>
                <a:lnTo>
                  <a:pt x="0" y="104"/>
                </a:lnTo>
                <a:lnTo>
                  <a:pt x="20" y="113"/>
                </a:lnTo>
                <a:lnTo>
                  <a:pt x="28" y="115"/>
                </a:lnTo>
                <a:lnTo>
                  <a:pt x="53" y="100"/>
                </a:lnTo>
                <a:lnTo>
                  <a:pt x="108" y="114"/>
                </a:lnTo>
                <a:lnTo>
                  <a:pt x="144" y="74"/>
                </a:lnTo>
                <a:lnTo>
                  <a:pt x="151" y="57"/>
                </a:lnTo>
                <a:lnTo>
                  <a:pt x="158" y="52"/>
                </a:lnTo>
                <a:lnTo>
                  <a:pt x="178" y="54"/>
                </a:lnTo>
                <a:lnTo>
                  <a:pt x="199" y="30"/>
                </a:lnTo>
                <a:lnTo>
                  <a:pt x="197" y="15"/>
                </a:lnTo>
                <a:lnTo>
                  <a:pt x="183" y="0"/>
                </a:lnTo>
                <a:lnTo>
                  <a:pt x="173" y="2"/>
                </a:lnTo>
                <a:lnTo>
                  <a:pt x="163" y="5"/>
                </a:lnTo>
                <a:lnTo>
                  <a:pt x="145" y="1"/>
                </a:lnTo>
                <a:lnTo>
                  <a:pt x="127" y="2"/>
                </a:lnTo>
                <a:lnTo>
                  <a:pt x="109" y="7"/>
                </a:lnTo>
                <a:lnTo>
                  <a:pt x="84" y="5"/>
                </a:lnTo>
                <a:lnTo>
                  <a:pt x="73" y="20"/>
                </a:lnTo>
                <a:lnTo>
                  <a:pt x="31" y="7"/>
                </a:lnTo>
                <a:lnTo>
                  <a:pt x="15" y="7"/>
                </a:lnTo>
                <a:lnTo>
                  <a:pt x="15" y="32"/>
                </a:lnTo>
                <a:lnTo>
                  <a:pt x="17" y="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47" name="Freeform 22">
            <a:extLst>
              <a:ext uri="{FF2B5EF4-FFF2-40B4-BE49-F238E27FC236}">
                <a16:creationId xmlns:a16="http://schemas.microsoft.com/office/drawing/2014/main" id="{F070E1E4-2E90-4615-9BED-2F0FC3D9E131}"/>
              </a:ext>
            </a:extLst>
          </p:cNvPr>
          <p:cNvSpPr>
            <a:spLocks/>
          </p:cNvSpPr>
          <p:nvPr/>
        </p:nvSpPr>
        <p:spPr bwMode="auto">
          <a:xfrm>
            <a:off x="2343634" y="4337371"/>
            <a:ext cx="350838" cy="309563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5" y="26"/>
              </a:cxn>
              <a:cxn ang="0">
                <a:pos x="3" y="17"/>
              </a:cxn>
              <a:cxn ang="0">
                <a:pos x="35" y="0"/>
              </a:cxn>
              <a:cxn ang="0">
                <a:pos x="38" y="6"/>
              </a:cxn>
              <a:cxn ang="0">
                <a:pos x="61" y="2"/>
              </a:cxn>
              <a:cxn ang="0">
                <a:pos x="79" y="3"/>
              </a:cxn>
              <a:cxn ang="0">
                <a:pos x="72" y="12"/>
              </a:cxn>
              <a:cxn ang="0">
                <a:pos x="76" y="24"/>
              </a:cxn>
              <a:cxn ang="0">
                <a:pos x="91" y="29"/>
              </a:cxn>
              <a:cxn ang="0">
                <a:pos x="106" y="28"/>
              </a:cxn>
              <a:cxn ang="0">
                <a:pos x="118" y="19"/>
              </a:cxn>
              <a:cxn ang="0">
                <a:pos x="138" y="17"/>
              </a:cxn>
              <a:cxn ang="0">
                <a:pos x="144" y="25"/>
              </a:cxn>
              <a:cxn ang="0">
                <a:pos x="156" y="32"/>
              </a:cxn>
              <a:cxn ang="0">
                <a:pos x="173" y="33"/>
              </a:cxn>
              <a:cxn ang="0">
                <a:pos x="170" y="47"/>
              </a:cxn>
              <a:cxn ang="0">
                <a:pos x="171" y="75"/>
              </a:cxn>
              <a:cxn ang="0">
                <a:pos x="174" y="92"/>
              </a:cxn>
              <a:cxn ang="0">
                <a:pos x="193" y="90"/>
              </a:cxn>
              <a:cxn ang="0">
                <a:pos x="199" y="102"/>
              </a:cxn>
              <a:cxn ang="0">
                <a:pos x="200" y="112"/>
              </a:cxn>
              <a:cxn ang="0">
                <a:pos x="210" y="126"/>
              </a:cxn>
              <a:cxn ang="0">
                <a:pos x="198" y="136"/>
              </a:cxn>
              <a:cxn ang="0">
                <a:pos x="187" y="144"/>
              </a:cxn>
              <a:cxn ang="0">
                <a:pos x="175" y="144"/>
              </a:cxn>
              <a:cxn ang="0">
                <a:pos x="161" y="148"/>
              </a:cxn>
              <a:cxn ang="0">
                <a:pos x="161" y="163"/>
              </a:cxn>
              <a:cxn ang="0">
                <a:pos x="155" y="173"/>
              </a:cxn>
              <a:cxn ang="0">
                <a:pos x="140" y="185"/>
              </a:cxn>
              <a:cxn ang="0">
                <a:pos x="115" y="166"/>
              </a:cxn>
              <a:cxn ang="0">
                <a:pos x="108" y="149"/>
              </a:cxn>
              <a:cxn ang="0">
                <a:pos x="85" y="144"/>
              </a:cxn>
              <a:cxn ang="0">
                <a:pos x="77" y="122"/>
              </a:cxn>
              <a:cxn ang="0">
                <a:pos x="61" y="109"/>
              </a:cxn>
              <a:cxn ang="0">
                <a:pos x="55" y="93"/>
              </a:cxn>
              <a:cxn ang="0">
                <a:pos x="42" y="77"/>
              </a:cxn>
              <a:cxn ang="0">
                <a:pos x="33" y="61"/>
              </a:cxn>
              <a:cxn ang="0">
                <a:pos x="16" y="49"/>
              </a:cxn>
              <a:cxn ang="0">
                <a:pos x="0" y="33"/>
              </a:cxn>
            </a:cxnLst>
            <a:rect l="0" t="0" r="r" b="b"/>
            <a:pathLst>
              <a:path w="210" h="185">
                <a:moveTo>
                  <a:pt x="0" y="33"/>
                </a:moveTo>
                <a:lnTo>
                  <a:pt x="5" y="26"/>
                </a:lnTo>
                <a:lnTo>
                  <a:pt x="3" y="17"/>
                </a:lnTo>
                <a:lnTo>
                  <a:pt x="35" y="0"/>
                </a:lnTo>
                <a:lnTo>
                  <a:pt x="38" y="6"/>
                </a:lnTo>
                <a:lnTo>
                  <a:pt x="61" y="2"/>
                </a:lnTo>
                <a:lnTo>
                  <a:pt x="79" y="3"/>
                </a:lnTo>
                <a:lnTo>
                  <a:pt x="72" y="12"/>
                </a:lnTo>
                <a:lnTo>
                  <a:pt x="76" y="24"/>
                </a:lnTo>
                <a:lnTo>
                  <a:pt x="91" y="29"/>
                </a:lnTo>
                <a:lnTo>
                  <a:pt x="106" y="28"/>
                </a:lnTo>
                <a:lnTo>
                  <a:pt x="118" y="19"/>
                </a:lnTo>
                <a:lnTo>
                  <a:pt x="138" y="17"/>
                </a:lnTo>
                <a:lnTo>
                  <a:pt x="144" y="25"/>
                </a:lnTo>
                <a:lnTo>
                  <a:pt x="156" y="32"/>
                </a:lnTo>
                <a:lnTo>
                  <a:pt x="173" y="33"/>
                </a:lnTo>
                <a:lnTo>
                  <a:pt x="170" y="47"/>
                </a:lnTo>
                <a:lnTo>
                  <a:pt x="171" y="75"/>
                </a:lnTo>
                <a:lnTo>
                  <a:pt x="174" y="92"/>
                </a:lnTo>
                <a:lnTo>
                  <a:pt x="193" y="90"/>
                </a:lnTo>
                <a:lnTo>
                  <a:pt x="199" y="102"/>
                </a:lnTo>
                <a:lnTo>
                  <a:pt x="200" y="112"/>
                </a:lnTo>
                <a:lnTo>
                  <a:pt x="210" y="126"/>
                </a:lnTo>
                <a:lnTo>
                  <a:pt x="198" y="136"/>
                </a:lnTo>
                <a:lnTo>
                  <a:pt x="187" y="144"/>
                </a:lnTo>
                <a:lnTo>
                  <a:pt x="175" y="144"/>
                </a:lnTo>
                <a:lnTo>
                  <a:pt x="161" y="148"/>
                </a:lnTo>
                <a:lnTo>
                  <a:pt x="161" y="163"/>
                </a:lnTo>
                <a:lnTo>
                  <a:pt x="155" y="173"/>
                </a:lnTo>
                <a:lnTo>
                  <a:pt x="140" y="185"/>
                </a:lnTo>
                <a:lnTo>
                  <a:pt x="115" y="166"/>
                </a:lnTo>
                <a:lnTo>
                  <a:pt x="108" y="149"/>
                </a:lnTo>
                <a:lnTo>
                  <a:pt x="85" y="144"/>
                </a:lnTo>
                <a:lnTo>
                  <a:pt x="77" y="122"/>
                </a:lnTo>
                <a:lnTo>
                  <a:pt x="61" y="109"/>
                </a:lnTo>
                <a:lnTo>
                  <a:pt x="55" y="93"/>
                </a:lnTo>
                <a:lnTo>
                  <a:pt x="42" y="77"/>
                </a:lnTo>
                <a:lnTo>
                  <a:pt x="33" y="61"/>
                </a:lnTo>
                <a:lnTo>
                  <a:pt x="16" y="49"/>
                </a:lnTo>
                <a:lnTo>
                  <a:pt x="0" y="3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48" name="Freeform 23">
            <a:extLst>
              <a:ext uri="{FF2B5EF4-FFF2-40B4-BE49-F238E27FC236}">
                <a16:creationId xmlns:a16="http://schemas.microsoft.com/office/drawing/2014/main" id="{CF652809-6535-4480-B0D6-43E468F00756}"/>
              </a:ext>
            </a:extLst>
          </p:cNvPr>
          <p:cNvSpPr>
            <a:spLocks/>
          </p:cNvSpPr>
          <p:nvPr/>
        </p:nvSpPr>
        <p:spPr bwMode="auto">
          <a:xfrm>
            <a:off x="2581759" y="4577083"/>
            <a:ext cx="93663" cy="122238"/>
          </a:xfrm>
          <a:custGeom>
            <a:avLst/>
            <a:gdLst/>
            <a:ahLst/>
            <a:cxnLst>
              <a:cxn ang="0">
                <a:pos x="41" y="71"/>
              </a:cxn>
              <a:cxn ang="0">
                <a:pos x="44" y="48"/>
              </a:cxn>
              <a:cxn ang="0">
                <a:pos x="57" y="39"/>
              </a:cxn>
              <a:cxn ang="0">
                <a:pos x="57" y="28"/>
              </a:cxn>
              <a:cxn ang="0">
                <a:pos x="50" y="20"/>
              </a:cxn>
              <a:cxn ang="0">
                <a:pos x="43" y="9"/>
              </a:cxn>
              <a:cxn ang="0">
                <a:pos x="39" y="0"/>
              </a:cxn>
              <a:cxn ang="0">
                <a:pos x="26" y="0"/>
              </a:cxn>
              <a:cxn ang="0">
                <a:pos x="17" y="4"/>
              </a:cxn>
              <a:cxn ang="0">
                <a:pos x="17" y="19"/>
              </a:cxn>
              <a:cxn ang="0">
                <a:pos x="9" y="32"/>
              </a:cxn>
              <a:cxn ang="0">
                <a:pos x="0" y="36"/>
              </a:cxn>
              <a:cxn ang="0">
                <a:pos x="4" y="47"/>
              </a:cxn>
              <a:cxn ang="0">
                <a:pos x="16" y="50"/>
              </a:cxn>
              <a:cxn ang="0">
                <a:pos x="28" y="53"/>
              </a:cxn>
              <a:cxn ang="0">
                <a:pos x="35" y="60"/>
              </a:cxn>
              <a:cxn ang="0">
                <a:pos x="41" y="71"/>
              </a:cxn>
            </a:cxnLst>
            <a:rect l="0" t="0" r="r" b="b"/>
            <a:pathLst>
              <a:path w="57" h="71">
                <a:moveTo>
                  <a:pt x="41" y="71"/>
                </a:moveTo>
                <a:lnTo>
                  <a:pt x="44" y="48"/>
                </a:lnTo>
                <a:lnTo>
                  <a:pt x="57" y="39"/>
                </a:lnTo>
                <a:lnTo>
                  <a:pt x="57" y="28"/>
                </a:lnTo>
                <a:lnTo>
                  <a:pt x="50" y="20"/>
                </a:lnTo>
                <a:lnTo>
                  <a:pt x="43" y="9"/>
                </a:lnTo>
                <a:lnTo>
                  <a:pt x="39" y="0"/>
                </a:lnTo>
                <a:lnTo>
                  <a:pt x="26" y="0"/>
                </a:lnTo>
                <a:lnTo>
                  <a:pt x="17" y="4"/>
                </a:lnTo>
                <a:lnTo>
                  <a:pt x="17" y="19"/>
                </a:lnTo>
                <a:lnTo>
                  <a:pt x="9" y="32"/>
                </a:lnTo>
                <a:lnTo>
                  <a:pt x="0" y="36"/>
                </a:lnTo>
                <a:lnTo>
                  <a:pt x="4" y="47"/>
                </a:lnTo>
                <a:lnTo>
                  <a:pt x="16" y="50"/>
                </a:lnTo>
                <a:lnTo>
                  <a:pt x="28" y="53"/>
                </a:lnTo>
                <a:lnTo>
                  <a:pt x="35" y="60"/>
                </a:lnTo>
                <a:lnTo>
                  <a:pt x="41" y="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49" name="Freeform 24">
            <a:extLst>
              <a:ext uri="{FF2B5EF4-FFF2-40B4-BE49-F238E27FC236}">
                <a16:creationId xmlns:a16="http://schemas.microsoft.com/office/drawing/2014/main" id="{2E7E1439-063B-461C-A261-E818D38CF6EE}"/>
              </a:ext>
            </a:extLst>
          </p:cNvPr>
          <p:cNvSpPr>
            <a:spLocks/>
          </p:cNvSpPr>
          <p:nvPr/>
        </p:nvSpPr>
        <p:spPr bwMode="auto">
          <a:xfrm>
            <a:off x="2465873" y="4111945"/>
            <a:ext cx="354013" cy="381000"/>
          </a:xfrm>
          <a:custGeom>
            <a:avLst/>
            <a:gdLst/>
            <a:ahLst/>
            <a:cxnLst>
              <a:cxn ang="0">
                <a:pos x="89" y="6"/>
              </a:cxn>
              <a:cxn ang="0">
                <a:pos x="67" y="33"/>
              </a:cxn>
              <a:cxn ang="0">
                <a:pos x="67" y="41"/>
              </a:cxn>
              <a:cxn ang="0">
                <a:pos x="54" y="54"/>
              </a:cxn>
              <a:cxn ang="0">
                <a:pos x="56" y="57"/>
              </a:cxn>
              <a:cxn ang="0">
                <a:pos x="52" y="66"/>
              </a:cxn>
              <a:cxn ang="0">
                <a:pos x="39" y="79"/>
              </a:cxn>
              <a:cxn ang="0">
                <a:pos x="26" y="94"/>
              </a:cxn>
              <a:cxn ang="0">
                <a:pos x="21" y="102"/>
              </a:cxn>
              <a:cxn ang="0">
                <a:pos x="26" y="109"/>
              </a:cxn>
              <a:cxn ang="0">
                <a:pos x="22" y="120"/>
              </a:cxn>
              <a:cxn ang="0">
                <a:pos x="15" y="129"/>
              </a:cxn>
              <a:cxn ang="0">
                <a:pos x="9" y="133"/>
              </a:cxn>
              <a:cxn ang="0">
                <a:pos x="0" y="144"/>
              </a:cxn>
              <a:cxn ang="0">
                <a:pos x="1" y="155"/>
              </a:cxn>
              <a:cxn ang="0">
                <a:pos x="11" y="161"/>
              </a:cxn>
              <a:cxn ang="0">
                <a:pos x="35" y="161"/>
              </a:cxn>
              <a:cxn ang="0">
                <a:pos x="49" y="153"/>
              </a:cxn>
              <a:cxn ang="0">
                <a:pos x="63" y="151"/>
              </a:cxn>
              <a:cxn ang="0">
                <a:pos x="74" y="161"/>
              </a:cxn>
              <a:cxn ang="0">
                <a:pos x="85" y="166"/>
              </a:cxn>
              <a:cxn ang="0">
                <a:pos x="100" y="168"/>
              </a:cxn>
              <a:cxn ang="0">
                <a:pos x="96" y="185"/>
              </a:cxn>
              <a:cxn ang="0">
                <a:pos x="101" y="227"/>
              </a:cxn>
              <a:cxn ang="0">
                <a:pos x="114" y="226"/>
              </a:cxn>
              <a:cxn ang="0">
                <a:pos x="122" y="225"/>
              </a:cxn>
              <a:cxn ang="0">
                <a:pos x="125" y="213"/>
              </a:cxn>
              <a:cxn ang="0">
                <a:pos x="127" y="188"/>
              </a:cxn>
              <a:cxn ang="0">
                <a:pos x="137" y="175"/>
              </a:cxn>
              <a:cxn ang="0">
                <a:pos x="137" y="153"/>
              </a:cxn>
              <a:cxn ang="0">
                <a:pos x="145" y="140"/>
              </a:cxn>
              <a:cxn ang="0">
                <a:pos x="162" y="133"/>
              </a:cxn>
              <a:cxn ang="0">
                <a:pos x="193" y="98"/>
              </a:cxn>
              <a:cxn ang="0">
                <a:pos x="197" y="83"/>
              </a:cxn>
              <a:cxn ang="0">
                <a:pos x="192" y="59"/>
              </a:cxn>
              <a:cxn ang="0">
                <a:pos x="212" y="43"/>
              </a:cxn>
              <a:cxn ang="0">
                <a:pos x="215" y="16"/>
              </a:cxn>
              <a:cxn ang="0">
                <a:pos x="201" y="4"/>
              </a:cxn>
              <a:cxn ang="0">
                <a:pos x="192" y="2"/>
              </a:cxn>
              <a:cxn ang="0">
                <a:pos x="175" y="0"/>
              </a:cxn>
              <a:cxn ang="0">
                <a:pos x="137" y="0"/>
              </a:cxn>
              <a:cxn ang="0">
                <a:pos x="126" y="9"/>
              </a:cxn>
              <a:cxn ang="0">
                <a:pos x="117" y="20"/>
              </a:cxn>
              <a:cxn ang="0">
                <a:pos x="119" y="30"/>
              </a:cxn>
              <a:cxn ang="0">
                <a:pos x="132" y="39"/>
              </a:cxn>
              <a:cxn ang="0">
                <a:pos x="141" y="50"/>
              </a:cxn>
              <a:cxn ang="0">
                <a:pos x="141" y="65"/>
              </a:cxn>
              <a:cxn ang="0">
                <a:pos x="126" y="76"/>
              </a:cxn>
              <a:cxn ang="0">
                <a:pos x="111" y="79"/>
              </a:cxn>
              <a:cxn ang="0">
                <a:pos x="100" y="81"/>
              </a:cxn>
              <a:cxn ang="0">
                <a:pos x="95" y="72"/>
              </a:cxn>
              <a:cxn ang="0">
                <a:pos x="91" y="59"/>
              </a:cxn>
              <a:cxn ang="0">
                <a:pos x="98" y="48"/>
              </a:cxn>
              <a:cxn ang="0">
                <a:pos x="96" y="35"/>
              </a:cxn>
              <a:cxn ang="0">
                <a:pos x="95" y="22"/>
              </a:cxn>
              <a:cxn ang="0">
                <a:pos x="89" y="6"/>
              </a:cxn>
            </a:cxnLst>
            <a:rect l="0" t="0" r="r" b="b"/>
            <a:pathLst>
              <a:path w="215" h="227">
                <a:moveTo>
                  <a:pt x="89" y="6"/>
                </a:moveTo>
                <a:lnTo>
                  <a:pt x="67" y="33"/>
                </a:lnTo>
                <a:lnTo>
                  <a:pt x="67" y="41"/>
                </a:lnTo>
                <a:lnTo>
                  <a:pt x="54" y="54"/>
                </a:lnTo>
                <a:lnTo>
                  <a:pt x="56" y="57"/>
                </a:lnTo>
                <a:lnTo>
                  <a:pt x="52" y="66"/>
                </a:lnTo>
                <a:lnTo>
                  <a:pt x="39" y="79"/>
                </a:lnTo>
                <a:lnTo>
                  <a:pt x="26" y="94"/>
                </a:lnTo>
                <a:lnTo>
                  <a:pt x="21" y="102"/>
                </a:lnTo>
                <a:lnTo>
                  <a:pt x="26" y="109"/>
                </a:lnTo>
                <a:lnTo>
                  <a:pt x="22" y="120"/>
                </a:lnTo>
                <a:lnTo>
                  <a:pt x="15" y="129"/>
                </a:lnTo>
                <a:lnTo>
                  <a:pt x="9" y="133"/>
                </a:lnTo>
                <a:lnTo>
                  <a:pt x="0" y="144"/>
                </a:lnTo>
                <a:lnTo>
                  <a:pt x="1" y="155"/>
                </a:lnTo>
                <a:lnTo>
                  <a:pt x="11" y="161"/>
                </a:lnTo>
                <a:lnTo>
                  <a:pt x="35" y="161"/>
                </a:lnTo>
                <a:lnTo>
                  <a:pt x="49" y="153"/>
                </a:lnTo>
                <a:lnTo>
                  <a:pt x="63" y="151"/>
                </a:lnTo>
                <a:lnTo>
                  <a:pt x="74" y="161"/>
                </a:lnTo>
                <a:lnTo>
                  <a:pt x="85" y="166"/>
                </a:lnTo>
                <a:lnTo>
                  <a:pt x="100" y="168"/>
                </a:lnTo>
                <a:lnTo>
                  <a:pt x="96" y="185"/>
                </a:lnTo>
                <a:lnTo>
                  <a:pt x="101" y="227"/>
                </a:lnTo>
                <a:lnTo>
                  <a:pt x="114" y="226"/>
                </a:lnTo>
                <a:lnTo>
                  <a:pt x="122" y="225"/>
                </a:lnTo>
                <a:lnTo>
                  <a:pt x="125" y="213"/>
                </a:lnTo>
                <a:lnTo>
                  <a:pt x="127" y="188"/>
                </a:lnTo>
                <a:lnTo>
                  <a:pt x="137" y="175"/>
                </a:lnTo>
                <a:lnTo>
                  <a:pt x="137" y="153"/>
                </a:lnTo>
                <a:lnTo>
                  <a:pt x="145" y="140"/>
                </a:lnTo>
                <a:lnTo>
                  <a:pt x="162" y="133"/>
                </a:lnTo>
                <a:lnTo>
                  <a:pt x="193" y="98"/>
                </a:lnTo>
                <a:lnTo>
                  <a:pt x="197" y="83"/>
                </a:lnTo>
                <a:lnTo>
                  <a:pt x="192" y="59"/>
                </a:lnTo>
                <a:lnTo>
                  <a:pt x="212" y="43"/>
                </a:lnTo>
                <a:lnTo>
                  <a:pt x="215" y="16"/>
                </a:lnTo>
                <a:lnTo>
                  <a:pt x="201" y="4"/>
                </a:lnTo>
                <a:lnTo>
                  <a:pt x="192" y="2"/>
                </a:lnTo>
                <a:lnTo>
                  <a:pt x="175" y="0"/>
                </a:lnTo>
                <a:lnTo>
                  <a:pt x="137" y="0"/>
                </a:lnTo>
                <a:lnTo>
                  <a:pt x="126" y="9"/>
                </a:lnTo>
                <a:lnTo>
                  <a:pt x="117" y="20"/>
                </a:lnTo>
                <a:lnTo>
                  <a:pt x="119" y="30"/>
                </a:lnTo>
                <a:lnTo>
                  <a:pt x="132" y="39"/>
                </a:lnTo>
                <a:lnTo>
                  <a:pt x="141" y="50"/>
                </a:lnTo>
                <a:lnTo>
                  <a:pt x="141" y="65"/>
                </a:lnTo>
                <a:lnTo>
                  <a:pt x="126" y="76"/>
                </a:lnTo>
                <a:lnTo>
                  <a:pt x="111" y="79"/>
                </a:lnTo>
                <a:lnTo>
                  <a:pt x="100" y="81"/>
                </a:lnTo>
                <a:lnTo>
                  <a:pt x="95" y="72"/>
                </a:lnTo>
                <a:lnTo>
                  <a:pt x="91" y="59"/>
                </a:lnTo>
                <a:lnTo>
                  <a:pt x="98" y="48"/>
                </a:lnTo>
                <a:lnTo>
                  <a:pt x="96" y="35"/>
                </a:lnTo>
                <a:lnTo>
                  <a:pt x="95" y="22"/>
                </a:lnTo>
                <a:lnTo>
                  <a:pt x="89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50" name="Freeform 25">
            <a:extLst>
              <a:ext uri="{FF2B5EF4-FFF2-40B4-BE49-F238E27FC236}">
                <a16:creationId xmlns:a16="http://schemas.microsoft.com/office/drawing/2014/main" id="{9C3C0394-D9AC-4204-B07E-CADA5007F09D}"/>
              </a:ext>
            </a:extLst>
          </p:cNvPr>
          <p:cNvSpPr>
            <a:spLocks/>
          </p:cNvSpPr>
          <p:nvPr/>
        </p:nvSpPr>
        <p:spPr bwMode="auto">
          <a:xfrm>
            <a:off x="1249847" y="3515044"/>
            <a:ext cx="504825" cy="465138"/>
          </a:xfrm>
          <a:custGeom>
            <a:avLst/>
            <a:gdLst/>
            <a:ahLst/>
            <a:cxnLst>
              <a:cxn ang="0">
                <a:pos x="108" y="115"/>
              </a:cxn>
              <a:cxn ang="0">
                <a:pos x="106" y="139"/>
              </a:cxn>
              <a:cxn ang="0">
                <a:pos x="86" y="135"/>
              </a:cxn>
              <a:cxn ang="0">
                <a:pos x="63" y="167"/>
              </a:cxn>
              <a:cxn ang="0">
                <a:pos x="33" y="191"/>
              </a:cxn>
              <a:cxn ang="0">
                <a:pos x="13" y="195"/>
              </a:cxn>
              <a:cxn ang="0">
                <a:pos x="6" y="201"/>
              </a:cxn>
              <a:cxn ang="0">
                <a:pos x="11" y="221"/>
              </a:cxn>
              <a:cxn ang="0">
                <a:pos x="4" y="245"/>
              </a:cxn>
              <a:cxn ang="0">
                <a:pos x="17" y="245"/>
              </a:cxn>
              <a:cxn ang="0">
                <a:pos x="30" y="244"/>
              </a:cxn>
              <a:cxn ang="0">
                <a:pos x="24" y="262"/>
              </a:cxn>
              <a:cxn ang="0">
                <a:pos x="54" y="268"/>
              </a:cxn>
              <a:cxn ang="0">
                <a:pos x="80" y="277"/>
              </a:cxn>
              <a:cxn ang="0">
                <a:pos x="108" y="262"/>
              </a:cxn>
              <a:cxn ang="0">
                <a:pos x="186" y="268"/>
              </a:cxn>
              <a:cxn ang="0">
                <a:pos x="227" y="242"/>
              </a:cxn>
              <a:cxn ang="0">
                <a:pos x="249" y="221"/>
              </a:cxn>
              <a:cxn ang="0">
                <a:pos x="268" y="195"/>
              </a:cxn>
              <a:cxn ang="0">
                <a:pos x="277" y="135"/>
              </a:cxn>
              <a:cxn ang="0">
                <a:pos x="288" y="107"/>
              </a:cxn>
              <a:cxn ang="0">
                <a:pos x="273" y="76"/>
              </a:cxn>
              <a:cxn ang="0">
                <a:pos x="251" y="70"/>
              </a:cxn>
              <a:cxn ang="0">
                <a:pos x="240" y="41"/>
              </a:cxn>
              <a:cxn ang="0">
                <a:pos x="271" y="0"/>
              </a:cxn>
              <a:cxn ang="0">
                <a:pos x="223" y="4"/>
              </a:cxn>
              <a:cxn ang="0">
                <a:pos x="201" y="19"/>
              </a:cxn>
              <a:cxn ang="0">
                <a:pos x="180" y="22"/>
              </a:cxn>
              <a:cxn ang="0">
                <a:pos x="204" y="44"/>
              </a:cxn>
              <a:cxn ang="0">
                <a:pos x="158" y="50"/>
              </a:cxn>
              <a:cxn ang="0">
                <a:pos x="113" y="32"/>
              </a:cxn>
              <a:cxn ang="0">
                <a:pos x="100" y="54"/>
              </a:cxn>
              <a:cxn ang="0">
                <a:pos x="99" y="67"/>
              </a:cxn>
              <a:cxn ang="0">
                <a:pos x="87" y="89"/>
              </a:cxn>
              <a:cxn ang="0">
                <a:pos x="72" y="111"/>
              </a:cxn>
              <a:cxn ang="0">
                <a:pos x="89" y="126"/>
              </a:cxn>
            </a:cxnLst>
            <a:rect l="0" t="0" r="r" b="b"/>
            <a:pathLst>
              <a:path w="303" h="277">
                <a:moveTo>
                  <a:pt x="112" y="104"/>
                </a:moveTo>
                <a:lnTo>
                  <a:pt x="108" y="115"/>
                </a:lnTo>
                <a:lnTo>
                  <a:pt x="112" y="130"/>
                </a:lnTo>
                <a:lnTo>
                  <a:pt x="106" y="139"/>
                </a:lnTo>
                <a:lnTo>
                  <a:pt x="97" y="133"/>
                </a:lnTo>
                <a:lnTo>
                  <a:pt x="86" y="135"/>
                </a:lnTo>
                <a:lnTo>
                  <a:pt x="86" y="146"/>
                </a:lnTo>
                <a:lnTo>
                  <a:pt x="63" y="167"/>
                </a:lnTo>
                <a:lnTo>
                  <a:pt x="50" y="172"/>
                </a:lnTo>
                <a:lnTo>
                  <a:pt x="33" y="191"/>
                </a:lnTo>
                <a:lnTo>
                  <a:pt x="22" y="196"/>
                </a:lnTo>
                <a:lnTo>
                  <a:pt x="13" y="195"/>
                </a:lnTo>
                <a:lnTo>
                  <a:pt x="9" y="198"/>
                </a:lnTo>
                <a:lnTo>
                  <a:pt x="6" y="201"/>
                </a:lnTo>
                <a:lnTo>
                  <a:pt x="11" y="208"/>
                </a:lnTo>
                <a:lnTo>
                  <a:pt x="11" y="221"/>
                </a:lnTo>
                <a:lnTo>
                  <a:pt x="0" y="233"/>
                </a:lnTo>
                <a:lnTo>
                  <a:pt x="4" y="245"/>
                </a:lnTo>
                <a:lnTo>
                  <a:pt x="4" y="245"/>
                </a:lnTo>
                <a:lnTo>
                  <a:pt x="17" y="245"/>
                </a:lnTo>
                <a:lnTo>
                  <a:pt x="22" y="236"/>
                </a:lnTo>
                <a:lnTo>
                  <a:pt x="30" y="244"/>
                </a:lnTo>
                <a:lnTo>
                  <a:pt x="20" y="251"/>
                </a:lnTo>
                <a:lnTo>
                  <a:pt x="24" y="262"/>
                </a:lnTo>
                <a:lnTo>
                  <a:pt x="30" y="264"/>
                </a:lnTo>
                <a:lnTo>
                  <a:pt x="54" y="268"/>
                </a:lnTo>
                <a:lnTo>
                  <a:pt x="58" y="270"/>
                </a:lnTo>
                <a:lnTo>
                  <a:pt x="80" y="277"/>
                </a:lnTo>
                <a:lnTo>
                  <a:pt x="89" y="273"/>
                </a:lnTo>
                <a:lnTo>
                  <a:pt x="108" y="262"/>
                </a:lnTo>
                <a:lnTo>
                  <a:pt x="136" y="268"/>
                </a:lnTo>
                <a:lnTo>
                  <a:pt x="186" y="268"/>
                </a:lnTo>
                <a:lnTo>
                  <a:pt x="214" y="262"/>
                </a:lnTo>
                <a:lnTo>
                  <a:pt x="227" y="242"/>
                </a:lnTo>
                <a:lnTo>
                  <a:pt x="244" y="233"/>
                </a:lnTo>
                <a:lnTo>
                  <a:pt x="249" y="221"/>
                </a:lnTo>
                <a:lnTo>
                  <a:pt x="255" y="205"/>
                </a:lnTo>
                <a:lnTo>
                  <a:pt x="268" y="195"/>
                </a:lnTo>
                <a:lnTo>
                  <a:pt x="279" y="167"/>
                </a:lnTo>
                <a:lnTo>
                  <a:pt x="277" y="135"/>
                </a:lnTo>
                <a:lnTo>
                  <a:pt x="303" y="120"/>
                </a:lnTo>
                <a:lnTo>
                  <a:pt x="288" y="107"/>
                </a:lnTo>
                <a:lnTo>
                  <a:pt x="283" y="85"/>
                </a:lnTo>
                <a:lnTo>
                  <a:pt x="273" y="76"/>
                </a:lnTo>
                <a:lnTo>
                  <a:pt x="262" y="76"/>
                </a:lnTo>
                <a:lnTo>
                  <a:pt x="251" y="70"/>
                </a:lnTo>
                <a:lnTo>
                  <a:pt x="231" y="46"/>
                </a:lnTo>
                <a:lnTo>
                  <a:pt x="240" y="41"/>
                </a:lnTo>
                <a:lnTo>
                  <a:pt x="275" y="9"/>
                </a:lnTo>
                <a:lnTo>
                  <a:pt x="271" y="0"/>
                </a:lnTo>
                <a:lnTo>
                  <a:pt x="260" y="2"/>
                </a:lnTo>
                <a:lnTo>
                  <a:pt x="223" y="4"/>
                </a:lnTo>
                <a:lnTo>
                  <a:pt x="210" y="13"/>
                </a:lnTo>
                <a:lnTo>
                  <a:pt x="201" y="19"/>
                </a:lnTo>
                <a:lnTo>
                  <a:pt x="188" y="17"/>
                </a:lnTo>
                <a:lnTo>
                  <a:pt x="180" y="22"/>
                </a:lnTo>
                <a:lnTo>
                  <a:pt x="186" y="32"/>
                </a:lnTo>
                <a:lnTo>
                  <a:pt x="204" y="44"/>
                </a:lnTo>
                <a:lnTo>
                  <a:pt x="191" y="46"/>
                </a:lnTo>
                <a:lnTo>
                  <a:pt x="158" y="50"/>
                </a:lnTo>
                <a:lnTo>
                  <a:pt x="136" y="41"/>
                </a:lnTo>
                <a:lnTo>
                  <a:pt x="113" y="32"/>
                </a:lnTo>
                <a:lnTo>
                  <a:pt x="106" y="37"/>
                </a:lnTo>
                <a:lnTo>
                  <a:pt x="100" y="54"/>
                </a:lnTo>
                <a:lnTo>
                  <a:pt x="102" y="63"/>
                </a:lnTo>
                <a:lnTo>
                  <a:pt x="99" y="67"/>
                </a:lnTo>
                <a:lnTo>
                  <a:pt x="86" y="72"/>
                </a:lnTo>
                <a:lnTo>
                  <a:pt x="87" y="89"/>
                </a:lnTo>
                <a:lnTo>
                  <a:pt x="86" y="93"/>
                </a:lnTo>
                <a:lnTo>
                  <a:pt x="72" y="111"/>
                </a:lnTo>
                <a:lnTo>
                  <a:pt x="84" y="128"/>
                </a:lnTo>
                <a:lnTo>
                  <a:pt x="89" y="126"/>
                </a:lnTo>
                <a:lnTo>
                  <a:pt x="112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51" name="Freeform 27">
            <a:extLst>
              <a:ext uri="{FF2B5EF4-FFF2-40B4-BE49-F238E27FC236}">
                <a16:creationId xmlns:a16="http://schemas.microsoft.com/office/drawing/2014/main" id="{96FAF2DC-9ADB-4ECB-9749-BB4697E43EAE}"/>
              </a:ext>
            </a:extLst>
          </p:cNvPr>
          <p:cNvSpPr>
            <a:spLocks/>
          </p:cNvSpPr>
          <p:nvPr/>
        </p:nvSpPr>
        <p:spPr bwMode="auto">
          <a:xfrm>
            <a:off x="2965934" y="3640457"/>
            <a:ext cx="239713" cy="300038"/>
          </a:xfrm>
          <a:custGeom>
            <a:avLst/>
            <a:gdLst/>
            <a:ahLst/>
            <a:cxnLst>
              <a:cxn ang="0">
                <a:pos x="11" y="153"/>
              </a:cxn>
              <a:cxn ang="0">
                <a:pos x="19" y="166"/>
              </a:cxn>
              <a:cxn ang="0">
                <a:pos x="35" y="166"/>
              </a:cxn>
              <a:cxn ang="0">
                <a:pos x="50" y="170"/>
              </a:cxn>
              <a:cxn ang="0">
                <a:pos x="61" y="179"/>
              </a:cxn>
              <a:cxn ang="0">
                <a:pos x="73" y="179"/>
              </a:cxn>
              <a:cxn ang="0">
                <a:pos x="65" y="168"/>
              </a:cxn>
              <a:cxn ang="0">
                <a:pos x="71" y="153"/>
              </a:cxn>
              <a:cxn ang="0">
                <a:pos x="78" y="136"/>
              </a:cxn>
              <a:cxn ang="0">
                <a:pos x="82" y="117"/>
              </a:cxn>
              <a:cxn ang="0">
                <a:pos x="99" y="106"/>
              </a:cxn>
              <a:cxn ang="0">
                <a:pos x="113" y="98"/>
              </a:cxn>
              <a:cxn ang="0">
                <a:pos x="112" y="87"/>
              </a:cxn>
              <a:cxn ang="0">
                <a:pos x="112" y="69"/>
              </a:cxn>
              <a:cxn ang="0">
                <a:pos x="115" y="61"/>
              </a:cxn>
              <a:cxn ang="0">
                <a:pos x="128" y="59"/>
              </a:cxn>
              <a:cxn ang="0">
                <a:pos x="134" y="63"/>
              </a:cxn>
              <a:cxn ang="0">
                <a:pos x="145" y="50"/>
              </a:cxn>
              <a:cxn ang="0">
                <a:pos x="141" y="39"/>
              </a:cxn>
              <a:cxn ang="0">
                <a:pos x="134" y="37"/>
              </a:cxn>
              <a:cxn ang="0">
                <a:pos x="121" y="37"/>
              </a:cxn>
              <a:cxn ang="0">
                <a:pos x="115" y="37"/>
              </a:cxn>
              <a:cxn ang="0">
                <a:pos x="112" y="20"/>
              </a:cxn>
              <a:cxn ang="0">
                <a:pos x="113" y="4"/>
              </a:cxn>
              <a:cxn ang="0">
                <a:pos x="104" y="0"/>
              </a:cxn>
              <a:cxn ang="0">
                <a:pos x="100" y="6"/>
              </a:cxn>
              <a:cxn ang="0">
                <a:pos x="78" y="2"/>
              </a:cxn>
              <a:cxn ang="0">
                <a:pos x="73" y="7"/>
              </a:cxn>
              <a:cxn ang="0">
                <a:pos x="78" y="22"/>
              </a:cxn>
              <a:cxn ang="0">
                <a:pos x="76" y="37"/>
              </a:cxn>
              <a:cxn ang="0">
                <a:pos x="67" y="26"/>
              </a:cxn>
              <a:cxn ang="0">
                <a:pos x="63" y="17"/>
              </a:cxn>
              <a:cxn ang="0">
                <a:pos x="50" y="19"/>
              </a:cxn>
              <a:cxn ang="0">
                <a:pos x="45" y="28"/>
              </a:cxn>
              <a:cxn ang="0">
                <a:pos x="41" y="32"/>
              </a:cxn>
              <a:cxn ang="0">
                <a:pos x="41" y="45"/>
              </a:cxn>
              <a:cxn ang="0">
                <a:pos x="39" y="43"/>
              </a:cxn>
              <a:cxn ang="0">
                <a:pos x="28" y="26"/>
              </a:cxn>
              <a:cxn ang="0">
                <a:pos x="22" y="20"/>
              </a:cxn>
              <a:cxn ang="0">
                <a:pos x="15" y="24"/>
              </a:cxn>
              <a:cxn ang="0">
                <a:pos x="17" y="33"/>
              </a:cxn>
              <a:cxn ang="0">
                <a:pos x="17" y="39"/>
              </a:cxn>
              <a:cxn ang="0">
                <a:pos x="7" y="43"/>
              </a:cxn>
              <a:cxn ang="0">
                <a:pos x="7" y="56"/>
              </a:cxn>
              <a:cxn ang="0">
                <a:pos x="15" y="69"/>
              </a:cxn>
              <a:cxn ang="0">
                <a:pos x="15" y="78"/>
              </a:cxn>
              <a:cxn ang="0">
                <a:pos x="11" y="87"/>
              </a:cxn>
              <a:cxn ang="0">
                <a:pos x="0" y="96"/>
              </a:cxn>
              <a:cxn ang="0">
                <a:pos x="2" y="106"/>
              </a:cxn>
              <a:cxn ang="0">
                <a:pos x="13" y="115"/>
              </a:cxn>
              <a:cxn ang="0">
                <a:pos x="17" y="124"/>
              </a:cxn>
              <a:cxn ang="0">
                <a:pos x="15" y="142"/>
              </a:cxn>
              <a:cxn ang="0">
                <a:pos x="11" y="153"/>
              </a:cxn>
            </a:cxnLst>
            <a:rect l="0" t="0" r="r" b="b"/>
            <a:pathLst>
              <a:path w="145" h="179">
                <a:moveTo>
                  <a:pt x="11" y="153"/>
                </a:moveTo>
                <a:lnTo>
                  <a:pt x="19" y="166"/>
                </a:lnTo>
                <a:lnTo>
                  <a:pt x="35" y="166"/>
                </a:lnTo>
                <a:lnTo>
                  <a:pt x="50" y="170"/>
                </a:lnTo>
                <a:lnTo>
                  <a:pt x="61" y="179"/>
                </a:lnTo>
                <a:lnTo>
                  <a:pt x="73" y="179"/>
                </a:lnTo>
                <a:lnTo>
                  <a:pt x="65" y="168"/>
                </a:lnTo>
                <a:lnTo>
                  <a:pt x="71" y="153"/>
                </a:lnTo>
                <a:lnTo>
                  <a:pt x="78" y="136"/>
                </a:lnTo>
                <a:lnTo>
                  <a:pt x="82" y="117"/>
                </a:lnTo>
                <a:lnTo>
                  <a:pt x="99" y="106"/>
                </a:lnTo>
                <a:lnTo>
                  <a:pt x="113" y="98"/>
                </a:lnTo>
                <a:lnTo>
                  <a:pt x="112" y="87"/>
                </a:lnTo>
                <a:lnTo>
                  <a:pt x="112" y="69"/>
                </a:lnTo>
                <a:lnTo>
                  <a:pt x="115" y="61"/>
                </a:lnTo>
                <a:lnTo>
                  <a:pt x="128" y="59"/>
                </a:lnTo>
                <a:lnTo>
                  <a:pt x="134" y="63"/>
                </a:lnTo>
                <a:lnTo>
                  <a:pt x="145" y="50"/>
                </a:lnTo>
                <a:lnTo>
                  <a:pt x="141" y="39"/>
                </a:lnTo>
                <a:lnTo>
                  <a:pt x="134" y="37"/>
                </a:lnTo>
                <a:lnTo>
                  <a:pt x="121" y="37"/>
                </a:lnTo>
                <a:lnTo>
                  <a:pt x="115" y="37"/>
                </a:lnTo>
                <a:lnTo>
                  <a:pt x="112" y="20"/>
                </a:lnTo>
                <a:lnTo>
                  <a:pt x="113" y="4"/>
                </a:lnTo>
                <a:lnTo>
                  <a:pt x="104" y="0"/>
                </a:lnTo>
                <a:lnTo>
                  <a:pt x="100" y="6"/>
                </a:lnTo>
                <a:lnTo>
                  <a:pt x="78" y="2"/>
                </a:lnTo>
                <a:lnTo>
                  <a:pt x="73" y="7"/>
                </a:lnTo>
                <a:lnTo>
                  <a:pt x="78" y="22"/>
                </a:lnTo>
                <a:lnTo>
                  <a:pt x="76" y="37"/>
                </a:lnTo>
                <a:lnTo>
                  <a:pt x="67" y="26"/>
                </a:lnTo>
                <a:lnTo>
                  <a:pt x="63" y="17"/>
                </a:lnTo>
                <a:lnTo>
                  <a:pt x="50" y="19"/>
                </a:lnTo>
                <a:lnTo>
                  <a:pt x="45" y="28"/>
                </a:lnTo>
                <a:lnTo>
                  <a:pt x="41" y="32"/>
                </a:lnTo>
                <a:lnTo>
                  <a:pt x="41" y="45"/>
                </a:lnTo>
                <a:lnTo>
                  <a:pt x="39" y="43"/>
                </a:lnTo>
                <a:lnTo>
                  <a:pt x="28" y="26"/>
                </a:lnTo>
                <a:lnTo>
                  <a:pt x="22" y="20"/>
                </a:lnTo>
                <a:lnTo>
                  <a:pt x="15" y="24"/>
                </a:lnTo>
                <a:lnTo>
                  <a:pt x="17" y="33"/>
                </a:lnTo>
                <a:lnTo>
                  <a:pt x="17" y="39"/>
                </a:lnTo>
                <a:lnTo>
                  <a:pt x="7" y="43"/>
                </a:lnTo>
                <a:lnTo>
                  <a:pt x="7" y="56"/>
                </a:lnTo>
                <a:lnTo>
                  <a:pt x="15" y="69"/>
                </a:lnTo>
                <a:lnTo>
                  <a:pt x="15" y="78"/>
                </a:lnTo>
                <a:lnTo>
                  <a:pt x="11" y="87"/>
                </a:lnTo>
                <a:lnTo>
                  <a:pt x="0" y="96"/>
                </a:lnTo>
                <a:lnTo>
                  <a:pt x="2" y="106"/>
                </a:lnTo>
                <a:lnTo>
                  <a:pt x="13" y="115"/>
                </a:lnTo>
                <a:lnTo>
                  <a:pt x="17" y="124"/>
                </a:lnTo>
                <a:lnTo>
                  <a:pt x="15" y="142"/>
                </a:lnTo>
                <a:lnTo>
                  <a:pt x="11" y="15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52" name="Freeform 28">
            <a:extLst>
              <a:ext uri="{FF2B5EF4-FFF2-40B4-BE49-F238E27FC236}">
                <a16:creationId xmlns:a16="http://schemas.microsoft.com/office/drawing/2014/main" id="{4349A465-6604-4E59-A744-E8F2B8D64C7B}"/>
              </a:ext>
            </a:extLst>
          </p:cNvPr>
          <p:cNvSpPr>
            <a:spLocks/>
          </p:cNvSpPr>
          <p:nvPr/>
        </p:nvSpPr>
        <p:spPr bwMode="auto">
          <a:xfrm>
            <a:off x="3015147" y="3548382"/>
            <a:ext cx="180975" cy="114300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9" y="68"/>
              </a:cxn>
              <a:cxn ang="0">
                <a:pos x="20" y="60"/>
              </a:cxn>
              <a:cxn ang="0">
                <a:pos x="31" y="47"/>
              </a:cxn>
              <a:cxn ang="0">
                <a:pos x="61" y="47"/>
              </a:cxn>
              <a:cxn ang="0">
                <a:pos x="87" y="42"/>
              </a:cxn>
              <a:cxn ang="0">
                <a:pos x="102" y="30"/>
              </a:cxn>
              <a:cxn ang="0">
                <a:pos x="107" y="15"/>
              </a:cxn>
              <a:cxn ang="0">
                <a:pos x="109" y="0"/>
              </a:cxn>
              <a:cxn ang="0">
                <a:pos x="89" y="9"/>
              </a:cxn>
              <a:cxn ang="0">
                <a:pos x="52" y="26"/>
              </a:cxn>
              <a:cxn ang="0">
                <a:pos x="42" y="28"/>
              </a:cxn>
              <a:cxn ang="0">
                <a:pos x="31" y="36"/>
              </a:cxn>
              <a:cxn ang="0">
                <a:pos x="9" y="40"/>
              </a:cxn>
              <a:cxn ang="0">
                <a:pos x="0" y="45"/>
              </a:cxn>
              <a:cxn ang="0">
                <a:pos x="0" y="66"/>
              </a:cxn>
            </a:cxnLst>
            <a:rect l="0" t="0" r="r" b="b"/>
            <a:pathLst>
              <a:path w="109" h="68">
                <a:moveTo>
                  <a:pt x="0" y="66"/>
                </a:moveTo>
                <a:lnTo>
                  <a:pt x="9" y="68"/>
                </a:lnTo>
                <a:lnTo>
                  <a:pt x="20" y="60"/>
                </a:lnTo>
                <a:lnTo>
                  <a:pt x="31" y="47"/>
                </a:lnTo>
                <a:lnTo>
                  <a:pt x="61" y="47"/>
                </a:lnTo>
                <a:lnTo>
                  <a:pt x="87" y="42"/>
                </a:lnTo>
                <a:lnTo>
                  <a:pt x="102" y="30"/>
                </a:lnTo>
                <a:lnTo>
                  <a:pt x="107" y="15"/>
                </a:lnTo>
                <a:lnTo>
                  <a:pt x="109" y="0"/>
                </a:lnTo>
                <a:lnTo>
                  <a:pt x="89" y="9"/>
                </a:lnTo>
                <a:lnTo>
                  <a:pt x="52" y="26"/>
                </a:lnTo>
                <a:lnTo>
                  <a:pt x="42" y="28"/>
                </a:lnTo>
                <a:lnTo>
                  <a:pt x="31" y="36"/>
                </a:lnTo>
                <a:lnTo>
                  <a:pt x="9" y="40"/>
                </a:lnTo>
                <a:lnTo>
                  <a:pt x="0" y="45"/>
                </a:lnTo>
                <a:lnTo>
                  <a:pt x="0" y="66"/>
                </a:lnTo>
                <a:close/>
              </a:path>
            </a:pathLst>
          </a:custGeom>
          <a:solidFill>
            <a:schemeClr val="accent3"/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53" name="Freeform 29">
            <a:extLst>
              <a:ext uri="{FF2B5EF4-FFF2-40B4-BE49-F238E27FC236}">
                <a16:creationId xmlns:a16="http://schemas.microsoft.com/office/drawing/2014/main" id="{4A60A059-72AF-47BC-8C17-C2D8484C7CE6}"/>
              </a:ext>
            </a:extLst>
          </p:cNvPr>
          <p:cNvSpPr>
            <a:spLocks/>
          </p:cNvSpPr>
          <p:nvPr/>
        </p:nvSpPr>
        <p:spPr bwMode="auto">
          <a:xfrm>
            <a:off x="3107222" y="3827783"/>
            <a:ext cx="79375" cy="9525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45" y="20"/>
              </a:cxn>
              <a:cxn ang="0">
                <a:pos x="47" y="29"/>
              </a:cxn>
              <a:cxn ang="0">
                <a:pos x="36" y="40"/>
              </a:cxn>
              <a:cxn ang="0">
                <a:pos x="26" y="48"/>
              </a:cxn>
              <a:cxn ang="0">
                <a:pos x="28" y="57"/>
              </a:cxn>
              <a:cxn ang="0">
                <a:pos x="15" y="55"/>
              </a:cxn>
              <a:cxn ang="0">
                <a:pos x="2" y="40"/>
              </a:cxn>
              <a:cxn ang="0">
                <a:pos x="0" y="29"/>
              </a:cxn>
              <a:cxn ang="0">
                <a:pos x="6" y="17"/>
              </a:cxn>
              <a:cxn ang="0">
                <a:pos x="15" y="0"/>
              </a:cxn>
            </a:cxnLst>
            <a:rect l="0" t="0" r="r" b="b"/>
            <a:pathLst>
              <a:path w="47" h="57">
                <a:moveTo>
                  <a:pt x="15" y="0"/>
                </a:moveTo>
                <a:lnTo>
                  <a:pt x="45" y="20"/>
                </a:lnTo>
                <a:lnTo>
                  <a:pt x="47" y="29"/>
                </a:lnTo>
                <a:lnTo>
                  <a:pt x="36" y="40"/>
                </a:lnTo>
                <a:lnTo>
                  <a:pt x="26" y="48"/>
                </a:lnTo>
                <a:lnTo>
                  <a:pt x="28" y="57"/>
                </a:lnTo>
                <a:lnTo>
                  <a:pt x="15" y="55"/>
                </a:lnTo>
                <a:lnTo>
                  <a:pt x="2" y="40"/>
                </a:lnTo>
                <a:lnTo>
                  <a:pt x="0" y="29"/>
                </a:lnTo>
                <a:lnTo>
                  <a:pt x="6" y="17"/>
                </a:lnTo>
                <a:lnTo>
                  <a:pt x="1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54" name="Freeform 30">
            <a:extLst>
              <a:ext uri="{FF2B5EF4-FFF2-40B4-BE49-F238E27FC236}">
                <a16:creationId xmlns:a16="http://schemas.microsoft.com/office/drawing/2014/main" id="{387A58E5-E46F-4AFF-A69C-0F6AC73C726D}"/>
              </a:ext>
            </a:extLst>
          </p:cNvPr>
          <p:cNvSpPr>
            <a:spLocks/>
          </p:cNvSpPr>
          <p:nvPr/>
        </p:nvSpPr>
        <p:spPr bwMode="auto">
          <a:xfrm>
            <a:off x="3205647" y="3800794"/>
            <a:ext cx="114300" cy="139700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69" y="4"/>
              </a:cxn>
              <a:cxn ang="0">
                <a:pos x="65" y="9"/>
              </a:cxn>
              <a:cxn ang="0">
                <a:pos x="69" y="18"/>
              </a:cxn>
              <a:cxn ang="0">
                <a:pos x="64" y="29"/>
              </a:cxn>
              <a:cxn ang="0">
                <a:pos x="54" y="37"/>
              </a:cxn>
              <a:cxn ang="0">
                <a:pos x="58" y="46"/>
              </a:cxn>
              <a:cxn ang="0">
                <a:pos x="54" y="54"/>
              </a:cxn>
              <a:cxn ang="0">
                <a:pos x="58" y="63"/>
              </a:cxn>
              <a:cxn ang="0">
                <a:pos x="45" y="83"/>
              </a:cxn>
              <a:cxn ang="0">
                <a:pos x="16" y="63"/>
              </a:cxn>
              <a:cxn ang="0">
                <a:pos x="0" y="52"/>
              </a:cxn>
              <a:cxn ang="0">
                <a:pos x="9" y="46"/>
              </a:cxn>
              <a:cxn ang="0">
                <a:pos x="9" y="33"/>
              </a:cxn>
              <a:cxn ang="0">
                <a:pos x="27" y="22"/>
              </a:cxn>
              <a:cxn ang="0">
                <a:pos x="36" y="26"/>
              </a:cxn>
              <a:cxn ang="0">
                <a:pos x="45" y="22"/>
              </a:cxn>
              <a:cxn ang="0">
                <a:pos x="60" y="11"/>
              </a:cxn>
              <a:cxn ang="0">
                <a:pos x="65" y="0"/>
              </a:cxn>
            </a:cxnLst>
            <a:rect l="0" t="0" r="r" b="b"/>
            <a:pathLst>
              <a:path w="69" h="83">
                <a:moveTo>
                  <a:pt x="65" y="0"/>
                </a:moveTo>
                <a:lnTo>
                  <a:pt x="69" y="4"/>
                </a:lnTo>
                <a:lnTo>
                  <a:pt x="65" y="9"/>
                </a:lnTo>
                <a:lnTo>
                  <a:pt x="69" y="18"/>
                </a:lnTo>
                <a:lnTo>
                  <a:pt x="64" y="29"/>
                </a:lnTo>
                <a:lnTo>
                  <a:pt x="54" y="37"/>
                </a:lnTo>
                <a:lnTo>
                  <a:pt x="58" y="46"/>
                </a:lnTo>
                <a:lnTo>
                  <a:pt x="54" y="54"/>
                </a:lnTo>
                <a:lnTo>
                  <a:pt x="58" y="63"/>
                </a:lnTo>
                <a:lnTo>
                  <a:pt x="45" y="83"/>
                </a:lnTo>
                <a:lnTo>
                  <a:pt x="16" y="63"/>
                </a:lnTo>
                <a:lnTo>
                  <a:pt x="0" y="52"/>
                </a:lnTo>
                <a:lnTo>
                  <a:pt x="9" y="46"/>
                </a:lnTo>
                <a:lnTo>
                  <a:pt x="9" y="33"/>
                </a:lnTo>
                <a:lnTo>
                  <a:pt x="27" y="22"/>
                </a:lnTo>
                <a:lnTo>
                  <a:pt x="36" y="26"/>
                </a:lnTo>
                <a:lnTo>
                  <a:pt x="45" y="22"/>
                </a:lnTo>
                <a:lnTo>
                  <a:pt x="60" y="11"/>
                </a:lnTo>
                <a:lnTo>
                  <a:pt x="6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 dirty="0"/>
          </a:p>
        </p:txBody>
      </p:sp>
      <p:sp>
        <p:nvSpPr>
          <p:cNvPr id="155" name="Freeform 31">
            <a:extLst>
              <a:ext uri="{FF2B5EF4-FFF2-40B4-BE49-F238E27FC236}">
                <a16:creationId xmlns:a16="http://schemas.microsoft.com/office/drawing/2014/main" id="{6EA34D6F-BAAA-4943-83C9-0E3850920A99}"/>
              </a:ext>
            </a:extLst>
          </p:cNvPr>
          <p:cNvSpPr>
            <a:spLocks/>
          </p:cNvSpPr>
          <p:nvPr/>
        </p:nvSpPr>
        <p:spPr bwMode="auto">
          <a:xfrm>
            <a:off x="3191359" y="3945258"/>
            <a:ext cx="46038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6"/>
              </a:cxn>
              <a:cxn ang="0">
                <a:pos x="26" y="15"/>
              </a:cxn>
              <a:cxn ang="0">
                <a:pos x="28" y="28"/>
              </a:cxn>
              <a:cxn ang="0">
                <a:pos x="19" y="35"/>
              </a:cxn>
              <a:cxn ang="0">
                <a:pos x="5" y="29"/>
              </a:cxn>
              <a:cxn ang="0">
                <a:pos x="2" y="20"/>
              </a:cxn>
              <a:cxn ang="0">
                <a:pos x="0" y="0"/>
              </a:cxn>
            </a:cxnLst>
            <a:rect l="0" t="0" r="r" b="b"/>
            <a:pathLst>
              <a:path w="28" h="35">
                <a:moveTo>
                  <a:pt x="0" y="0"/>
                </a:moveTo>
                <a:lnTo>
                  <a:pt x="19" y="6"/>
                </a:lnTo>
                <a:lnTo>
                  <a:pt x="26" y="15"/>
                </a:lnTo>
                <a:lnTo>
                  <a:pt x="28" y="28"/>
                </a:lnTo>
                <a:lnTo>
                  <a:pt x="19" y="35"/>
                </a:lnTo>
                <a:lnTo>
                  <a:pt x="5" y="29"/>
                </a:lnTo>
                <a:lnTo>
                  <a:pt x="2" y="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56" name="Freeform 32">
            <a:extLst>
              <a:ext uri="{FF2B5EF4-FFF2-40B4-BE49-F238E27FC236}">
                <a16:creationId xmlns:a16="http://schemas.microsoft.com/office/drawing/2014/main" id="{EEE74F44-EC2C-4D87-8CE6-8C596FC6C475}"/>
              </a:ext>
            </a:extLst>
          </p:cNvPr>
          <p:cNvSpPr>
            <a:spLocks/>
          </p:cNvSpPr>
          <p:nvPr/>
        </p:nvSpPr>
        <p:spPr bwMode="auto">
          <a:xfrm>
            <a:off x="3508859" y="3930970"/>
            <a:ext cx="26988" cy="476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5"/>
              </a:cxn>
              <a:cxn ang="0">
                <a:pos x="0" y="20"/>
              </a:cxn>
              <a:cxn ang="0">
                <a:pos x="11" y="29"/>
              </a:cxn>
              <a:cxn ang="0">
                <a:pos x="16" y="16"/>
              </a:cxn>
              <a:cxn ang="0">
                <a:pos x="5" y="0"/>
              </a:cxn>
            </a:cxnLst>
            <a:rect l="0" t="0" r="r" b="b"/>
            <a:pathLst>
              <a:path w="16" h="29">
                <a:moveTo>
                  <a:pt x="5" y="0"/>
                </a:moveTo>
                <a:lnTo>
                  <a:pt x="0" y="5"/>
                </a:lnTo>
                <a:lnTo>
                  <a:pt x="0" y="20"/>
                </a:lnTo>
                <a:lnTo>
                  <a:pt x="11" y="29"/>
                </a:lnTo>
                <a:lnTo>
                  <a:pt x="16" y="16"/>
                </a:lnTo>
                <a:lnTo>
                  <a:pt x="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grpSp>
        <p:nvGrpSpPr>
          <p:cNvPr id="157" name="Group 33">
            <a:extLst>
              <a:ext uri="{FF2B5EF4-FFF2-40B4-BE49-F238E27FC236}">
                <a16:creationId xmlns:a16="http://schemas.microsoft.com/office/drawing/2014/main" id="{BBBD7CA1-66DC-487C-AF09-28E7F5623F83}"/>
              </a:ext>
            </a:extLst>
          </p:cNvPr>
          <p:cNvGrpSpPr>
            <a:grpSpLocks/>
          </p:cNvGrpSpPr>
          <p:nvPr/>
        </p:nvGrpSpPr>
        <p:grpSpPr bwMode="auto">
          <a:xfrm>
            <a:off x="2646846" y="3919858"/>
            <a:ext cx="850900" cy="1141413"/>
            <a:chOff x="1811" y="1911"/>
            <a:chExt cx="512" cy="68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8" name="Freeform 34">
              <a:extLst>
                <a:ext uri="{FF2B5EF4-FFF2-40B4-BE49-F238E27FC236}">
                  <a16:creationId xmlns:a16="http://schemas.microsoft.com/office/drawing/2014/main" id="{4899D34E-BA5E-40A3-A59A-233AA7347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1976"/>
              <a:ext cx="24" cy="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15"/>
                </a:cxn>
                <a:cxn ang="0">
                  <a:pos x="15" y="22"/>
                </a:cxn>
                <a:cxn ang="0">
                  <a:pos x="24" y="13"/>
                </a:cxn>
                <a:cxn ang="0">
                  <a:pos x="2" y="0"/>
                </a:cxn>
              </a:cxnLst>
              <a:rect l="0" t="0" r="r" b="b"/>
              <a:pathLst>
                <a:path w="24" h="22">
                  <a:moveTo>
                    <a:pt x="2" y="0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15" y="22"/>
                  </a:lnTo>
                  <a:lnTo>
                    <a:pt x="24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>
                <a:solidFill>
                  <a:schemeClr val="accent5"/>
                </a:solidFill>
              </a:endParaRPr>
            </a:p>
          </p:txBody>
        </p:sp>
        <p:sp>
          <p:nvSpPr>
            <p:cNvPr id="159" name="Freeform 35">
              <a:extLst>
                <a:ext uri="{FF2B5EF4-FFF2-40B4-BE49-F238E27FC236}">
                  <a16:creationId xmlns:a16="http://schemas.microsoft.com/office/drawing/2014/main" id="{894BE4A4-38AF-4EA4-B7BE-AF3A68981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1911"/>
              <a:ext cx="512" cy="684"/>
            </a:xfrm>
            <a:custGeom>
              <a:avLst/>
              <a:gdLst/>
              <a:ahLst/>
              <a:cxnLst>
                <a:cxn ang="0">
                  <a:pos x="201" y="15"/>
                </a:cxn>
                <a:cxn ang="0">
                  <a:pos x="207" y="48"/>
                </a:cxn>
                <a:cxn ang="0">
                  <a:pos x="203" y="72"/>
                </a:cxn>
                <a:cxn ang="0">
                  <a:pos x="231" y="107"/>
                </a:cxn>
                <a:cxn ang="0">
                  <a:pos x="190" y="96"/>
                </a:cxn>
                <a:cxn ang="0">
                  <a:pos x="158" y="122"/>
                </a:cxn>
                <a:cxn ang="0">
                  <a:pos x="136" y="100"/>
                </a:cxn>
                <a:cxn ang="0">
                  <a:pos x="95" y="122"/>
                </a:cxn>
                <a:cxn ang="0">
                  <a:pos x="103" y="157"/>
                </a:cxn>
                <a:cxn ang="0">
                  <a:pos x="82" y="176"/>
                </a:cxn>
                <a:cxn ang="0">
                  <a:pos x="86" y="209"/>
                </a:cxn>
                <a:cxn ang="0">
                  <a:pos x="58" y="244"/>
                </a:cxn>
                <a:cxn ang="0">
                  <a:pos x="28" y="272"/>
                </a:cxn>
                <a:cxn ang="0">
                  <a:pos x="19" y="326"/>
                </a:cxn>
                <a:cxn ang="0">
                  <a:pos x="15" y="350"/>
                </a:cxn>
                <a:cxn ang="0">
                  <a:pos x="2" y="400"/>
                </a:cxn>
                <a:cxn ang="0">
                  <a:pos x="19" y="424"/>
                </a:cxn>
                <a:cxn ang="0">
                  <a:pos x="0" y="455"/>
                </a:cxn>
                <a:cxn ang="0">
                  <a:pos x="28" y="489"/>
                </a:cxn>
                <a:cxn ang="0">
                  <a:pos x="81" y="496"/>
                </a:cxn>
                <a:cxn ang="0">
                  <a:pos x="90" y="520"/>
                </a:cxn>
                <a:cxn ang="0">
                  <a:pos x="66" y="553"/>
                </a:cxn>
                <a:cxn ang="0">
                  <a:pos x="45" y="608"/>
                </a:cxn>
                <a:cxn ang="0">
                  <a:pos x="73" y="641"/>
                </a:cxn>
                <a:cxn ang="0">
                  <a:pos x="99" y="628"/>
                </a:cxn>
                <a:cxn ang="0">
                  <a:pos x="125" y="638"/>
                </a:cxn>
                <a:cxn ang="0">
                  <a:pos x="149" y="660"/>
                </a:cxn>
                <a:cxn ang="0">
                  <a:pos x="197" y="667"/>
                </a:cxn>
                <a:cxn ang="0">
                  <a:pos x="229" y="673"/>
                </a:cxn>
                <a:cxn ang="0">
                  <a:pos x="277" y="673"/>
                </a:cxn>
                <a:cxn ang="0">
                  <a:pos x="308" y="669"/>
                </a:cxn>
                <a:cxn ang="0">
                  <a:pos x="342" y="669"/>
                </a:cxn>
                <a:cxn ang="0">
                  <a:pos x="382" y="678"/>
                </a:cxn>
                <a:cxn ang="0">
                  <a:pos x="373" y="649"/>
                </a:cxn>
                <a:cxn ang="0">
                  <a:pos x="432" y="593"/>
                </a:cxn>
                <a:cxn ang="0">
                  <a:pos x="403" y="567"/>
                </a:cxn>
                <a:cxn ang="0">
                  <a:pos x="347" y="511"/>
                </a:cxn>
                <a:cxn ang="0">
                  <a:pos x="333" y="461"/>
                </a:cxn>
                <a:cxn ang="0">
                  <a:pos x="352" y="449"/>
                </a:cxn>
                <a:cxn ang="0">
                  <a:pos x="463" y="400"/>
                </a:cxn>
                <a:cxn ang="0">
                  <a:pos x="503" y="397"/>
                </a:cxn>
                <a:cxn ang="0">
                  <a:pos x="512" y="363"/>
                </a:cxn>
                <a:cxn ang="0">
                  <a:pos x="501" y="300"/>
                </a:cxn>
                <a:cxn ang="0">
                  <a:pos x="492" y="256"/>
                </a:cxn>
                <a:cxn ang="0">
                  <a:pos x="479" y="207"/>
                </a:cxn>
                <a:cxn ang="0">
                  <a:pos x="458" y="130"/>
                </a:cxn>
                <a:cxn ang="0">
                  <a:pos x="414" y="85"/>
                </a:cxn>
                <a:cxn ang="0">
                  <a:pos x="379" y="83"/>
                </a:cxn>
                <a:cxn ang="0">
                  <a:pos x="319" y="106"/>
                </a:cxn>
                <a:cxn ang="0">
                  <a:pos x="314" y="87"/>
                </a:cxn>
                <a:cxn ang="0">
                  <a:pos x="284" y="59"/>
                </a:cxn>
                <a:cxn ang="0">
                  <a:pos x="260" y="15"/>
                </a:cxn>
                <a:cxn ang="0">
                  <a:pos x="225" y="2"/>
                </a:cxn>
              </a:cxnLst>
              <a:rect l="0" t="0" r="r" b="b"/>
              <a:pathLst>
                <a:path w="512" h="684">
                  <a:moveTo>
                    <a:pt x="212" y="0"/>
                  </a:moveTo>
                  <a:lnTo>
                    <a:pt x="201" y="7"/>
                  </a:lnTo>
                  <a:lnTo>
                    <a:pt x="201" y="15"/>
                  </a:lnTo>
                  <a:lnTo>
                    <a:pt x="203" y="22"/>
                  </a:lnTo>
                  <a:lnTo>
                    <a:pt x="205" y="33"/>
                  </a:lnTo>
                  <a:lnTo>
                    <a:pt x="207" y="48"/>
                  </a:lnTo>
                  <a:lnTo>
                    <a:pt x="201" y="54"/>
                  </a:lnTo>
                  <a:lnTo>
                    <a:pt x="201" y="63"/>
                  </a:lnTo>
                  <a:lnTo>
                    <a:pt x="203" y="72"/>
                  </a:lnTo>
                  <a:lnTo>
                    <a:pt x="218" y="85"/>
                  </a:lnTo>
                  <a:lnTo>
                    <a:pt x="227" y="87"/>
                  </a:lnTo>
                  <a:lnTo>
                    <a:pt x="231" y="107"/>
                  </a:lnTo>
                  <a:lnTo>
                    <a:pt x="210" y="102"/>
                  </a:lnTo>
                  <a:lnTo>
                    <a:pt x="199" y="91"/>
                  </a:lnTo>
                  <a:lnTo>
                    <a:pt x="190" y="96"/>
                  </a:lnTo>
                  <a:lnTo>
                    <a:pt x="173" y="117"/>
                  </a:lnTo>
                  <a:lnTo>
                    <a:pt x="166" y="124"/>
                  </a:lnTo>
                  <a:lnTo>
                    <a:pt x="158" y="122"/>
                  </a:lnTo>
                  <a:lnTo>
                    <a:pt x="157" y="113"/>
                  </a:lnTo>
                  <a:lnTo>
                    <a:pt x="151" y="106"/>
                  </a:lnTo>
                  <a:lnTo>
                    <a:pt x="136" y="100"/>
                  </a:lnTo>
                  <a:lnTo>
                    <a:pt x="114" y="100"/>
                  </a:lnTo>
                  <a:lnTo>
                    <a:pt x="107" y="109"/>
                  </a:lnTo>
                  <a:lnTo>
                    <a:pt x="95" y="122"/>
                  </a:lnTo>
                  <a:lnTo>
                    <a:pt x="105" y="131"/>
                  </a:lnTo>
                  <a:lnTo>
                    <a:pt x="105" y="148"/>
                  </a:lnTo>
                  <a:lnTo>
                    <a:pt x="103" y="157"/>
                  </a:lnTo>
                  <a:lnTo>
                    <a:pt x="99" y="165"/>
                  </a:lnTo>
                  <a:lnTo>
                    <a:pt x="86" y="174"/>
                  </a:lnTo>
                  <a:lnTo>
                    <a:pt x="82" y="176"/>
                  </a:lnTo>
                  <a:lnTo>
                    <a:pt x="84" y="189"/>
                  </a:lnTo>
                  <a:lnTo>
                    <a:pt x="90" y="198"/>
                  </a:lnTo>
                  <a:lnTo>
                    <a:pt x="86" y="209"/>
                  </a:lnTo>
                  <a:lnTo>
                    <a:pt x="77" y="222"/>
                  </a:lnTo>
                  <a:lnTo>
                    <a:pt x="66" y="235"/>
                  </a:lnTo>
                  <a:lnTo>
                    <a:pt x="58" y="244"/>
                  </a:lnTo>
                  <a:lnTo>
                    <a:pt x="45" y="254"/>
                  </a:lnTo>
                  <a:lnTo>
                    <a:pt x="35" y="257"/>
                  </a:lnTo>
                  <a:lnTo>
                    <a:pt x="28" y="272"/>
                  </a:lnTo>
                  <a:lnTo>
                    <a:pt x="26" y="294"/>
                  </a:lnTo>
                  <a:lnTo>
                    <a:pt x="19" y="307"/>
                  </a:lnTo>
                  <a:lnTo>
                    <a:pt x="19" y="326"/>
                  </a:lnTo>
                  <a:lnTo>
                    <a:pt x="11" y="335"/>
                  </a:lnTo>
                  <a:lnTo>
                    <a:pt x="9" y="341"/>
                  </a:lnTo>
                  <a:lnTo>
                    <a:pt x="15" y="350"/>
                  </a:lnTo>
                  <a:lnTo>
                    <a:pt x="19" y="365"/>
                  </a:lnTo>
                  <a:lnTo>
                    <a:pt x="28" y="378"/>
                  </a:lnTo>
                  <a:lnTo>
                    <a:pt x="2" y="400"/>
                  </a:lnTo>
                  <a:lnTo>
                    <a:pt x="7" y="413"/>
                  </a:lnTo>
                  <a:lnTo>
                    <a:pt x="17" y="422"/>
                  </a:lnTo>
                  <a:lnTo>
                    <a:pt x="19" y="424"/>
                  </a:lnTo>
                  <a:lnTo>
                    <a:pt x="19" y="433"/>
                  </a:lnTo>
                  <a:lnTo>
                    <a:pt x="6" y="442"/>
                  </a:lnTo>
                  <a:lnTo>
                    <a:pt x="0" y="455"/>
                  </a:lnTo>
                  <a:lnTo>
                    <a:pt x="6" y="472"/>
                  </a:lnTo>
                  <a:lnTo>
                    <a:pt x="13" y="483"/>
                  </a:lnTo>
                  <a:lnTo>
                    <a:pt x="28" y="489"/>
                  </a:lnTo>
                  <a:lnTo>
                    <a:pt x="47" y="492"/>
                  </a:lnTo>
                  <a:lnTo>
                    <a:pt x="66" y="494"/>
                  </a:lnTo>
                  <a:lnTo>
                    <a:pt x="81" y="496"/>
                  </a:lnTo>
                  <a:lnTo>
                    <a:pt x="92" y="504"/>
                  </a:lnTo>
                  <a:lnTo>
                    <a:pt x="103" y="513"/>
                  </a:lnTo>
                  <a:lnTo>
                    <a:pt x="90" y="520"/>
                  </a:lnTo>
                  <a:lnTo>
                    <a:pt x="79" y="531"/>
                  </a:lnTo>
                  <a:lnTo>
                    <a:pt x="68" y="541"/>
                  </a:lnTo>
                  <a:lnTo>
                    <a:pt x="66" y="553"/>
                  </a:lnTo>
                  <a:lnTo>
                    <a:pt x="60" y="580"/>
                  </a:lnTo>
                  <a:lnTo>
                    <a:pt x="51" y="597"/>
                  </a:lnTo>
                  <a:lnTo>
                    <a:pt x="45" y="608"/>
                  </a:lnTo>
                  <a:lnTo>
                    <a:pt x="60" y="628"/>
                  </a:lnTo>
                  <a:lnTo>
                    <a:pt x="64" y="634"/>
                  </a:lnTo>
                  <a:lnTo>
                    <a:pt x="73" y="641"/>
                  </a:lnTo>
                  <a:lnTo>
                    <a:pt x="82" y="640"/>
                  </a:lnTo>
                  <a:lnTo>
                    <a:pt x="94" y="634"/>
                  </a:lnTo>
                  <a:lnTo>
                    <a:pt x="99" y="628"/>
                  </a:lnTo>
                  <a:lnTo>
                    <a:pt x="101" y="625"/>
                  </a:lnTo>
                  <a:lnTo>
                    <a:pt x="118" y="628"/>
                  </a:lnTo>
                  <a:lnTo>
                    <a:pt x="125" y="638"/>
                  </a:lnTo>
                  <a:lnTo>
                    <a:pt x="131" y="649"/>
                  </a:lnTo>
                  <a:lnTo>
                    <a:pt x="138" y="658"/>
                  </a:lnTo>
                  <a:lnTo>
                    <a:pt x="149" y="660"/>
                  </a:lnTo>
                  <a:lnTo>
                    <a:pt x="171" y="658"/>
                  </a:lnTo>
                  <a:lnTo>
                    <a:pt x="182" y="656"/>
                  </a:lnTo>
                  <a:lnTo>
                    <a:pt x="197" y="667"/>
                  </a:lnTo>
                  <a:lnTo>
                    <a:pt x="208" y="662"/>
                  </a:lnTo>
                  <a:lnTo>
                    <a:pt x="219" y="665"/>
                  </a:lnTo>
                  <a:lnTo>
                    <a:pt x="229" y="673"/>
                  </a:lnTo>
                  <a:lnTo>
                    <a:pt x="247" y="665"/>
                  </a:lnTo>
                  <a:lnTo>
                    <a:pt x="264" y="665"/>
                  </a:lnTo>
                  <a:lnTo>
                    <a:pt x="277" y="673"/>
                  </a:lnTo>
                  <a:lnTo>
                    <a:pt x="286" y="677"/>
                  </a:lnTo>
                  <a:lnTo>
                    <a:pt x="297" y="669"/>
                  </a:lnTo>
                  <a:lnTo>
                    <a:pt x="308" y="669"/>
                  </a:lnTo>
                  <a:lnTo>
                    <a:pt x="327" y="665"/>
                  </a:lnTo>
                  <a:lnTo>
                    <a:pt x="340" y="673"/>
                  </a:lnTo>
                  <a:lnTo>
                    <a:pt x="342" y="669"/>
                  </a:lnTo>
                  <a:lnTo>
                    <a:pt x="356" y="678"/>
                  </a:lnTo>
                  <a:lnTo>
                    <a:pt x="368" y="684"/>
                  </a:lnTo>
                  <a:lnTo>
                    <a:pt x="382" y="678"/>
                  </a:lnTo>
                  <a:lnTo>
                    <a:pt x="384" y="669"/>
                  </a:lnTo>
                  <a:lnTo>
                    <a:pt x="375" y="656"/>
                  </a:lnTo>
                  <a:lnTo>
                    <a:pt x="373" y="649"/>
                  </a:lnTo>
                  <a:lnTo>
                    <a:pt x="368" y="627"/>
                  </a:lnTo>
                  <a:lnTo>
                    <a:pt x="419" y="593"/>
                  </a:lnTo>
                  <a:lnTo>
                    <a:pt x="432" y="593"/>
                  </a:lnTo>
                  <a:lnTo>
                    <a:pt x="434" y="588"/>
                  </a:lnTo>
                  <a:lnTo>
                    <a:pt x="416" y="581"/>
                  </a:lnTo>
                  <a:lnTo>
                    <a:pt x="403" y="567"/>
                  </a:lnTo>
                  <a:lnTo>
                    <a:pt x="370" y="538"/>
                  </a:lnTo>
                  <a:lnTo>
                    <a:pt x="366" y="515"/>
                  </a:lnTo>
                  <a:lnTo>
                    <a:pt x="347" y="511"/>
                  </a:lnTo>
                  <a:lnTo>
                    <a:pt x="345" y="489"/>
                  </a:lnTo>
                  <a:lnTo>
                    <a:pt x="341" y="470"/>
                  </a:lnTo>
                  <a:lnTo>
                    <a:pt x="333" y="461"/>
                  </a:lnTo>
                  <a:lnTo>
                    <a:pt x="338" y="452"/>
                  </a:lnTo>
                  <a:lnTo>
                    <a:pt x="342" y="448"/>
                  </a:lnTo>
                  <a:lnTo>
                    <a:pt x="352" y="449"/>
                  </a:lnTo>
                  <a:lnTo>
                    <a:pt x="383" y="440"/>
                  </a:lnTo>
                  <a:lnTo>
                    <a:pt x="449" y="406"/>
                  </a:lnTo>
                  <a:lnTo>
                    <a:pt x="463" y="400"/>
                  </a:lnTo>
                  <a:lnTo>
                    <a:pt x="477" y="391"/>
                  </a:lnTo>
                  <a:lnTo>
                    <a:pt x="488" y="403"/>
                  </a:lnTo>
                  <a:lnTo>
                    <a:pt x="503" y="397"/>
                  </a:lnTo>
                  <a:lnTo>
                    <a:pt x="507" y="382"/>
                  </a:lnTo>
                  <a:lnTo>
                    <a:pt x="506" y="373"/>
                  </a:lnTo>
                  <a:lnTo>
                    <a:pt x="512" y="363"/>
                  </a:lnTo>
                  <a:lnTo>
                    <a:pt x="504" y="351"/>
                  </a:lnTo>
                  <a:lnTo>
                    <a:pt x="495" y="330"/>
                  </a:lnTo>
                  <a:lnTo>
                    <a:pt x="501" y="300"/>
                  </a:lnTo>
                  <a:lnTo>
                    <a:pt x="491" y="285"/>
                  </a:lnTo>
                  <a:lnTo>
                    <a:pt x="487" y="270"/>
                  </a:lnTo>
                  <a:lnTo>
                    <a:pt x="492" y="256"/>
                  </a:lnTo>
                  <a:lnTo>
                    <a:pt x="489" y="244"/>
                  </a:lnTo>
                  <a:lnTo>
                    <a:pt x="468" y="221"/>
                  </a:lnTo>
                  <a:lnTo>
                    <a:pt x="479" y="207"/>
                  </a:lnTo>
                  <a:lnTo>
                    <a:pt x="479" y="183"/>
                  </a:lnTo>
                  <a:lnTo>
                    <a:pt x="481" y="155"/>
                  </a:lnTo>
                  <a:lnTo>
                    <a:pt x="458" y="130"/>
                  </a:lnTo>
                  <a:lnTo>
                    <a:pt x="447" y="115"/>
                  </a:lnTo>
                  <a:lnTo>
                    <a:pt x="434" y="102"/>
                  </a:lnTo>
                  <a:lnTo>
                    <a:pt x="414" y="85"/>
                  </a:lnTo>
                  <a:lnTo>
                    <a:pt x="401" y="76"/>
                  </a:lnTo>
                  <a:lnTo>
                    <a:pt x="392" y="74"/>
                  </a:lnTo>
                  <a:lnTo>
                    <a:pt x="379" y="83"/>
                  </a:lnTo>
                  <a:lnTo>
                    <a:pt x="369" y="89"/>
                  </a:lnTo>
                  <a:lnTo>
                    <a:pt x="340" y="111"/>
                  </a:lnTo>
                  <a:lnTo>
                    <a:pt x="319" y="106"/>
                  </a:lnTo>
                  <a:lnTo>
                    <a:pt x="310" y="106"/>
                  </a:lnTo>
                  <a:lnTo>
                    <a:pt x="310" y="98"/>
                  </a:lnTo>
                  <a:lnTo>
                    <a:pt x="314" y="87"/>
                  </a:lnTo>
                  <a:lnTo>
                    <a:pt x="319" y="78"/>
                  </a:lnTo>
                  <a:lnTo>
                    <a:pt x="292" y="61"/>
                  </a:lnTo>
                  <a:lnTo>
                    <a:pt x="284" y="59"/>
                  </a:lnTo>
                  <a:lnTo>
                    <a:pt x="271" y="48"/>
                  </a:lnTo>
                  <a:lnTo>
                    <a:pt x="266" y="28"/>
                  </a:lnTo>
                  <a:lnTo>
                    <a:pt x="260" y="15"/>
                  </a:lnTo>
                  <a:lnTo>
                    <a:pt x="251" y="17"/>
                  </a:lnTo>
                  <a:lnTo>
                    <a:pt x="240" y="4"/>
                  </a:lnTo>
                  <a:lnTo>
                    <a:pt x="225" y="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>
                <a:solidFill>
                  <a:schemeClr val="accent5"/>
                </a:solidFill>
              </a:endParaRPr>
            </a:p>
          </p:txBody>
        </p:sp>
      </p:grpSp>
      <p:sp>
        <p:nvSpPr>
          <p:cNvPr id="160" name="Freeform 36">
            <a:extLst>
              <a:ext uri="{FF2B5EF4-FFF2-40B4-BE49-F238E27FC236}">
                <a16:creationId xmlns:a16="http://schemas.microsoft.com/office/drawing/2014/main" id="{71085CD1-B04F-4600-A732-980E45506221}"/>
              </a:ext>
            </a:extLst>
          </p:cNvPr>
          <p:cNvSpPr>
            <a:spLocks/>
          </p:cNvSpPr>
          <p:nvPr/>
        </p:nvSpPr>
        <p:spPr bwMode="auto">
          <a:xfrm>
            <a:off x="3426309" y="4008758"/>
            <a:ext cx="915988" cy="863600"/>
          </a:xfrm>
          <a:custGeom>
            <a:avLst/>
            <a:gdLst/>
            <a:ahLst/>
            <a:cxnLst>
              <a:cxn ang="0">
                <a:pos x="11" y="130"/>
              </a:cxn>
              <a:cxn ang="0">
                <a:pos x="0" y="165"/>
              </a:cxn>
              <a:cxn ang="0">
                <a:pos x="24" y="198"/>
              </a:cxn>
              <a:cxn ang="0">
                <a:pos x="20" y="226"/>
              </a:cxn>
              <a:cxn ang="0">
                <a:pos x="30" y="250"/>
              </a:cxn>
              <a:cxn ang="0">
                <a:pos x="37" y="297"/>
              </a:cxn>
              <a:cxn ang="0">
                <a:pos x="39" y="315"/>
              </a:cxn>
              <a:cxn ang="0">
                <a:pos x="33" y="332"/>
              </a:cxn>
              <a:cxn ang="0">
                <a:pos x="48" y="341"/>
              </a:cxn>
              <a:cxn ang="0">
                <a:pos x="63" y="352"/>
              </a:cxn>
              <a:cxn ang="0">
                <a:pos x="78" y="380"/>
              </a:cxn>
              <a:cxn ang="0">
                <a:pos x="95" y="399"/>
              </a:cxn>
              <a:cxn ang="0">
                <a:pos x="127" y="408"/>
              </a:cxn>
              <a:cxn ang="0">
                <a:pos x="149" y="406"/>
              </a:cxn>
              <a:cxn ang="0">
                <a:pos x="181" y="436"/>
              </a:cxn>
              <a:cxn ang="0">
                <a:pos x="219" y="452"/>
              </a:cxn>
              <a:cxn ang="0">
                <a:pos x="247" y="447"/>
              </a:cxn>
              <a:cxn ang="0">
                <a:pos x="277" y="467"/>
              </a:cxn>
              <a:cxn ang="0">
                <a:pos x="292" y="469"/>
              </a:cxn>
              <a:cxn ang="0">
                <a:pos x="314" y="478"/>
              </a:cxn>
              <a:cxn ang="0">
                <a:pos x="340" y="498"/>
              </a:cxn>
              <a:cxn ang="0">
                <a:pos x="362" y="501"/>
              </a:cxn>
              <a:cxn ang="0">
                <a:pos x="379" y="490"/>
              </a:cxn>
              <a:cxn ang="0">
                <a:pos x="482" y="518"/>
              </a:cxn>
              <a:cxn ang="0">
                <a:pos x="486" y="490"/>
              </a:cxn>
              <a:cxn ang="0">
                <a:pos x="536" y="408"/>
              </a:cxn>
              <a:cxn ang="0">
                <a:pos x="551" y="374"/>
              </a:cxn>
              <a:cxn ang="0">
                <a:pos x="532" y="324"/>
              </a:cxn>
              <a:cxn ang="0">
                <a:pos x="505" y="287"/>
              </a:cxn>
              <a:cxn ang="0">
                <a:pos x="505" y="254"/>
              </a:cxn>
              <a:cxn ang="0">
                <a:pos x="503" y="226"/>
              </a:cxn>
              <a:cxn ang="0">
                <a:pos x="503" y="208"/>
              </a:cxn>
              <a:cxn ang="0">
                <a:pos x="523" y="182"/>
              </a:cxn>
              <a:cxn ang="0">
                <a:pos x="514" y="128"/>
              </a:cxn>
              <a:cxn ang="0">
                <a:pos x="508" y="91"/>
              </a:cxn>
              <a:cxn ang="0">
                <a:pos x="482" y="59"/>
              </a:cxn>
              <a:cxn ang="0">
                <a:pos x="418" y="56"/>
              </a:cxn>
              <a:cxn ang="0">
                <a:pos x="344" y="50"/>
              </a:cxn>
              <a:cxn ang="0">
                <a:pos x="305" y="39"/>
              </a:cxn>
              <a:cxn ang="0">
                <a:pos x="281" y="52"/>
              </a:cxn>
              <a:cxn ang="0">
                <a:pos x="258" y="37"/>
              </a:cxn>
              <a:cxn ang="0">
                <a:pos x="240" y="32"/>
              </a:cxn>
              <a:cxn ang="0">
                <a:pos x="219" y="2"/>
              </a:cxn>
              <a:cxn ang="0">
                <a:pos x="184" y="6"/>
              </a:cxn>
              <a:cxn ang="0">
                <a:pos x="151" y="20"/>
              </a:cxn>
              <a:cxn ang="0">
                <a:pos x="99" y="43"/>
              </a:cxn>
              <a:cxn ang="0">
                <a:pos x="52" y="63"/>
              </a:cxn>
              <a:cxn ang="0">
                <a:pos x="24" y="91"/>
              </a:cxn>
            </a:cxnLst>
            <a:rect l="0" t="0" r="r" b="b"/>
            <a:pathLst>
              <a:path w="551" h="518">
                <a:moveTo>
                  <a:pt x="13" y="98"/>
                </a:moveTo>
                <a:lnTo>
                  <a:pt x="11" y="130"/>
                </a:lnTo>
                <a:lnTo>
                  <a:pt x="11" y="150"/>
                </a:lnTo>
                <a:lnTo>
                  <a:pt x="0" y="165"/>
                </a:lnTo>
                <a:lnTo>
                  <a:pt x="22" y="191"/>
                </a:lnTo>
                <a:lnTo>
                  <a:pt x="24" y="198"/>
                </a:lnTo>
                <a:lnTo>
                  <a:pt x="19" y="215"/>
                </a:lnTo>
                <a:lnTo>
                  <a:pt x="20" y="226"/>
                </a:lnTo>
                <a:lnTo>
                  <a:pt x="31" y="241"/>
                </a:lnTo>
                <a:lnTo>
                  <a:pt x="30" y="250"/>
                </a:lnTo>
                <a:lnTo>
                  <a:pt x="28" y="278"/>
                </a:lnTo>
                <a:lnTo>
                  <a:pt x="37" y="297"/>
                </a:lnTo>
                <a:lnTo>
                  <a:pt x="44" y="308"/>
                </a:lnTo>
                <a:lnTo>
                  <a:pt x="39" y="315"/>
                </a:lnTo>
                <a:lnTo>
                  <a:pt x="39" y="326"/>
                </a:lnTo>
                <a:lnTo>
                  <a:pt x="33" y="332"/>
                </a:lnTo>
                <a:lnTo>
                  <a:pt x="33" y="339"/>
                </a:lnTo>
                <a:lnTo>
                  <a:pt x="48" y="341"/>
                </a:lnTo>
                <a:lnTo>
                  <a:pt x="59" y="345"/>
                </a:lnTo>
                <a:lnTo>
                  <a:pt x="63" y="352"/>
                </a:lnTo>
                <a:lnTo>
                  <a:pt x="63" y="365"/>
                </a:lnTo>
                <a:lnTo>
                  <a:pt x="78" y="380"/>
                </a:lnTo>
                <a:lnTo>
                  <a:pt x="92" y="386"/>
                </a:lnTo>
                <a:lnTo>
                  <a:pt x="95" y="399"/>
                </a:lnTo>
                <a:lnTo>
                  <a:pt x="112" y="421"/>
                </a:lnTo>
                <a:lnTo>
                  <a:pt x="127" y="408"/>
                </a:lnTo>
                <a:lnTo>
                  <a:pt x="140" y="404"/>
                </a:lnTo>
                <a:lnTo>
                  <a:pt x="149" y="406"/>
                </a:lnTo>
                <a:lnTo>
                  <a:pt x="175" y="434"/>
                </a:lnTo>
                <a:lnTo>
                  <a:pt x="181" y="436"/>
                </a:lnTo>
                <a:lnTo>
                  <a:pt x="212" y="450"/>
                </a:lnTo>
                <a:lnTo>
                  <a:pt x="219" y="452"/>
                </a:lnTo>
                <a:lnTo>
                  <a:pt x="232" y="449"/>
                </a:lnTo>
                <a:lnTo>
                  <a:pt x="247" y="447"/>
                </a:lnTo>
                <a:lnTo>
                  <a:pt x="260" y="452"/>
                </a:lnTo>
                <a:lnTo>
                  <a:pt x="277" y="467"/>
                </a:lnTo>
                <a:lnTo>
                  <a:pt x="284" y="475"/>
                </a:lnTo>
                <a:lnTo>
                  <a:pt x="292" y="469"/>
                </a:lnTo>
                <a:lnTo>
                  <a:pt x="301" y="467"/>
                </a:lnTo>
                <a:lnTo>
                  <a:pt x="314" y="478"/>
                </a:lnTo>
                <a:lnTo>
                  <a:pt x="329" y="490"/>
                </a:lnTo>
                <a:lnTo>
                  <a:pt x="340" y="498"/>
                </a:lnTo>
                <a:lnTo>
                  <a:pt x="355" y="503"/>
                </a:lnTo>
                <a:lnTo>
                  <a:pt x="362" y="501"/>
                </a:lnTo>
                <a:lnTo>
                  <a:pt x="369" y="494"/>
                </a:lnTo>
                <a:lnTo>
                  <a:pt x="379" y="490"/>
                </a:lnTo>
                <a:lnTo>
                  <a:pt x="397" y="496"/>
                </a:lnTo>
                <a:lnTo>
                  <a:pt x="482" y="518"/>
                </a:lnTo>
                <a:lnTo>
                  <a:pt x="495" y="507"/>
                </a:lnTo>
                <a:lnTo>
                  <a:pt x="486" y="490"/>
                </a:lnTo>
                <a:lnTo>
                  <a:pt x="477" y="462"/>
                </a:lnTo>
                <a:lnTo>
                  <a:pt x="536" y="408"/>
                </a:lnTo>
                <a:lnTo>
                  <a:pt x="547" y="395"/>
                </a:lnTo>
                <a:lnTo>
                  <a:pt x="551" y="374"/>
                </a:lnTo>
                <a:lnTo>
                  <a:pt x="542" y="347"/>
                </a:lnTo>
                <a:lnTo>
                  <a:pt x="532" y="324"/>
                </a:lnTo>
                <a:lnTo>
                  <a:pt x="516" y="298"/>
                </a:lnTo>
                <a:lnTo>
                  <a:pt x="505" y="287"/>
                </a:lnTo>
                <a:lnTo>
                  <a:pt x="503" y="271"/>
                </a:lnTo>
                <a:lnTo>
                  <a:pt x="505" y="254"/>
                </a:lnTo>
                <a:lnTo>
                  <a:pt x="510" y="237"/>
                </a:lnTo>
                <a:lnTo>
                  <a:pt x="503" y="226"/>
                </a:lnTo>
                <a:lnTo>
                  <a:pt x="494" y="219"/>
                </a:lnTo>
                <a:lnTo>
                  <a:pt x="503" y="208"/>
                </a:lnTo>
                <a:lnTo>
                  <a:pt x="518" y="187"/>
                </a:lnTo>
                <a:lnTo>
                  <a:pt x="523" y="182"/>
                </a:lnTo>
                <a:lnTo>
                  <a:pt x="520" y="146"/>
                </a:lnTo>
                <a:lnTo>
                  <a:pt x="514" y="128"/>
                </a:lnTo>
                <a:lnTo>
                  <a:pt x="508" y="109"/>
                </a:lnTo>
                <a:lnTo>
                  <a:pt x="508" y="91"/>
                </a:lnTo>
                <a:lnTo>
                  <a:pt x="497" y="74"/>
                </a:lnTo>
                <a:lnTo>
                  <a:pt x="482" y="59"/>
                </a:lnTo>
                <a:lnTo>
                  <a:pt x="466" y="57"/>
                </a:lnTo>
                <a:lnTo>
                  <a:pt x="418" y="56"/>
                </a:lnTo>
                <a:lnTo>
                  <a:pt x="392" y="54"/>
                </a:lnTo>
                <a:lnTo>
                  <a:pt x="344" y="50"/>
                </a:lnTo>
                <a:lnTo>
                  <a:pt x="325" y="41"/>
                </a:lnTo>
                <a:lnTo>
                  <a:pt x="305" y="39"/>
                </a:lnTo>
                <a:lnTo>
                  <a:pt x="294" y="43"/>
                </a:lnTo>
                <a:lnTo>
                  <a:pt x="281" y="52"/>
                </a:lnTo>
                <a:lnTo>
                  <a:pt x="269" y="48"/>
                </a:lnTo>
                <a:lnTo>
                  <a:pt x="258" y="37"/>
                </a:lnTo>
                <a:lnTo>
                  <a:pt x="245" y="37"/>
                </a:lnTo>
                <a:lnTo>
                  <a:pt x="240" y="32"/>
                </a:lnTo>
                <a:lnTo>
                  <a:pt x="236" y="15"/>
                </a:lnTo>
                <a:lnTo>
                  <a:pt x="219" y="2"/>
                </a:lnTo>
                <a:lnTo>
                  <a:pt x="207" y="0"/>
                </a:lnTo>
                <a:lnTo>
                  <a:pt x="184" y="6"/>
                </a:lnTo>
                <a:lnTo>
                  <a:pt x="166" y="11"/>
                </a:lnTo>
                <a:lnTo>
                  <a:pt x="151" y="20"/>
                </a:lnTo>
                <a:lnTo>
                  <a:pt x="125" y="35"/>
                </a:lnTo>
                <a:lnTo>
                  <a:pt x="99" y="43"/>
                </a:lnTo>
                <a:lnTo>
                  <a:pt x="76" y="52"/>
                </a:lnTo>
                <a:lnTo>
                  <a:pt x="52" y="63"/>
                </a:lnTo>
                <a:lnTo>
                  <a:pt x="39" y="78"/>
                </a:lnTo>
                <a:lnTo>
                  <a:pt x="24" y="91"/>
                </a:lnTo>
                <a:lnTo>
                  <a:pt x="13" y="9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 dirty="0"/>
          </a:p>
        </p:txBody>
      </p:sp>
      <p:grpSp>
        <p:nvGrpSpPr>
          <p:cNvPr id="161" name="Group 42">
            <a:extLst>
              <a:ext uri="{FF2B5EF4-FFF2-40B4-BE49-F238E27FC236}">
                <a16:creationId xmlns:a16="http://schemas.microsoft.com/office/drawing/2014/main" id="{3ED96889-393D-425A-AEBF-BCBF2CB0C240}"/>
              </a:ext>
            </a:extLst>
          </p:cNvPr>
          <p:cNvGrpSpPr>
            <a:grpSpLocks/>
          </p:cNvGrpSpPr>
          <p:nvPr/>
        </p:nvGrpSpPr>
        <p:grpSpPr bwMode="auto">
          <a:xfrm>
            <a:off x="3927958" y="1768795"/>
            <a:ext cx="776288" cy="1511300"/>
            <a:chOff x="2582" y="627"/>
            <a:chExt cx="466" cy="90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62" name="Freeform 43">
              <a:extLst>
                <a:ext uri="{FF2B5EF4-FFF2-40B4-BE49-F238E27FC236}">
                  <a16:creationId xmlns:a16="http://schemas.microsoft.com/office/drawing/2014/main" id="{DD52C528-DD89-4322-AF49-620C92D3F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475"/>
              <a:ext cx="28" cy="2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" y="6"/>
                </a:cxn>
                <a:cxn ang="0">
                  <a:pos x="0" y="17"/>
                </a:cxn>
                <a:cxn ang="0">
                  <a:pos x="2" y="26"/>
                </a:cxn>
                <a:cxn ang="0">
                  <a:pos x="9" y="26"/>
                </a:cxn>
                <a:cxn ang="0">
                  <a:pos x="28" y="13"/>
                </a:cxn>
                <a:cxn ang="0">
                  <a:pos x="24" y="0"/>
                </a:cxn>
              </a:cxnLst>
              <a:rect l="0" t="0" r="r" b="b"/>
              <a:pathLst>
                <a:path w="28" h="26">
                  <a:moveTo>
                    <a:pt x="24" y="0"/>
                  </a:moveTo>
                  <a:lnTo>
                    <a:pt x="13" y="6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9" y="26"/>
                  </a:lnTo>
                  <a:lnTo>
                    <a:pt x="28" y="13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63" name="Freeform 44">
              <a:extLst>
                <a:ext uri="{FF2B5EF4-FFF2-40B4-BE49-F238E27FC236}">
                  <a16:creationId xmlns:a16="http://schemas.microsoft.com/office/drawing/2014/main" id="{CD18ED41-1394-4421-A387-49647995E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627"/>
              <a:ext cx="438" cy="903"/>
            </a:xfrm>
            <a:custGeom>
              <a:avLst/>
              <a:gdLst/>
              <a:ahLst/>
              <a:cxnLst>
                <a:cxn ang="0">
                  <a:pos x="119" y="873"/>
                </a:cxn>
                <a:cxn ang="0">
                  <a:pos x="93" y="851"/>
                </a:cxn>
                <a:cxn ang="0">
                  <a:pos x="59" y="844"/>
                </a:cxn>
                <a:cxn ang="0">
                  <a:pos x="59" y="773"/>
                </a:cxn>
                <a:cxn ang="0">
                  <a:pos x="44" y="725"/>
                </a:cxn>
                <a:cxn ang="0">
                  <a:pos x="41" y="688"/>
                </a:cxn>
                <a:cxn ang="0">
                  <a:pos x="30" y="655"/>
                </a:cxn>
                <a:cxn ang="0">
                  <a:pos x="52" y="622"/>
                </a:cxn>
                <a:cxn ang="0">
                  <a:pos x="63" y="592"/>
                </a:cxn>
                <a:cxn ang="0">
                  <a:pos x="107" y="555"/>
                </a:cxn>
                <a:cxn ang="0">
                  <a:pos x="137" y="511"/>
                </a:cxn>
                <a:cxn ang="0">
                  <a:pos x="159" y="474"/>
                </a:cxn>
                <a:cxn ang="0">
                  <a:pos x="178" y="448"/>
                </a:cxn>
                <a:cxn ang="0">
                  <a:pos x="181" y="422"/>
                </a:cxn>
                <a:cxn ang="0">
                  <a:pos x="174" y="396"/>
                </a:cxn>
                <a:cxn ang="0">
                  <a:pos x="152" y="385"/>
                </a:cxn>
                <a:cxn ang="0">
                  <a:pos x="119" y="314"/>
                </a:cxn>
                <a:cxn ang="0">
                  <a:pos x="122" y="255"/>
                </a:cxn>
                <a:cxn ang="0">
                  <a:pos x="107" y="196"/>
                </a:cxn>
                <a:cxn ang="0">
                  <a:pos x="81" y="158"/>
                </a:cxn>
                <a:cxn ang="0">
                  <a:pos x="30" y="129"/>
                </a:cxn>
                <a:cxn ang="0">
                  <a:pos x="11" y="99"/>
                </a:cxn>
                <a:cxn ang="0">
                  <a:pos x="15" y="78"/>
                </a:cxn>
                <a:cxn ang="0">
                  <a:pos x="48" y="95"/>
                </a:cxn>
                <a:cxn ang="0">
                  <a:pos x="107" y="110"/>
                </a:cxn>
                <a:cxn ang="0">
                  <a:pos x="130" y="125"/>
                </a:cxn>
                <a:cxn ang="0">
                  <a:pos x="159" y="99"/>
                </a:cxn>
                <a:cxn ang="0">
                  <a:pos x="178" y="78"/>
                </a:cxn>
                <a:cxn ang="0">
                  <a:pos x="174" y="37"/>
                </a:cxn>
                <a:cxn ang="0">
                  <a:pos x="204" y="19"/>
                </a:cxn>
                <a:cxn ang="0">
                  <a:pos x="244" y="26"/>
                </a:cxn>
                <a:cxn ang="0">
                  <a:pos x="244" y="59"/>
                </a:cxn>
                <a:cxn ang="0">
                  <a:pos x="211" y="92"/>
                </a:cxn>
                <a:cxn ang="0">
                  <a:pos x="248" y="85"/>
                </a:cxn>
                <a:cxn ang="0">
                  <a:pos x="252" y="30"/>
                </a:cxn>
                <a:cxn ang="0">
                  <a:pos x="275" y="63"/>
                </a:cxn>
                <a:cxn ang="0">
                  <a:pos x="267" y="114"/>
                </a:cxn>
                <a:cxn ang="0">
                  <a:pos x="297" y="158"/>
                </a:cxn>
                <a:cxn ang="0">
                  <a:pos x="316" y="199"/>
                </a:cxn>
                <a:cxn ang="0">
                  <a:pos x="319" y="262"/>
                </a:cxn>
                <a:cxn ang="0">
                  <a:pos x="349" y="351"/>
                </a:cxn>
                <a:cxn ang="0">
                  <a:pos x="360" y="448"/>
                </a:cxn>
                <a:cxn ang="0">
                  <a:pos x="375" y="518"/>
                </a:cxn>
                <a:cxn ang="0">
                  <a:pos x="419" y="566"/>
                </a:cxn>
                <a:cxn ang="0">
                  <a:pos x="438" y="604"/>
                </a:cxn>
                <a:cxn ang="0">
                  <a:pos x="416" y="680"/>
                </a:cxn>
                <a:cxn ang="0">
                  <a:pos x="405" y="721"/>
                </a:cxn>
                <a:cxn ang="0">
                  <a:pos x="382" y="744"/>
                </a:cxn>
                <a:cxn ang="0">
                  <a:pos x="327" y="799"/>
                </a:cxn>
                <a:cxn ang="0">
                  <a:pos x="301" y="825"/>
                </a:cxn>
                <a:cxn ang="0">
                  <a:pos x="267" y="840"/>
                </a:cxn>
                <a:cxn ang="0">
                  <a:pos x="215" y="855"/>
                </a:cxn>
                <a:cxn ang="0">
                  <a:pos x="163" y="877"/>
                </a:cxn>
                <a:cxn ang="0">
                  <a:pos x="122" y="903"/>
                </a:cxn>
              </a:cxnLst>
              <a:rect l="0" t="0" r="r" b="b"/>
              <a:pathLst>
                <a:path w="438" h="903">
                  <a:moveTo>
                    <a:pt x="122" y="903"/>
                  </a:moveTo>
                  <a:lnTo>
                    <a:pt x="119" y="873"/>
                  </a:lnTo>
                  <a:lnTo>
                    <a:pt x="104" y="858"/>
                  </a:lnTo>
                  <a:lnTo>
                    <a:pt x="93" y="851"/>
                  </a:lnTo>
                  <a:lnTo>
                    <a:pt x="74" y="844"/>
                  </a:lnTo>
                  <a:lnTo>
                    <a:pt x="59" y="844"/>
                  </a:lnTo>
                  <a:lnTo>
                    <a:pt x="52" y="829"/>
                  </a:lnTo>
                  <a:lnTo>
                    <a:pt x="59" y="773"/>
                  </a:lnTo>
                  <a:lnTo>
                    <a:pt x="56" y="740"/>
                  </a:lnTo>
                  <a:lnTo>
                    <a:pt x="44" y="725"/>
                  </a:lnTo>
                  <a:lnTo>
                    <a:pt x="37" y="718"/>
                  </a:lnTo>
                  <a:lnTo>
                    <a:pt x="41" y="688"/>
                  </a:lnTo>
                  <a:lnTo>
                    <a:pt x="37" y="669"/>
                  </a:lnTo>
                  <a:lnTo>
                    <a:pt x="30" y="655"/>
                  </a:lnTo>
                  <a:lnTo>
                    <a:pt x="41" y="622"/>
                  </a:lnTo>
                  <a:lnTo>
                    <a:pt x="52" y="622"/>
                  </a:lnTo>
                  <a:lnTo>
                    <a:pt x="59" y="615"/>
                  </a:lnTo>
                  <a:lnTo>
                    <a:pt x="63" y="592"/>
                  </a:lnTo>
                  <a:lnTo>
                    <a:pt x="85" y="574"/>
                  </a:lnTo>
                  <a:lnTo>
                    <a:pt x="107" y="555"/>
                  </a:lnTo>
                  <a:lnTo>
                    <a:pt x="111" y="533"/>
                  </a:lnTo>
                  <a:lnTo>
                    <a:pt x="137" y="511"/>
                  </a:lnTo>
                  <a:lnTo>
                    <a:pt x="163" y="485"/>
                  </a:lnTo>
                  <a:lnTo>
                    <a:pt x="159" y="474"/>
                  </a:lnTo>
                  <a:lnTo>
                    <a:pt x="159" y="459"/>
                  </a:lnTo>
                  <a:lnTo>
                    <a:pt x="178" y="448"/>
                  </a:lnTo>
                  <a:lnTo>
                    <a:pt x="185" y="444"/>
                  </a:lnTo>
                  <a:lnTo>
                    <a:pt x="181" y="422"/>
                  </a:lnTo>
                  <a:lnTo>
                    <a:pt x="181" y="400"/>
                  </a:lnTo>
                  <a:lnTo>
                    <a:pt x="174" y="396"/>
                  </a:lnTo>
                  <a:lnTo>
                    <a:pt x="163" y="400"/>
                  </a:lnTo>
                  <a:lnTo>
                    <a:pt x="152" y="385"/>
                  </a:lnTo>
                  <a:lnTo>
                    <a:pt x="141" y="344"/>
                  </a:lnTo>
                  <a:lnTo>
                    <a:pt x="119" y="314"/>
                  </a:lnTo>
                  <a:lnTo>
                    <a:pt x="126" y="273"/>
                  </a:lnTo>
                  <a:lnTo>
                    <a:pt x="122" y="255"/>
                  </a:lnTo>
                  <a:lnTo>
                    <a:pt x="96" y="229"/>
                  </a:lnTo>
                  <a:lnTo>
                    <a:pt x="107" y="196"/>
                  </a:lnTo>
                  <a:lnTo>
                    <a:pt x="100" y="177"/>
                  </a:lnTo>
                  <a:lnTo>
                    <a:pt x="81" y="158"/>
                  </a:lnTo>
                  <a:lnTo>
                    <a:pt x="70" y="170"/>
                  </a:lnTo>
                  <a:lnTo>
                    <a:pt x="30" y="129"/>
                  </a:lnTo>
                  <a:lnTo>
                    <a:pt x="19" y="114"/>
                  </a:lnTo>
                  <a:lnTo>
                    <a:pt x="11" y="99"/>
                  </a:lnTo>
                  <a:lnTo>
                    <a:pt x="0" y="92"/>
                  </a:lnTo>
                  <a:lnTo>
                    <a:pt x="15" y="78"/>
                  </a:lnTo>
                  <a:lnTo>
                    <a:pt x="37" y="78"/>
                  </a:lnTo>
                  <a:lnTo>
                    <a:pt x="48" y="95"/>
                  </a:lnTo>
                  <a:lnTo>
                    <a:pt x="78" y="129"/>
                  </a:lnTo>
                  <a:lnTo>
                    <a:pt x="107" y="110"/>
                  </a:lnTo>
                  <a:lnTo>
                    <a:pt x="126" y="114"/>
                  </a:lnTo>
                  <a:lnTo>
                    <a:pt x="130" y="125"/>
                  </a:lnTo>
                  <a:lnTo>
                    <a:pt x="152" y="129"/>
                  </a:lnTo>
                  <a:lnTo>
                    <a:pt x="159" y="99"/>
                  </a:lnTo>
                  <a:lnTo>
                    <a:pt x="170" y="89"/>
                  </a:lnTo>
                  <a:lnTo>
                    <a:pt x="178" y="78"/>
                  </a:lnTo>
                  <a:lnTo>
                    <a:pt x="178" y="67"/>
                  </a:lnTo>
                  <a:lnTo>
                    <a:pt x="174" y="37"/>
                  </a:lnTo>
                  <a:lnTo>
                    <a:pt x="193" y="19"/>
                  </a:lnTo>
                  <a:lnTo>
                    <a:pt x="204" y="19"/>
                  </a:lnTo>
                  <a:lnTo>
                    <a:pt x="222" y="0"/>
                  </a:lnTo>
                  <a:lnTo>
                    <a:pt x="244" y="26"/>
                  </a:lnTo>
                  <a:lnTo>
                    <a:pt x="252" y="37"/>
                  </a:lnTo>
                  <a:lnTo>
                    <a:pt x="244" y="59"/>
                  </a:lnTo>
                  <a:lnTo>
                    <a:pt x="226" y="74"/>
                  </a:lnTo>
                  <a:lnTo>
                    <a:pt x="211" y="92"/>
                  </a:lnTo>
                  <a:lnTo>
                    <a:pt x="215" y="110"/>
                  </a:lnTo>
                  <a:lnTo>
                    <a:pt x="248" y="85"/>
                  </a:lnTo>
                  <a:lnTo>
                    <a:pt x="248" y="63"/>
                  </a:lnTo>
                  <a:lnTo>
                    <a:pt x="252" y="30"/>
                  </a:lnTo>
                  <a:lnTo>
                    <a:pt x="263" y="22"/>
                  </a:lnTo>
                  <a:lnTo>
                    <a:pt x="275" y="63"/>
                  </a:lnTo>
                  <a:lnTo>
                    <a:pt x="275" y="99"/>
                  </a:lnTo>
                  <a:lnTo>
                    <a:pt x="267" y="114"/>
                  </a:lnTo>
                  <a:lnTo>
                    <a:pt x="267" y="136"/>
                  </a:lnTo>
                  <a:lnTo>
                    <a:pt x="297" y="158"/>
                  </a:lnTo>
                  <a:lnTo>
                    <a:pt x="297" y="173"/>
                  </a:lnTo>
                  <a:lnTo>
                    <a:pt x="316" y="199"/>
                  </a:lnTo>
                  <a:lnTo>
                    <a:pt x="323" y="218"/>
                  </a:lnTo>
                  <a:lnTo>
                    <a:pt x="319" y="262"/>
                  </a:lnTo>
                  <a:lnTo>
                    <a:pt x="331" y="311"/>
                  </a:lnTo>
                  <a:lnTo>
                    <a:pt x="349" y="351"/>
                  </a:lnTo>
                  <a:lnTo>
                    <a:pt x="345" y="411"/>
                  </a:lnTo>
                  <a:lnTo>
                    <a:pt x="360" y="448"/>
                  </a:lnTo>
                  <a:lnTo>
                    <a:pt x="368" y="463"/>
                  </a:lnTo>
                  <a:lnTo>
                    <a:pt x="375" y="518"/>
                  </a:lnTo>
                  <a:lnTo>
                    <a:pt x="382" y="541"/>
                  </a:lnTo>
                  <a:lnTo>
                    <a:pt x="419" y="566"/>
                  </a:lnTo>
                  <a:lnTo>
                    <a:pt x="438" y="589"/>
                  </a:lnTo>
                  <a:lnTo>
                    <a:pt x="438" y="604"/>
                  </a:lnTo>
                  <a:lnTo>
                    <a:pt x="423" y="673"/>
                  </a:lnTo>
                  <a:lnTo>
                    <a:pt x="416" y="680"/>
                  </a:lnTo>
                  <a:lnTo>
                    <a:pt x="423" y="695"/>
                  </a:lnTo>
                  <a:lnTo>
                    <a:pt x="405" y="721"/>
                  </a:lnTo>
                  <a:lnTo>
                    <a:pt x="382" y="732"/>
                  </a:lnTo>
                  <a:lnTo>
                    <a:pt x="382" y="744"/>
                  </a:lnTo>
                  <a:lnTo>
                    <a:pt x="349" y="788"/>
                  </a:lnTo>
                  <a:lnTo>
                    <a:pt x="327" y="799"/>
                  </a:lnTo>
                  <a:lnTo>
                    <a:pt x="323" y="825"/>
                  </a:lnTo>
                  <a:lnTo>
                    <a:pt x="301" y="825"/>
                  </a:lnTo>
                  <a:lnTo>
                    <a:pt x="290" y="833"/>
                  </a:lnTo>
                  <a:lnTo>
                    <a:pt x="267" y="840"/>
                  </a:lnTo>
                  <a:lnTo>
                    <a:pt x="237" y="836"/>
                  </a:lnTo>
                  <a:lnTo>
                    <a:pt x="215" y="855"/>
                  </a:lnTo>
                  <a:lnTo>
                    <a:pt x="189" y="870"/>
                  </a:lnTo>
                  <a:lnTo>
                    <a:pt x="163" y="877"/>
                  </a:lnTo>
                  <a:lnTo>
                    <a:pt x="144" y="892"/>
                  </a:lnTo>
                  <a:lnTo>
                    <a:pt x="122" y="903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</p:grpSp>
      <p:grpSp>
        <p:nvGrpSpPr>
          <p:cNvPr id="164" name="Group 45">
            <a:extLst>
              <a:ext uri="{FF2B5EF4-FFF2-40B4-BE49-F238E27FC236}">
                <a16:creationId xmlns:a16="http://schemas.microsoft.com/office/drawing/2014/main" id="{D9922E8D-F84D-4189-98A8-176A0F7F3D37}"/>
              </a:ext>
            </a:extLst>
          </p:cNvPr>
          <p:cNvGrpSpPr>
            <a:grpSpLocks/>
          </p:cNvGrpSpPr>
          <p:nvPr/>
        </p:nvGrpSpPr>
        <p:grpSpPr bwMode="auto">
          <a:xfrm>
            <a:off x="4185134" y="2303783"/>
            <a:ext cx="473075" cy="769938"/>
            <a:chOff x="2737" y="948"/>
            <a:chExt cx="283" cy="460"/>
          </a:xfrm>
          <a:solidFill>
            <a:schemeClr val="bg1">
              <a:lumMod val="75000"/>
            </a:schemeClr>
          </a:solidFill>
        </p:grpSpPr>
        <p:sp>
          <p:nvSpPr>
            <p:cNvPr id="165" name="Freeform 46">
              <a:extLst>
                <a:ext uri="{FF2B5EF4-FFF2-40B4-BE49-F238E27FC236}">
                  <a16:creationId xmlns:a16="http://schemas.microsoft.com/office/drawing/2014/main" id="{43A98FC7-BCC7-47FF-B749-3B735DF64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48"/>
              <a:ext cx="16" cy="2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0" y="0"/>
                </a:cxn>
                <a:cxn ang="0">
                  <a:pos x="8" y="22"/>
                </a:cxn>
                <a:cxn ang="0">
                  <a:pos x="16" y="17"/>
                </a:cxn>
                <a:cxn ang="0">
                  <a:pos x="10" y="2"/>
                </a:cxn>
              </a:cxnLst>
              <a:rect l="0" t="0" r="r" b="b"/>
              <a:pathLst>
                <a:path w="16" h="22">
                  <a:moveTo>
                    <a:pt x="10" y="2"/>
                  </a:moveTo>
                  <a:lnTo>
                    <a:pt x="0" y="0"/>
                  </a:lnTo>
                  <a:lnTo>
                    <a:pt x="8" y="22"/>
                  </a:lnTo>
                  <a:lnTo>
                    <a:pt x="16" y="17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66" name="Freeform 47">
              <a:extLst>
                <a:ext uri="{FF2B5EF4-FFF2-40B4-BE49-F238E27FC236}">
                  <a16:creationId xmlns:a16="http://schemas.microsoft.com/office/drawing/2014/main" id="{F9B4EAA5-E751-43C5-B241-494A2FECD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031"/>
              <a:ext cx="16" cy="4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9"/>
                </a:cxn>
                <a:cxn ang="0">
                  <a:pos x="0" y="45"/>
                </a:cxn>
                <a:cxn ang="0">
                  <a:pos x="8" y="28"/>
                </a:cxn>
                <a:cxn ang="0">
                  <a:pos x="11" y="9"/>
                </a:cxn>
                <a:cxn ang="0">
                  <a:pos x="5" y="8"/>
                </a:cxn>
                <a:cxn ang="0">
                  <a:pos x="16" y="0"/>
                </a:cxn>
              </a:cxnLst>
              <a:rect l="0" t="0" r="r" b="b"/>
              <a:pathLst>
                <a:path w="16" h="45">
                  <a:moveTo>
                    <a:pt x="16" y="0"/>
                  </a:moveTo>
                  <a:lnTo>
                    <a:pt x="0" y="9"/>
                  </a:lnTo>
                  <a:lnTo>
                    <a:pt x="0" y="45"/>
                  </a:lnTo>
                  <a:lnTo>
                    <a:pt x="8" y="28"/>
                  </a:lnTo>
                  <a:lnTo>
                    <a:pt x="11" y="9"/>
                  </a:lnTo>
                  <a:lnTo>
                    <a:pt x="5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67" name="Freeform 48">
              <a:extLst>
                <a:ext uri="{FF2B5EF4-FFF2-40B4-BE49-F238E27FC236}">
                  <a16:creationId xmlns:a16="http://schemas.microsoft.com/office/drawing/2014/main" id="{C878B45C-1A8E-4535-92D0-204021078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096"/>
              <a:ext cx="19" cy="2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7"/>
                </a:cxn>
                <a:cxn ang="0">
                  <a:pos x="6" y="26"/>
                </a:cxn>
                <a:cxn ang="0">
                  <a:pos x="17" y="20"/>
                </a:cxn>
                <a:cxn ang="0">
                  <a:pos x="19" y="11"/>
                </a:cxn>
                <a:cxn ang="0">
                  <a:pos x="4" y="0"/>
                </a:cxn>
              </a:cxnLst>
              <a:rect l="0" t="0" r="r" b="b"/>
              <a:pathLst>
                <a:path w="19" h="26">
                  <a:moveTo>
                    <a:pt x="4" y="0"/>
                  </a:moveTo>
                  <a:lnTo>
                    <a:pt x="0" y="7"/>
                  </a:lnTo>
                  <a:lnTo>
                    <a:pt x="6" y="26"/>
                  </a:lnTo>
                  <a:lnTo>
                    <a:pt x="17" y="20"/>
                  </a:lnTo>
                  <a:lnTo>
                    <a:pt x="19" y="1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68" name="Freeform 49">
              <a:extLst>
                <a:ext uri="{FF2B5EF4-FFF2-40B4-BE49-F238E27FC236}">
                  <a16:creationId xmlns:a16="http://schemas.microsoft.com/office/drawing/2014/main" id="{64A9AF2B-47C3-4EE2-B6E3-042506756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1092"/>
              <a:ext cx="42" cy="39"/>
            </a:xfrm>
            <a:custGeom>
              <a:avLst/>
              <a:gdLst/>
              <a:ahLst/>
              <a:cxnLst>
                <a:cxn ang="0">
                  <a:pos x="42" y="17"/>
                </a:cxn>
                <a:cxn ang="0">
                  <a:pos x="33" y="17"/>
                </a:cxn>
                <a:cxn ang="0">
                  <a:pos x="21" y="0"/>
                </a:cxn>
                <a:cxn ang="0">
                  <a:pos x="13" y="11"/>
                </a:cxn>
                <a:cxn ang="0">
                  <a:pos x="2" y="7"/>
                </a:cxn>
                <a:cxn ang="0">
                  <a:pos x="0" y="17"/>
                </a:cxn>
                <a:cxn ang="0">
                  <a:pos x="6" y="24"/>
                </a:cxn>
                <a:cxn ang="0">
                  <a:pos x="6" y="32"/>
                </a:cxn>
                <a:cxn ang="0">
                  <a:pos x="13" y="39"/>
                </a:cxn>
                <a:cxn ang="0">
                  <a:pos x="21" y="33"/>
                </a:cxn>
                <a:cxn ang="0">
                  <a:pos x="36" y="37"/>
                </a:cxn>
                <a:cxn ang="0">
                  <a:pos x="42" y="17"/>
                </a:cxn>
              </a:cxnLst>
              <a:rect l="0" t="0" r="r" b="b"/>
              <a:pathLst>
                <a:path w="42" h="39">
                  <a:moveTo>
                    <a:pt x="42" y="17"/>
                  </a:moveTo>
                  <a:lnTo>
                    <a:pt x="33" y="17"/>
                  </a:lnTo>
                  <a:lnTo>
                    <a:pt x="21" y="0"/>
                  </a:lnTo>
                  <a:lnTo>
                    <a:pt x="13" y="11"/>
                  </a:lnTo>
                  <a:lnTo>
                    <a:pt x="2" y="7"/>
                  </a:lnTo>
                  <a:lnTo>
                    <a:pt x="0" y="17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13" y="39"/>
                  </a:lnTo>
                  <a:lnTo>
                    <a:pt x="21" y="33"/>
                  </a:lnTo>
                  <a:lnTo>
                    <a:pt x="36" y="37"/>
                  </a:lnTo>
                  <a:lnTo>
                    <a:pt x="42" y="17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69" name="Freeform 50">
              <a:extLst>
                <a:ext uri="{FF2B5EF4-FFF2-40B4-BE49-F238E27FC236}">
                  <a16:creationId xmlns:a16="http://schemas.microsoft.com/office/drawing/2014/main" id="{AA8A9CB5-9B2C-44C2-B232-F79E59A17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1189"/>
              <a:ext cx="58" cy="4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21" y="24"/>
                </a:cxn>
                <a:cxn ang="0">
                  <a:pos x="28" y="24"/>
                </a:cxn>
                <a:cxn ang="0">
                  <a:pos x="51" y="40"/>
                </a:cxn>
                <a:cxn ang="0">
                  <a:pos x="58" y="33"/>
                </a:cxn>
                <a:cxn ang="0">
                  <a:pos x="52" y="16"/>
                </a:cxn>
                <a:cxn ang="0">
                  <a:pos x="51" y="7"/>
                </a:cxn>
                <a:cxn ang="0">
                  <a:pos x="34" y="7"/>
                </a:cxn>
                <a:cxn ang="0">
                  <a:pos x="21" y="0"/>
                </a:cxn>
                <a:cxn ang="0">
                  <a:pos x="7" y="0"/>
                </a:cxn>
              </a:cxnLst>
              <a:rect l="0" t="0" r="r" b="b"/>
              <a:pathLst>
                <a:path w="58" h="40">
                  <a:moveTo>
                    <a:pt x="7" y="0"/>
                  </a:moveTo>
                  <a:lnTo>
                    <a:pt x="0" y="4"/>
                  </a:lnTo>
                  <a:lnTo>
                    <a:pt x="21" y="24"/>
                  </a:lnTo>
                  <a:lnTo>
                    <a:pt x="28" y="24"/>
                  </a:lnTo>
                  <a:lnTo>
                    <a:pt x="51" y="40"/>
                  </a:lnTo>
                  <a:lnTo>
                    <a:pt x="58" y="33"/>
                  </a:lnTo>
                  <a:lnTo>
                    <a:pt x="52" y="16"/>
                  </a:lnTo>
                  <a:lnTo>
                    <a:pt x="51" y="7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70" name="Freeform 51">
              <a:extLst>
                <a:ext uri="{FF2B5EF4-FFF2-40B4-BE49-F238E27FC236}">
                  <a16:creationId xmlns:a16="http://schemas.microsoft.com/office/drawing/2014/main" id="{9D4A849F-C19C-4D44-BC76-4F1960587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1213"/>
              <a:ext cx="37" cy="5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11"/>
                </a:cxn>
                <a:cxn ang="0">
                  <a:pos x="19" y="39"/>
                </a:cxn>
                <a:cxn ang="0">
                  <a:pos x="20" y="48"/>
                </a:cxn>
                <a:cxn ang="0">
                  <a:pos x="9" y="59"/>
                </a:cxn>
                <a:cxn ang="0">
                  <a:pos x="0" y="50"/>
                </a:cxn>
                <a:cxn ang="0">
                  <a:pos x="4" y="42"/>
                </a:cxn>
                <a:cxn ang="0">
                  <a:pos x="6" y="24"/>
                </a:cxn>
                <a:cxn ang="0">
                  <a:pos x="15" y="13"/>
                </a:cxn>
                <a:cxn ang="0">
                  <a:pos x="4" y="4"/>
                </a:cxn>
                <a:cxn ang="0">
                  <a:pos x="11" y="0"/>
                </a:cxn>
                <a:cxn ang="0">
                  <a:pos x="22" y="6"/>
                </a:cxn>
                <a:cxn ang="0">
                  <a:pos x="33" y="0"/>
                </a:cxn>
              </a:cxnLst>
              <a:rect l="0" t="0" r="r" b="b"/>
              <a:pathLst>
                <a:path w="37" h="59">
                  <a:moveTo>
                    <a:pt x="33" y="0"/>
                  </a:moveTo>
                  <a:lnTo>
                    <a:pt x="37" y="11"/>
                  </a:lnTo>
                  <a:lnTo>
                    <a:pt x="19" y="39"/>
                  </a:lnTo>
                  <a:lnTo>
                    <a:pt x="20" y="48"/>
                  </a:lnTo>
                  <a:lnTo>
                    <a:pt x="9" y="59"/>
                  </a:lnTo>
                  <a:lnTo>
                    <a:pt x="0" y="50"/>
                  </a:lnTo>
                  <a:lnTo>
                    <a:pt x="4" y="42"/>
                  </a:lnTo>
                  <a:lnTo>
                    <a:pt x="6" y="24"/>
                  </a:lnTo>
                  <a:lnTo>
                    <a:pt x="15" y="13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71" name="Freeform 52">
              <a:extLst>
                <a:ext uri="{FF2B5EF4-FFF2-40B4-BE49-F238E27FC236}">
                  <a16:creationId xmlns:a16="http://schemas.microsoft.com/office/drawing/2014/main" id="{248F6E30-D48B-473A-8CB9-D63E8D429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1250"/>
              <a:ext cx="32" cy="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1" y="0"/>
                </a:cxn>
                <a:cxn ang="0">
                  <a:pos x="21" y="4"/>
                </a:cxn>
                <a:cxn ang="0">
                  <a:pos x="21" y="7"/>
                </a:cxn>
                <a:cxn ang="0">
                  <a:pos x="21" y="11"/>
                </a:cxn>
                <a:cxn ang="0">
                  <a:pos x="15" y="21"/>
                </a:cxn>
                <a:cxn ang="0">
                  <a:pos x="6" y="30"/>
                </a:cxn>
                <a:cxn ang="0">
                  <a:pos x="8" y="37"/>
                </a:cxn>
                <a:cxn ang="0">
                  <a:pos x="0" y="49"/>
                </a:cxn>
                <a:cxn ang="0">
                  <a:pos x="8" y="55"/>
                </a:cxn>
                <a:cxn ang="0">
                  <a:pos x="28" y="26"/>
                </a:cxn>
                <a:cxn ang="0">
                  <a:pos x="28" y="19"/>
                </a:cxn>
                <a:cxn ang="0">
                  <a:pos x="32" y="11"/>
                </a:cxn>
                <a:cxn ang="0">
                  <a:pos x="28" y="0"/>
                </a:cxn>
              </a:cxnLst>
              <a:rect l="0" t="0" r="r" b="b"/>
              <a:pathLst>
                <a:path w="32" h="55">
                  <a:moveTo>
                    <a:pt x="28" y="0"/>
                  </a:moveTo>
                  <a:lnTo>
                    <a:pt x="21" y="0"/>
                  </a:lnTo>
                  <a:lnTo>
                    <a:pt x="21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15" y="21"/>
                  </a:lnTo>
                  <a:lnTo>
                    <a:pt x="6" y="30"/>
                  </a:lnTo>
                  <a:lnTo>
                    <a:pt x="8" y="37"/>
                  </a:lnTo>
                  <a:lnTo>
                    <a:pt x="0" y="49"/>
                  </a:lnTo>
                  <a:lnTo>
                    <a:pt x="8" y="55"/>
                  </a:lnTo>
                  <a:lnTo>
                    <a:pt x="28" y="26"/>
                  </a:lnTo>
                  <a:lnTo>
                    <a:pt x="28" y="19"/>
                  </a:lnTo>
                  <a:lnTo>
                    <a:pt x="32" y="11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72" name="Freeform 53">
              <a:extLst>
                <a:ext uri="{FF2B5EF4-FFF2-40B4-BE49-F238E27FC236}">
                  <a16:creationId xmlns:a16="http://schemas.microsoft.com/office/drawing/2014/main" id="{358E49AC-46B1-4A66-AB49-24BF35181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318"/>
              <a:ext cx="44" cy="79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5" y="4"/>
                </a:cxn>
                <a:cxn ang="0">
                  <a:pos x="17" y="0"/>
                </a:cxn>
                <a:cxn ang="0">
                  <a:pos x="4" y="2"/>
                </a:cxn>
                <a:cxn ang="0">
                  <a:pos x="4" y="20"/>
                </a:cxn>
                <a:cxn ang="0">
                  <a:pos x="11" y="22"/>
                </a:cxn>
                <a:cxn ang="0">
                  <a:pos x="11" y="15"/>
                </a:cxn>
                <a:cxn ang="0">
                  <a:pos x="23" y="28"/>
                </a:cxn>
                <a:cxn ang="0">
                  <a:pos x="19" y="39"/>
                </a:cxn>
                <a:cxn ang="0">
                  <a:pos x="10" y="46"/>
                </a:cxn>
                <a:cxn ang="0">
                  <a:pos x="6" y="62"/>
                </a:cxn>
                <a:cxn ang="0">
                  <a:pos x="0" y="70"/>
                </a:cxn>
                <a:cxn ang="0">
                  <a:pos x="8" y="79"/>
                </a:cxn>
                <a:cxn ang="0">
                  <a:pos x="31" y="64"/>
                </a:cxn>
                <a:cxn ang="0">
                  <a:pos x="23" y="53"/>
                </a:cxn>
                <a:cxn ang="0">
                  <a:pos x="29" y="35"/>
                </a:cxn>
                <a:cxn ang="0">
                  <a:pos x="42" y="26"/>
                </a:cxn>
                <a:cxn ang="0">
                  <a:pos x="44" y="13"/>
                </a:cxn>
                <a:cxn ang="0">
                  <a:pos x="29" y="2"/>
                </a:cxn>
              </a:cxnLst>
              <a:rect l="0" t="0" r="r" b="b"/>
              <a:pathLst>
                <a:path w="44" h="79">
                  <a:moveTo>
                    <a:pt x="29" y="2"/>
                  </a:moveTo>
                  <a:lnTo>
                    <a:pt x="25" y="4"/>
                  </a:lnTo>
                  <a:lnTo>
                    <a:pt x="17" y="0"/>
                  </a:lnTo>
                  <a:lnTo>
                    <a:pt x="4" y="2"/>
                  </a:lnTo>
                  <a:lnTo>
                    <a:pt x="4" y="20"/>
                  </a:lnTo>
                  <a:lnTo>
                    <a:pt x="11" y="22"/>
                  </a:lnTo>
                  <a:lnTo>
                    <a:pt x="11" y="15"/>
                  </a:lnTo>
                  <a:lnTo>
                    <a:pt x="23" y="28"/>
                  </a:lnTo>
                  <a:lnTo>
                    <a:pt x="19" y="39"/>
                  </a:lnTo>
                  <a:lnTo>
                    <a:pt x="10" y="46"/>
                  </a:lnTo>
                  <a:lnTo>
                    <a:pt x="6" y="62"/>
                  </a:lnTo>
                  <a:lnTo>
                    <a:pt x="0" y="70"/>
                  </a:lnTo>
                  <a:lnTo>
                    <a:pt x="8" y="79"/>
                  </a:lnTo>
                  <a:lnTo>
                    <a:pt x="31" y="64"/>
                  </a:lnTo>
                  <a:lnTo>
                    <a:pt x="23" y="53"/>
                  </a:lnTo>
                  <a:lnTo>
                    <a:pt x="29" y="35"/>
                  </a:lnTo>
                  <a:lnTo>
                    <a:pt x="42" y="26"/>
                  </a:lnTo>
                  <a:lnTo>
                    <a:pt x="44" y="13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73" name="Freeform 54">
              <a:extLst>
                <a:ext uri="{FF2B5EF4-FFF2-40B4-BE49-F238E27FC236}">
                  <a16:creationId xmlns:a16="http://schemas.microsoft.com/office/drawing/2014/main" id="{D21F9D1B-ACEB-4FBC-AFD8-76B6D4860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361"/>
              <a:ext cx="27" cy="4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7" y="11"/>
                </a:cxn>
                <a:cxn ang="0">
                  <a:pos x="21" y="23"/>
                </a:cxn>
                <a:cxn ang="0">
                  <a:pos x="19" y="34"/>
                </a:cxn>
                <a:cxn ang="0">
                  <a:pos x="6" y="47"/>
                </a:cxn>
                <a:cxn ang="0">
                  <a:pos x="0" y="38"/>
                </a:cxn>
                <a:cxn ang="0">
                  <a:pos x="6" y="21"/>
                </a:cxn>
                <a:cxn ang="0">
                  <a:pos x="17" y="0"/>
                </a:cxn>
              </a:cxnLst>
              <a:rect l="0" t="0" r="r" b="b"/>
              <a:pathLst>
                <a:path w="27" h="47">
                  <a:moveTo>
                    <a:pt x="17" y="0"/>
                  </a:moveTo>
                  <a:lnTo>
                    <a:pt x="27" y="11"/>
                  </a:lnTo>
                  <a:lnTo>
                    <a:pt x="21" y="23"/>
                  </a:lnTo>
                  <a:lnTo>
                    <a:pt x="19" y="34"/>
                  </a:lnTo>
                  <a:lnTo>
                    <a:pt x="6" y="47"/>
                  </a:lnTo>
                  <a:lnTo>
                    <a:pt x="0" y="38"/>
                  </a:lnTo>
                  <a:lnTo>
                    <a:pt x="6" y="2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74" name="Freeform 55">
              <a:extLst>
                <a:ext uri="{FF2B5EF4-FFF2-40B4-BE49-F238E27FC236}">
                  <a16:creationId xmlns:a16="http://schemas.microsoft.com/office/drawing/2014/main" id="{6ABD20CE-1DBF-4F0E-8814-B2DED001B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318"/>
              <a:ext cx="28" cy="7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13"/>
                </a:cxn>
                <a:cxn ang="0">
                  <a:pos x="24" y="22"/>
                </a:cxn>
                <a:cxn ang="0">
                  <a:pos x="19" y="29"/>
                </a:cxn>
                <a:cxn ang="0">
                  <a:pos x="26" y="48"/>
                </a:cxn>
                <a:cxn ang="0">
                  <a:pos x="28" y="57"/>
                </a:cxn>
                <a:cxn ang="0">
                  <a:pos x="21" y="68"/>
                </a:cxn>
                <a:cxn ang="0">
                  <a:pos x="9" y="70"/>
                </a:cxn>
                <a:cxn ang="0">
                  <a:pos x="0" y="55"/>
                </a:cxn>
                <a:cxn ang="0">
                  <a:pos x="6" y="42"/>
                </a:cxn>
                <a:cxn ang="0">
                  <a:pos x="13" y="29"/>
                </a:cxn>
                <a:cxn ang="0">
                  <a:pos x="13" y="15"/>
                </a:cxn>
                <a:cxn ang="0">
                  <a:pos x="13" y="0"/>
                </a:cxn>
              </a:cxnLst>
              <a:rect l="0" t="0" r="r" b="b"/>
              <a:pathLst>
                <a:path w="28" h="70">
                  <a:moveTo>
                    <a:pt x="13" y="0"/>
                  </a:moveTo>
                  <a:lnTo>
                    <a:pt x="26" y="13"/>
                  </a:lnTo>
                  <a:lnTo>
                    <a:pt x="24" y="22"/>
                  </a:lnTo>
                  <a:lnTo>
                    <a:pt x="19" y="29"/>
                  </a:lnTo>
                  <a:lnTo>
                    <a:pt x="26" y="48"/>
                  </a:lnTo>
                  <a:lnTo>
                    <a:pt x="28" y="57"/>
                  </a:lnTo>
                  <a:lnTo>
                    <a:pt x="21" y="68"/>
                  </a:lnTo>
                  <a:lnTo>
                    <a:pt x="9" y="70"/>
                  </a:lnTo>
                  <a:lnTo>
                    <a:pt x="0" y="55"/>
                  </a:lnTo>
                  <a:lnTo>
                    <a:pt x="6" y="42"/>
                  </a:lnTo>
                  <a:lnTo>
                    <a:pt x="13" y="29"/>
                  </a:lnTo>
                  <a:lnTo>
                    <a:pt x="13" y="1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75" name="Freeform 56">
              <a:extLst>
                <a:ext uri="{FF2B5EF4-FFF2-40B4-BE49-F238E27FC236}">
                  <a16:creationId xmlns:a16="http://schemas.microsoft.com/office/drawing/2014/main" id="{A838A6D0-7F99-46F6-98DB-0A0708A9F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1209"/>
              <a:ext cx="153" cy="199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29" y="19"/>
                </a:cxn>
                <a:cxn ang="0">
                  <a:pos x="21" y="7"/>
                </a:cxn>
                <a:cxn ang="0">
                  <a:pos x="20" y="0"/>
                </a:cxn>
                <a:cxn ang="0">
                  <a:pos x="6" y="2"/>
                </a:cxn>
                <a:cxn ang="0">
                  <a:pos x="0" y="15"/>
                </a:cxn>
                <a:cxn ang="0">
                  <a:pos x="11" y="31"/>
                </a:cxn>
                <a:cxn ang="0">
                  <a:pos x="14" y="50"/>
                </a:cxn>
                <a:cxn ang="0">
                  <a:pos x="29" y="74"/>
                </a:cxn>
                <a:cxn ang="0">
                  <a:pos x="42" y="85"/>
                </a:cxn>
                <a:cxn ang="0">
                  <a:pos x="40" y="93"/>
                </a:cxn>
                <a:cxn ang="0">
                  <a:pos x="42" y="99"/>
                </a:cxn>
                <a:cxn ang="0">
                  <a:pos x="42" y="108"/>
                </a:cxn>
                <a:cxn ang="0">
                  <a:pos x="60" y="108"/>
                </a:cxn>
                <a:cxn ang="0">
                  <a:pos x="75" y="127"/>
                </a:cxn>
                <a:cxn ang="0">
                  <a:pos x="73" y="130"/>
                </a:cxn>
                <a:cxn ang="0">
                  <a:pos x="68" y="143"/>
                </a:cxn>
                <a:cxn ang="0">
                  <a:pos x="58" y="142"/>
                </a:cxn>
                <a:cxn ang="0">
                  <a:pos x="45" y="140"/>
                </a:cxn>
                <a:cxn ang="0">
                  <a:pos x="36" y="147"/>
                </a:cxn>
                <a:cxn ang="0">
                  <a:pos x="40" y="162"/>
                </a:cxn>
                <a:cxn ang="0">
                  <a:pos x="49" y="182"/>
                </a:cxn>
                <a:cxn ang="0">
                  <a:pos x="73" y="199"/>
                </a:cxn>
                <a:cxn ang="0">
                  <a:pos x="94" y="184"/>
                </a:cxn>
                <a:cxn ang="0">
                  <a:pos x="92" y="169"/>
                </a:cxn>
                <a:cxn ang="0">
                  <a:pos x="90" y="158"/>
                </a:cxn>
                <a:cxn ang="0">
                  <a:pos x="92" y="145"/>
                </a:cxn>
                <a:cxn ang="0">
                  <a:pos x="101" y="147"/>
                </a:cxn>
                <a:cxn ang="0">
                  <a:pos x="109" y="136"/>
                </a:cxn>
                <a:cxn ang="0">
                  <a:pos x="120" y="134"/>
                </a:cxn>
                <a:cxn ang="0">
                  <a:pos x="131" y="119"/>
                </a:cxn>
                <a:cxn ang="0">
                  <a:pos x="116" y="105"/>
                </a:cxn>
                <a:cxn ang="0">
                  <a:pos x="105" y="116"/>
                </a:cxn>
                <a:cxn ang="0">
                  <a:pos x="101" y="119"/>
                </a:cxn>
                <a:cxn ang="0">
                  <a:pos x="90" y="106"/>
                </a:cxn>
                <a:cxn ang="0">
                  <a:pos x="97" y="97"/>
                </a:cxn>
                <a:cxn ang="0">
                  <a:pos x="105" y="105"/>
                </a:cxn>
                <a:cxn ang="0">
                  <a:pos x="114" y="93"/>
                </a:cxn>
                <a:cxn ang="0">
                  <a:pos x="127" y="92"/>
                </a:cxn>
                <a:cxn ang="0">
                  <a:pos x="133" y="108"/>
                </a:cxn>
                <a:cxn ang="0">
                  <a:pos x="144" y="112"/>
                </a:cxn>
                <a:cxn ang="0">
                  <a:pos x="153" y="101"/>
                </a:cxn>
                <a:cxn ang="0">
                  <a:pos x="131" y="78"/>
                </a:cxn>
                <a:cxn ang="0">
                  <a:pos x="134" y="69"/>
                </a:cxn>
                <a:cxn ang="0">
                  <a:pos x="127" y="67"/>
                </a:cxn>
                <a:cxn ang="0">
                  <a:pos x="134" y="50"/>
                </a:cxn>
                <a:cxn ang="0">
                  <a:pos x="123" y="52"/>
                </a:cxn>
                <a:cxn ang="0">
                  <a:pos x="99" y="61"/>
                </a:cxn>
                <a:cxn ang="0">
                  <a:pos x="99" y="81"/>
                </a:cxn>
                <a:cxn ang="0">
                  <a:pos x="90" y="76"/>
                </a:cxn>
                <a:cxn ang="0">
                  <a:pos x="81" y="83"/>
                </a:cxn>
                <a:cxn ang="0">
                  <a:pos x="62" y="80"/>
                </a:cxn>
                <a:cxn ang="0">
                  <a:pos x="58" y="67"/>
                </a:cxn>
                <a:cxn ang="0">
                  <a:pos x="53" y="52"/>
                </a:cxn>
                <a:cxn ang="0">
                  <a:pos x="66" y="63"/>
                </a:cxn>
                <a:cxn ang="0">
                  <a:pos x="81" y="56"/>
                </a:cxn>
                <a:cxn ang="0">
                  <a:pos x="83" y="52"/>
                </a:cxn>
                <a:cxn ang="0">
                  <a:pos x="81" y="41"/>
                </a:cxn>
                <a:cxn ang="0">
                  <a:pos x="64" y="31"/>
                </a:cxn>
                <a:cxn ang="0">
                  <a:pos x="55" y="28"/>
                </a:cxn>
                <a:cxn ang="0">
                  <a:pos x="58" y="17"/>
                </a:cxn>
                <a:cxn ang="0">
                  <a:pos x="58" y="6"/>
                </a:cxn>
                <a:cxn ang="0">
                  <a:pos x="45" y="2"/>
                </a:cxn>
              </a:cxnLst>
              <a:rect l="0" t="0" r="r" b="b"/>
              <a:pathLst>
                <a:path w="153" h="199">
                  <a:moveTo>
                    <a:pt x="45" y="2"/>
                  </a:moveTo>
                  <a:lnTo>
                    <a:pt x="29" y="19"/>
                  </a:lnTo>
                  <a:lnTo>
                    <a:pt x="21" y="7"/>
                  </a:lnTo>
                  <a:lnTo>
                    <a:pt x="20" y="0"/>
                  </a:lnTo>
                  <a:lnTo>
                    <a:pt x="6" y="2"/>
                  </a:lnTo>
                  <a:lnTo>
                    <a:pt x="0" y="15"/>
                  </a:lnTo>
                  <a:lnTo>
                    <a:pt x="11" y="31"/>
                  </a:lnTo>
                  <a:lnTo>
                    <a:pt x="14" y="50"/>
                  </a:lnTo>
                  <a:lnTo>
                    <a:pt x="29" y="74"/>
                  </a:lnTo>
                  <a:lnTo>
                    <a:pt x="42" y="85"/>
                  </a:lnTo>
                  <a:lnTo>
                    <a:pt x="40" y="93"/>
                  </a:lnTo>
                  <a:lnTo>
                    <a:pt x="42" y="99"/>
                  </a:lnTo>
                  <a:lnTo>
                    <a:pt x="42" y="108"/>
                  </a:lnTo>
                  <a:lnTo>
                    <a:pt x="60" y="108"/>
                  </a:lnTo>
                  <a:lnTo>
                    <a:pt x="75" y="127"/>
                  </a:lnTo>
                  <a:lnTo>
                    <a:pt x="73" y="130"/>
                  </a:lnTo>
                  <a:lnTo>
                    <a:pt x="68" y="143"/>
                  </a:lnTo>
                  <a:lnTo>
                    <a:pt x="58" y="142"/>
                  </a:lnTo>
                  <a:lnTo>
                    <a:pt x="45" y="140"/>
                  </a:lnTo>
                  <a:lnTo>
                    <a:pt x="36" y="147"/>
                  </a:lnTo>
                  <a:lnTo>
                    <a:pt x="40" y="162"/>
                  </a:lnTo>
                  <a:lnTo>
                    <a:pt x="49" y="182"/>
                  </a:lnTo>
                  <a:lnTo>
                    <a:pt x="73" y="199"/>
                  </a:lnTo>
                  <a:lnTo>
                    <a:pt x="94" y="184"/>
                  </a:lnTo>
                  <a:lnTo>
                    <a:pt x="92" y="169"/>
                  </a:lnTo>
                  <a:lnTo>
                    <a:pt x="90" y="158"/>
                  </a:lnTo>
                  <a:lnTo>
                    <a:pt x="92" y="145"/>
                  </a:lnTo>
                  <a:lnTo>
                    <a:pt x="101" y="147"/>
                  </a:lnTo>
                  <a:lnTo>
                    <a:pt x="109" y="136"/>
                  </a:lnTo>
                  <a:lnTo>
                    <a:pt x="120" y="134"/>
                  </a:lnTo>
                  <a:lnTo>
                    <a:pt x="131" y="119"/>
                  </a:lnTo>
                  <a:lnTo>
                    <a:pt x="116" y="105"/>
                  </a:lnTo>
                  <a:lnTo>
                    <a:pt x="105" y="116"/>
                  </a:lnTo>
                  <a:lnTo>
                    <a:pt x="101" y="119"/>
                  </a:lnTo>
                  <a:lnTo>
                    <a:pt x="90" y="106"/>
                  </a:lnTo>
                  <a:lnTo>
                    <a:pt x="97" y="97"/>
                  </a:lnTo>
                  <a:lnTo>
                    <a:pt x="105" y="105"/>
                  </a:lnTo>
                  <a:lnTo>
                    <a:pt x="114" y="93"/>
                  </a:lnTo>
                  <a:lnTo>
                    <a:pt x="127" y="92"/>
                  </a:lnTo>
                  <a:lnTo>
                    <a:pt x="133" y="108"/>
                  </a:lnTo>
                  <a:lnTo>
                    <a:pt x="144" y="112"/>
                  </a:lnTo>
                  <a:lnTo>
                    <a:pt x="153" y="101"/>
                  </a:lnTo>
                  <a:lnTo>
                    <a:pt x="131" y="78"/>
                  </a:lnTo>
                  <a:lnTo>
                    <a:pt x="134" y="69"/>
                  </a:lnTo>
                  <a:lnTo>
                    <a:pt x="127" y="67"/>
                  </a:lnTo>
                  <a:lnTo>
                    <a:pt x="134" y="50"/>
                  </a:lnTo>
                  <a:lnTo>
                    <a:pt x="123" y="52"/>
                  </a:lnTo>
                  <a:lnTo>
                    <a:pt x="99" y="61"/>
                  </a:lnTo>
                  <a:lnTo>
                    <a:pt x="99" y="81"/>
                  </a:lnTo>
                  <a:lnTo>
                    <a:pt x="90" y="76"/>
                  </a:lnTo>
                  <a:lnTo>
                    <a:pt x="81" y="83"/>
                  </a:lnTo>
                  <a:lnTo>
                    <a:pt x="62" y="80"/>
                  </a:lnTo>
                  <a:lnTo>
                    <a:pt x="58" y="67"/>
                  </a:lnTo>
                  <a:lnTo>
                    <a:pt x="53" y="52"/>
                  </a:lnTo>
                  <a:lnTo>
                    <a:pt x="66" y="63"/>
                  </a:lnTo>
                  <a:lnTo>
                    <a:pt x="81" y="56"/>
                  </a:lnTo>
                  <a:lnTo>
                    <a:pt x="83" y="52"/>
                  </a:lnTo>
                  <a:lnTo>
                    <a:pt x="81" y="41"/>
                  </a:lnTo>
                  <a:lnTo>
                    <a:pt x="64" y="31"/>
                  </a:lnTo>
                  <a:lnTo>
                    <a:pt x="55" y="28"/>
                  </a:lnTo>
                  <a:lnTo>
                    <a:pt x="58" y="17"/>
                  </a:lnTo>
                  <a:lnTo>
                    <a:pt x="58" y="6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76" name="Freeform 57">
              <a:extLst>
                <a:ext uri="{FF2B5EF4-FFF2-40B4-BE49-F238E27FC236}">
                  <a16:creationId xmlns:a16="http://schemas.microsoft.com/office/drawing/2014/main" id="{78684707-F605-4F8B-8B65-826FF69C5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1314"/>
              <a:ext cx="50" cy="5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0" y="6"/>
                </a:cxn>
                <a:cxn ang="0">
                  <a:pos x="50" y="17"/>
                </a:cxn>
                <a:cxn ang="0">
                  <a:pos x="48" y="26"/>
                </a:cxn>
                <a:cxn ang="0">
                  <a:pos x="24" y="43"/>
                </a:cxn>
                <a:cxn ang="0">
                  <a:pos x="11" y="50"/>
                </a:cxn>
                <a:cxn ang="0">
                  <a:pos x="0" y="39"/>
                </a:cxn>
                <a:cxn ang="0">
                  <a:pos x="9" y="24"/>
                </a:cxn>
                <a:cxn ang="0">
                  <a:pos x="20" y="17"/>
                </a:cxn>
                <a:cxn ang="0">
                  <a:pos x="45" y="0"/>
                </a:cxn>
              </a:cxnLst>
              <a:rect l="0" t="0" r="r" b="b"/>
              <a:pathLst>
                <a:path w="50" h="50">
                  <a:moveTo>
                    <a:pt x="45" y="0"/>
                  </a:moveTo>
                  <a:lnTo>
                    <a:pt x="50" y="6"/>
                  </a:lnTo>
                  <a:lnTo>
                    <a:pt x="50" y="17"/>
                  </a:lnTo>
                  <a:lnTo>
                    <a:pt x="48" y="26"/>
                  </a:lnTo>
                  <a:lnTo>
                    <a:pt x="24" y="43"/>
                  </a:lnTo>
                  <a:lnTo>
                    <a:pt x="11" y="50"/>
                  </a:lnTo>
                  <a:lnTo>
                    <a:pt x="0" y="39"/>
                  </a:lnTo>
                  <a:lnTo>
                    <a:pt x="9" y="24"/>
                  </a:lnTo>
                  <a:lnTo>
                    <a:pt x="20" y="1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</p:grpSp>
      <p:sp>
        <p:nvSpPr>
          <p:cNvPr id="177" name="Freeform 58">
            <a:extLst>
              <a:ext uri="{FF2B5EF4-FFF2-40B4-BE49-F238E27FC236}">
                <a16:creationId xmlns:a16="http://schemas.microsoft.com/office/drawing/2014/main" id="{F39F474E-5D19-4FDB-8078-D6CF2284F628}"/>
              </a:ext>
            </a:extLst>
          </p:cNvPr>
          <p:cNvSpPr>
            <a:spLocks/>
          </p:cNvSpPr>
          <p:nvPr/>
        </p:nvSpPr>
        <p:spPr bwMode="auto">
          <a:xfrm>
            <a:off x="3199297" y="4567558"/>
            <a:ext cx="673100" cy="371475"/>
          </a:xfrm>
          <a:custGeom>
            <a:avLst/>
            <a:gdLst/>
            <a:ahLst/>
            <a:cxnLst>
              <a:cxn ang="0">
                <a:pos x="99" y="211"/>
              </a:cxn>
              <a:cxn ang="0">
                <a:pos x="96" y="199"/>
              </a:cxn>
              <a:cxn ang="0">
                <a:pos x="83" y="192"/>
              </a:cxn>
              <a:cxn ang="0">
                <a:pos x="36" y="149"/>
              </a:cxn>
              <a:cxn ang="0">
                <a:pos x="33" y="126"/>
              </a:cxn>
              <a:cxn ang="0">
                <a:pos x="12" y="123"/>
              </a:cxn>
              <a:cxn ang="0">
                <a:pos x="13" y="102"/>
              </a:cxn>
              <a:cxn ang="0">
                <a:pos x="6" y="82"/>
              </a:cxn>
              <a:cxn ang="0">
                <a:pos x="0" y="71"/>
              </a:cxn>
              <a:cxn ang="0">
                <a:pos x="4" y="59"/>
              </a:cxn>
              <a:cxn ang="0">
                <a:pos x="19" y="59"/>
              </a:cxn>
              <a:cxn ang="0">
                <a:pos x="45" y="53"/>
              </a:cxn>
              <a:cxn ang="0">
                <a:pos x="126" y="11"/>
              </a:cxn>
              <a:cxn ang="0">
                <a:pos x="143" y="0"/>
              </a:cxn>
              <a:cxn ang="0">
                <a:pos x="154" y="13"/>
              </a:cxn>
              <a:cxn ang="0">
                <a:pos x="171" y="6"/>
              </a:cxn>
              <a:cxn ang="0">
                <a:pos x="187" y="7"/>
              </a:cxn>
              <a:cxn ang="0">
                <a:pos x="197" y="14"/>
              </a:cxn>
              <a:cxn ang="0">
                <a:pos x="197" y="33"/>
              </a:cxn>
              <a:cxn ang="0">
                <a:pos x="227" y="52"/>
              </a:cxn>
              <a:cxn ang="0">
                <a:pos x="229" y="65"/>
              </a:cxn>
              <a:cxn ang="0">
                <a:pos x="240" y="80"/>
              </a:cxn>
              <a:cxn ang="0">
                <a:pos x="248" y="86"/>
              </a:cxn>
              <a:cxn ang="0">
                <a:pos x="253" y="80"/>
              </a:cxn>
              <a:cxn ang="0">
                <a:pos x="274" y="69"/>
              </a:cxn>
              <a:cxn ang="0">
                <a:pos x="283" y="71"/>
              </a:cxn>
              <a:cxn ang="0">
                <a:pos x="309" y="100"/>
              </a:cxn>
              <a:cxn ang="0">
                <a:pos x="315" y="99"/>
              </a:cxn>
              <a:cxn ang="0">
                <a:pos x="342" y="115"/>
              </a:cxn>
              <a:cxn ang="0">
                <a:pos x="382" y="113"/>
              </a:cxn>
              <a:cxn ang="0">
                <a:pos x="403" y="126"/>
              </a:cxn>
              <a:cxn ang="0">
                <a:pos x="359" y="151"/>
              </a:cxn>
              <a:cxn ang="0">
                <a:pos x="357" y="181"/>
              </a:cxn>
              <a:cxn ang="0">
                <a:pos x="330" y="206"/>
              </a:cxn>
              <a:cxn ang="0">
                <a:pos x="301" y="205"/>
              </a:cxn>
              <a:cxn ang="0">
                <a:pos x="285" y="212"/>
              </a:cxn>
              <a:cxn ang="0">
                <a:pos x="265" y="220"/>
              </a:cxn>
              <a:cxn ang="0">
                <a:pos x="240" y="204"/>
              </a:cxn>
              <a:cxn ang="0">
                <a:pos x="224" y="212"/>
              </a:cxn>
              <a:cxn ang="0">
                <a:pos x="209" y="215"/>
              </a:cxn>
              <a:cxn ang="0">
                <a:pos x="197" y="196"/>
              </a:cxn>
              <a:cxn ang="0">
                <a:pos x="162" y="197"/>
              </a:cxn>
              <a:cxn ang="0">
                <a:pos x="151" y="205"/>
              </a:cxn>
              <a:cxn ang="0">
                <a:pos x="143" y="213"/>
              </a:cxn>
              <a:cxn ang="0">
                <a:pos x="128" y="213"/>
              </a:cxn>
              <a:cxn ang="0">
                <a:pos x="112" y="216"/>
              </a:cxn>
              <a:cxn ang="0">
                <a:pos x="99" y="211"/>
              </a:cxn>
            </a:cxnLst>
            <a:rect l="0" t="0" r="r" b="b"/>
            <a:pathLst>
              <a:path w="403" h="220">
                <a:moveTo>
                  <a:pt x="99" y="211"/>
                </a:moveTo>
                <a:lnTo>
                  <a:pt x="96" y="199"/>
                </a:lnTo>
                <a:lnTo>
                  <a:pt x="83" y="192"/>
                </a:lnTo>
                <a:lnTo>
                  <a:pt x="36" y="149"/>
                </a:lnTo>
                <a:lnTo>
                  <a:pt x="33" y="126"/>
                </a:lnTo>
                <a:lnTo>
                  <a:pt x="12" y="123"/>
                </a:lnTo>
                <a:lnTo>
                  <a:pt x="13" y="102"/>
                </a:lnTo>
                <a:lnTo>
                  <a:pt x="6" y="82"/>
                </a:lnTo>
                <a:lnTo>
                  <a:pt x="0" y="71"/>
                </a:lnTo>
                <a:lnTo>
                  <a:pt x="4" y="59"/>
                </a:lnTo>
                <a:lnTo>
                  <a:pt x="19" y="59"/>
                </a:lnTo>
                <a:lnTo>
                  <a:pt x="45" y="53"/>
                </a:lnTo>
                <a:lnTo>
                  <a:pt x="126" y="11"/>
                </a:lnTo>
                <a:lnTo>
                  <a:pt x="143" y="0"/>
                </a:lnTo>
                <a:lnTo>
                  <a:pt x="154" y="13"/>
                </a:lnTo>
                <a:lnTo>
                  <a:pt x="171" y="6"/>
                </a:lnTo>
                <a:lnTo>
                  <a:pt x="187" y="7"/>
                </a:lnTo>
                <a:lnTo>
                  <a:pt x="197" y="14"/>
                </a:lnTo>
                <a:lnTo>
                  <a:pt x="197" y="33"/>
                </a:lnTo>
                <a:lnTo>
                  <a:pt x="227" y="52"/>
                </a:lnTo>
                <a:lnTo>
                  <a:pt x="229" y="65"/>
                </a:lnTo>
                <a:lnTo>
                  <a:pt x="240" y="80"/>
                </a:lnTo>
                <a:lnTo>
                  <a:pt x="248" y="86"/>
                </a:lnTo>
                <a:lnTo>
                  <a:pt x="253" y="80"/>
                </a:lnTo>
                <a:lnTo>
                  <a:pt x="274" y="69"/>
                </a:lnTo>
                <a:lnTo>
                  <a:pt x="283" y="71"/>
                </a:lnTo>
                <a:lnTo>
                  <a:pt x="309" y="100"/>
                </a:lnTo>
                <a:lnTo>
                  <a:pt x="315" y="99"/>
                </a:lnTo>
                <a:lnTo>
                  <a:pt x="342" y="115"/>
                </a:lnTo>
                <a:lnTo>
                  <a:pt x="382" y="113"/>
                </a:lnTo>
                <a:lnTo>
                  <a:pt x="403" y="126"/>
                </a:lnTo>
                <a:lnTo>
                  <a:pt x="359" y="151"/>
                </a:lnTo>
                <a:lnTo>
                  <a:pt x="357" y="181"/>
                </a:lnTo>
                <a:lnTo>
                  <a:pt x="330" y="206"/>
                </a:lnTo>
                <a:lnTo>
                  <a:pt x="301" y="205"/>
                </a:lnTo>
                <a:lnTo>
                  <a:pt x="285" y="212"/>
                </a:lnTo>
                <a:lnTo>
                  <a:pt x="265" y="220"/>
                </a:lnTo>
                <a:lnTo>
                  <a:pt x="240" y="204"/>
                </a:lnTo>
                <a:lnTo>
                  <a:pt x="224" y="212"/>
                </a:lnTo>
                <a:lnTo>
                  <a:pt x="209" y="215"/>
                </a:lnTo>
                <a:lnTo>
                  <a:pt x="197" y="196"/>
                </a:lnTo>
                <a:lnTo>
                  <a:pt x="162" y="197"/>
                </a:lnTo>
                <a:lnTo>
                  <a:pt x="151" y="205"/>
                </a:lnTo>
                <a:lnTo>
                  <a:pt x="143" y="213"/>
                </a:lnTo>
                <a:lnTo>
                  <a:pt x="128" y="213"/>
                </a:lnTo>
                <a:lnTo>
                  <a:pt x="112" y="216"/>
                </a:lnTo>
                <a:lnTo>
                  <a:pt x="99" y="2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78" name="Freeform 72">
            <a:extLst>
              <a:ext uri="{FF2B5EF4-FFF2-40B4-BE49-F238E27FC236}">
                <a16:creationId xmlns:a16="http://schemas.microsoft.com/office/drawing/2014/main" id="{6CCD1416-3939-4B64-BD93-31FEA99FDF15}"/>
              </a:ext>
            </a:extLst>
          </p:cNvPr>
          <p:cNvSpPr>
            <a:spLocks/>
          </p:cNvSpPr>
          <p:nvPr/>
        </p:nvSpPr>
        <p:spPr bwMode="auto">
          <a:xfrm>
            <a:off x="1545122" y="4389758"/>
            <a:ext cx="1270000" cy="1249363"/>
          </a:xfrm>
          <a:custGeom>
            <a:avLst/>
            <a:gdLst/>
            <a:ahLst/>
            <a:cxnLst>
              <a:cxn ang="0">
                <a:pos x="11" y="145"/>
              </a:cxn>
              <a:cxn ang="0">
                <a:pos x="13" y="174"/>
              </a:cxn>
              <a:cxn ang="0">
                <a:pos x="74" y="221"/>
              </a:cxn>
              <a:cxn ang="0">
                <a:pos x="122" y="250"/>
              </a:cxn>
              <a:cxn ang="0">
                <a:pos x="117" y="290"/>
              </a:cxn>
              <a:cxn ang="0">
                <a:pos x="145" y="349"/>
              </a:cxn>
              <a:cxn ang="0">
                <a:pos x="158" y="429"/>
              </a:cxn>
              <a:cxn ang="0">
                <a:pos x="132" y="429"/>
              </a:cxn>
              <a:cxn ang="0">
                <a:pos x="115" y="470"/>
              </a:cxn>
              <a:cxn ang="0">
                <a:pos x="98" y="511"/>
              </a:cxn>
              <a:cxn ang="0">
                <a:pos x="57" y="583"/>
              </a:cxn>
              <a:cxn ang="0">
                <a:pos x="59" y="618"/>
              </a:cxn>
              <a:cxn ang="0">
                <a:pos x="161" y="685"/>
              </a:cxn>
              <a:cxn ang="0">
                <a:pos x="249" y="726"/>
              </a:cxn>
              <a:cxn ang="0">
                <a:pos x="325" y="746"/>
              </a:cxn>
              <a:cxn ang="0">
                <a:pos x="353" y="689"/>
              </a:cxn>
              <a:cxn ang="0">
                <a:pos x="422" y="664"/>
              </a:cxn>
              <a:cxn ang="0">
                <a:pos x="472" y="690"/>
              </a:cxn>
              <a:cxn ang="0">
                <a:pos x="541" y="726"/>
              </a:cxn>
              <a:cxn ang="0">
                <a:pos x="604" y="711"/>
              </a:cxn>
              <a:cxn ang="0">
                <a:pos x="650" y="663"/>
              </a:cxn>
              <a:cxn ang="0">
                <a:pos x="622" y="642"/>
              </a:cxn>
              <a:cxn ang="0">
                <a:pos x="617" y="574"/>
              </a:cxn>
              <a:cxn ang="0">
                <a:pos x="635" y="511"/>
              </a:cxn>
              <a:cxn ang="0">
                <a:pos x="635" y="453"/>
              </a:cxn>
              <a:cxn ang="0">
                <a:pos x="602" y="455"/>
              </a:cxn>
              <a:cxn ang="0">
                <a:pos x="587" y="446"/>
              </a:cxn>
              <a:cxn ang="0">
                <a:pos x="622" y="405"/>
              </a:cxn>
              <a:cxn ang="0">
                <a:pos x="676" y="353"/>
              </a:cxn>
              <a:cxn ang="0">
                <a:pos x="705" y="327"/>
              </a:cxn>
              <a:cxn ang="0">
                <a:pos x="727" y="277"/>
              </a:cxn>
              <a:cxn ang="0">
                <a:pos x="764" y="234"/>
              </a:cxn>
              <a:cxn ang="0">
                <a:pos x="720" y="213"/>
              </a:cxn>
              <a:cxn ang="0">
                <a:pos x="667" y="195"/>
              </a:cxn>
              <a:cxn ang="0">
                <a:pos x="631" y="163"/>
              </a:cxn>
              <a:cxn ang="0">
                <a:pos x="581" y="119"/>
              </a:cxn>
              <a:cxn ang="0">
                <a:pos x="539" y="76"/>
              </a:cxn>
              <a:cxn ang="0">
                <a:pos x="509" y="30"/>
              </a:cxn>
              <a:cxn ang="0">
                <a:pos x="444" y="2"/>
              </a:cxn>
              <a:cxn ang="0">
                <a:pos x="416" y="35"/>
              </a:cxn>
              <a:cxn ang="0">
                <a:pos x="318" y="87"/>
              </a:cxn>
              <a:cxn ang="0">
                <a:pos x="266" y="104"/>
              </a:cxn>
              <a:cxn ang="0">
                <a:pos x="220" y="78"/>
              </a:cxn>
              <a:cxn ang="0">
                <a:pos x="199" y="56"/>
              </a:cxn>
              <a:cxn ang="0">
                <a:pos x="205" y="83"/>
              </a:cxn>
              <a:cxn ang="0">
                <a:pos x="198" y="113"/>
              </a:cxn>
              <a:cxn ang="0">
                <a:pos x="182" y="137"/>
              </a:cxn>
              <a:cxn ang="0">
                <a:pos x="141" y="126"/>
              </a:cxn>
              <a:cxn ang="0">
                <a:pos x="93" y="96"/>
              </a:cxn>
              <a:cxn ang="0">
                <a:pos x="59" y="108"/>
              </a:cxn>
            </a:cxnLst>
            <a:rect l="0" t="0" r="r" b="b"/>
            <a:pathLst>
              <a:path w="764" h="746">
                <a:moveTo>
                  <a:pt x="13" y="106"/>
                </a:moveTo>
                <a:lnTo>
                  <a:pt x="20" y="124"/>
                </a:lnTo>
                <a:lnTo>
                  <a:pt x="13" y="139"/>
                </a:lnTo>
                <a:lnTo>
                  <a:pt x="11" y="145"/>
                </a:lnTo>
                <a:lnTo>
                  <a:pt x="0" y="141"/>
                </a:lnTo>
                <a:lnTo>
                  <a:pt x="4" y="150"/>
                </a:lnTo>
                <a:lnTo>
                  <a:pt x="4" y="159"/>
                </a:lnTo>
                <a:lnTo>
                  <a:pt x="13" y="174"/>
                </a:lnTo>
                <a:lnTo>
                  <a:pt x="30" y="169"/>
                </a:lnTo>
                <a:lnTo>
                  <a:pt x="52" y="193"/>
                </a:lnTo>
                <a:lnTo>
                  <a:pt x="61" y="209"/>
                </a:lnTo>
                <a:lnTo>
                  <a:pt x="74" y="221"/>
                </a:lnTo>
                <a:lnTo>
                  <a:pt x="91" y="221"/>
                </a:lnTo>
                <a:lnTo>
                  <a:pt x="98" y="235"/>
                </a:lnTo>
                <a:lnTo>
                  <a:pt x="113" y="248"/>
                </a:lnTo>
                <a:lnTo>
                  <a:pt x="122" y="250"/>
                </a:lnTo>
                <a:lnTo>
                  <a:pt x="124" y="256"/>
                </a:lnTo>
                <a:lnTo>
                  <a:pt x="119" y="268"/>
                </a:lnTo>
                <a:lnTo>
                  <a:pt x="119" y="279"/>
                </a:lnTo>
                <a:lnTo>
                  <a:pt x="117" y="290"/>
                </a:lnTo>
                <a:lnTo>
                  <a:pt x="113" y="309"/>
                </a:lnTo>
                <a:lnTo>
                  <a:pt x="128" y="327"/>
                </a:lnTo>
                <a:lnTo>
                  <a:pt x="145" y="340"/>
                </a:lnTo>
                <a:lnTo>
                  <a:pt x="145" y="349"/>
                </a:lnTo>
                <a:lnTo>
                  <a:pt x="143" y="381"/>
                </a:lnTo>
                <a:lnTo>
                  <a:pt x="139" y="407"/>
                </a:lnTo>
                <a:lnTo>
                  <a:pt x="143" y="418"/>
                </a:lnTo>
                <a:lnTo>
                  <a:pt x="158" y="429"/>
                </a:lnTo>
                <a:lnTo>
                  <a:pt x="158" y="451"/>
                </a:lnTo>
                <a:lnTo>
                  <a:pt x="158" y="466"/>
                </a:lnTo>
                <a:lnTo>
                  <a:pt x="141" y="444"/>
                </a:lnTo>
                <a:lnTo>
                  <a:pt x="132" y="429"/>
                </a:lnTo>
                <a:lnTo>
                  <a:pt x="126" y="433"/>
                </a:lnTo>
                <a:lnTo>
                  <a:pt x="130" y="444"/>
                </a:lnTo>
                <a:lnTo>
                  <a:pt x="124" y="457"/>
                </a:lnTo>
                <a:lnTo>
                  <a:pt x="115" y="470"/>
                </a:lnTo>
                <a:lnTo>
                  <a:pt x="109" y="479"/>
                </a:lnTo>
                <a:lnTo>
                  <a:pt x="117" y="488"/>
                </a:lnTo>
                <a:lnTo>
                  <a:pt x="111" y="498"/>
                </a:lnTo>
                <a:lnTo>
                  <a:pt x="98" y="511"/>
                </a:lnTo>
                <a:lnTo>
                  <a:pt x="96" y="522"/>
                </a:lnTo>
                <a:lnTo>
                  <a:pt x="89" y="535"/>
                </a:lnTo>
                <a:lnTo>
                  <a:pt x="69" y="559"/>
                </a:lnTo>
                <a:lnTo>
                  <a:pt x="57" y="583"/>
                </a:lnTo>
                <a:lnTo>
                  <a:pt x="57" y="587"/>
                </a:lnTo>
                <a:lnTo>
                  <a:pt x="63" y="594"/>
                </a:lnTo>
                <a:lnTo>
                  <a:pt x="56" y="605"/>
                </a:lnTo>
                <a:lnTo>
                  <a:pt x="59" y="618"/>
                </a:lnTo>
                <a:lnTo>
                  <a:pt x="70" y="635"/>
                </a:lnTo>
                <a:lnTo>
                  <a:pt x="117" y="661"/>
                </a:lnTo>
                <a:lnTo>
                  <a:pt x="150" y="689"/>
                </a:lnTo>
                <a:lnTo>
                  <a:pt x="161" y="685"/>
                </a:lnTo>
                <a:lnTo>
                  <a:pt x="178" y="679"/>
                </a:lnTo>
                <a:lnTo>
                  <a:pt x="236" y="703"/>
                </a:lnTo>
                <a:lnTo>
                  <a:pt x="244" y="711"/>
                </a:lnTo>
                <a:lnTo>
                  <a:pt x="249" y="726"/>
                </a:lnTo>
                <a:lnTo>
                  <a:pt x="259" y="731"/>
                </a:lnTo>
                <a:lnTo>
                  <a:pt x="272" y="733"/>
                </a:lnTo>
                <a:lnTo>
                  <a:pt x="292" y="744"/>
                </a:lnTo>
                <a:lnTo>
                  <a:pt x="325" y="746"/>
                </a:lnTo>
                <a:lnTo>
                  <a:pt x="335" y="733"/>
                </a:lnTo>
                <a:lnTo>
                  <a:pt x="338" y="718"/>
                </a:lnTo>
                <a:lnTo>
                  <a:pt x="338" y="702"/>
                </a:lnTo>
                <a:lnTo>
                  <a:pt x="353" y="689"/>
                </a:lnTo>
                <a:lnTo>
                  <a:pt x="381" y="674"/>
                </a:lnTo>
                <a:lnTo>
                  <a:pt x="394" y="672"/>
                </a:lnTo>
                <a:lnTo>
                  <a:pt x="409" y="664"/>
                </a:lnTo>
                <a:lnTo>
                  <a:pt x="422" y="664"/>
                </a:lnTo>
                <a:lnTo>
                  <a:pt x="437" y="674"/>
                </a:lnTo>
                <a:lnTo>
                  <a:pt x="448" y="687"/>
                </a:lnTo>
                <a:lnTo>
                  <a:pt x="461" y="687"/>
                </a:lnTo>
                <a:lnTo>
                  <a:pt x="472" y="690"/>
                </a:lnTo>
                <a:lnTo>
                  <a:pt x="494" y="692"/>
                </a:lnTo>
                <a:lnTo>
                  <a:pt x="509" y="711"/>
                </a:lnTo>
                <a:lnTo>
                  <a:pt x="522" y="720"/>
                </a:lnTo>
                <a:lnTo>
                  <a:pt x="541" y="726"/>
                </a:lnTo>
                <a:lnTo>
                  <a:pt x="557" y="735"/>
                </a:lnTo>
                <a:lnTo>
                  <a:pt x="566" y="737"/>
                </a:lnTo>
                <a:lnTo>
                  <a:pt x="589" y="714"/>
                </a:lnTo>
                <a:lnTo>
                  <a:pt x="604" y="711"/>
                </a:lnTo>
                <a:lnTo>
                  <a:pt x="615" y="702"/>
                </a:lnTo>
                <a:lnTo>
                  <a:pt x="631" y="690"/>
                </a:lnTo>
                <a:lnTo>
                  <a:pt x="652" y="689"/>
                </a:lnTo>
                <a:lnTo>
                  <a:pt x="650" y="663"/>
                </a:lnTo>
                <a:lnTo>
                  <a:pt x="646" y="655"/>
                </a:lnTo>
                <a:lnTo>
                  <a:pt x="637" y="642"/>
                </a:lnTo>
                <a:lnTo>
                  <a:pt x="630" y="644"/>
                </a:lnTo>
                <a:lnTo>
                  <a:pt x="622" y="642"/>
                </a:lnTo>
                <a:lnTo>
                  <a:pt x="615" y="631"/>
                </a:lnTo>
                <a:lnTo>
                  <a:pt x="613" y="605"/>
                </a:lnTo>
                <a:lnTo>
                  <a:pt x="628" y="588"/>
                </a:lnTo>
                <a:lnTo>
                  <a:pt x="617" y="574"/>
                </a:lnTo>
                <a:lnTo>
                  <a:pt x="617" y="568"/>
                </a:lnTo>
                <a:lnTo>
                  <a:pt x="639" y="546"/>
                </a:lnTo>
                <a:lnTo>
                  <a:pt x="639" y="538"/>
                </a:lnTo>
                <a:lnTo>
                  <a:pt x="635" y="511"/>
                </a:lnTo>
                <a:lnTo>
                  <a:pt x="648" y="498"/>
                </a:lnTo>
                <a:lnTo>
                  <a:pt x="637" y="483"/>
                </a:lnTo>
                <a:lnTo>
                  <a:pt x="637" y="472"/>
                </a:lnTo>
                <a:lnTo>
                  <a:pt x="635" y="453"/>
                </a:lnTo>
                <a:lnTo>
                  <a:pt x="630" y="448"/>
                </a:lnTo>
                <a:lnTo>
                  <a:pt x="617" y="448"/>
                </a:lnTo>
                <a:lnTo>
                  <a:pt x="605" y="451"/>
                </a:lnTo>
                <a:lnTo>
                  <a:pt x="602" y="455"/>
                </a:lnTo>
                <a:lnTo>
                  <a:pt x="594" y="462"/>
                </a:lnTo>
                <a:lnTo>
                  <a:pt x="583" y="466"/>
                </a:lnTo>
                <a:lnTo>
                  <a:pt x="579" y="455"/>
                </a:lnTo>
                <a:lnTo>
                  <a:pt x="587" y="446"/>
                </a:lnTo>
                <a:lnTo>
                  <a:pt x="591" y="438"/>
                </a:lnTo>
                <a:lnTo>
                  <a:pt x="591" y="429"/>
                </a:lnTo>
                <a:lnTo>
                  <a:pt x="611" y="409"/>
                </a:lnTo>
                <a:lnTo>
                  <a:pt x="622" y="405"/>
                </a:lnTo>
                <a:lnTo>
                  <a:pt x="624" y="390"/>
                </a:lnTo>
                <a:lnTo>
                  <a:pt x="635" y="377"/>
                </a:lnTo>
                <a:lnTo>
                  <a:pt x="667" y="353"/>
                </a:lnTo>
                <a:lnTo>
                  <a:pt x="676" y="353"/>
                </a:lnTo>
                <a:lnTo>
                  <a:pt x="680" y="344"/>
                </a:lnTo>
                <a:lnTo>
                  <a:pt x="691" y="333"/>
                </a:lnTo>
                <a:lnTo>
                  <a:pt x="700" y="333"/>
                </a:lnTo>
                <a:lnTo>
                  <a:pt x="705" y="327"/>
                </a:lnTo>
                <a:lnTo>
                  <a:pt x="710" y="323"/>
                </a:lnTo>
                <a:lnTo>
                  <a:pt x="718" y="310"/>
                </a:lnTo>
                <a:lnTo>
                  <a:pt x="725" y="290"/>
                </a:lnTo>
                <a:lnTo>
                  <a:pt x="727" y="277"/>
                </a:lnTo>
                <a:lnTo>
                  <a:pt x="727" y="266"/>
                </a:lnTo>
                <a:lnTo>
                  <a:pt x="738" y="252"/>
                </a:lnTo>
                <a:lnTo>
                  <a:pt x="755" y="243"/>
                </a:lnTo>
                <a:lnTo>
                  <a:pt x="764" y="234"/>
                </a:lnTo>
                <a:lnTo>
                  <a:pt x="764" y="230"/>
                </a:lnTo>
                <a:lnTo>
                  <a:pt x="749" y="219"/>
                </a:lnTo>
                <a:lnTo>
                  <a:pt x="742" y="215"/>
                </a:lnTo>
                <a:lnTo>
                  <a:pt x="720" y="213"/>
                </a:lnTo>
                <a:lnTo>
                  <a:pt x="694" y="209"/>
                </a:lnTo>
                <a:lnTo>
                  <a:pt x="685" y="208"/>
                </a:lnTo>
                <a:lnTo>
                  <a:pt x="676" y="204"/>
                </a:lnTo>
                <a:lnTo>
                  <a:pt x="667" y="195"/>
                </a:lnTo>
                <a:lnTo>
                  <a:pt x="659" y="180"/>
                </a:lnTo>
                <a:lnTo>
                  <a:pt x="652" y="171"/>
                </a:lnTo>
                <a:lnTo>
                  <a:pt x="642" y="167"/>
                </a:lnTo>
                <a:lnTo>
                  <a:pt x="631" y="163"/>
                </a:lnTo>
                <a:lnTo>
                  <a:pt x="626" y="161"/>
                </a:lnTo>
                <a:lnTo>
                  <a:pt x="611" y="148"/>
                </a:lnTo>
                <a:lnTo>
                  <a:pt x="592" y="133"/>
                </a:lnTo>
                <a:lnTo>
                  <a:pt x="581" y="119"/>
                </a:lnTo>
                <a:lnTo>
                  <a:pt x="568" y="115"/>
                </a:lnTo>
                <a:lnTo>
                  <a:pt x="561" y="109"/>
                </a:lnTo>
                <a:lnTo>
                  <a:pt x="555" y="95"/>
                </a:lnTo>
                <a:lnTo>
                  <a:pt x="539" y="76"/>
                </a:lnTo>
                <a:lnTo>
                  <a:pt x="535" y="63"/>
                </a:lnTo>
                <a:lnTo>
                  <a:pt x="522" y="50"/>
                </a:lnTo>
                <a:lnTo>
                  <a:pt x="516" y="39"/>
                </a:lnTo>
                <a:lnTo>
                  <a:pt x="509" y="30"/>
                </a:lnTo>
                <a:lnTo>
                  <a:pt x="496" y="20"/>
                </a:lnTo>
                <a:lnTo>
                  <a:pt x="483" y="6"/>
                </a:lnTo>
                <a:lnTo>
                  <a:pt x="472" y="0"/>
                </a:lnTo>
                <a:lnTo>
                  <a:pt x="444" y="2"/>
                </a:lnTo>
                <a:lnTo>
                  <a:pt x="433" y="2"/>
                </a:lnTo>
                <a:lnTo>
                  <a:pt x="418" y="13"/>
                </a:lnTo>
                <a:lnTo>
                  <a:pt x="427" y="22"/>
                </a:lnTo>
                <a:lnTo>
                  <a:pt x="416" y="35"/>
                </a:lnTo>
                <a:lnTo>
                  <a:pt x="388" y="70"/>
                </a:lnTo>
                <a:lnTo>
                  <a:pt x="374" y="78"/>
                </a:lnTo>
                <a:lnTo>
                  <a:pt x="335" y="82"/>
                </a:lnTo>
                <a:lnTo>
                  <a:pt x="318" y="87"/>
                </a:lnTo>
                <a:lnTo>
                  <a:pt x="309" y="96"/>
                </a:lnTo>
                <a:lnTo>
                  <a:pt x="305" y="104"/>
                </a:lnTo>
                <a:lnTo>
                  <a:pt x="290" y="100"/>
                </a:lnTo>
                <a:lnTo>
                  <a:pt x="266" y="104"/>
                </a:lnTo>
                <a:lnTo>
                  <a:pt x="251" y="102"/>
                </a:lnTo>
                <a:lnTo>
                  <a:pt x="238" y="93"/>
                </a:lnTo>
                <a:lnTo>
                  <a:pt x="229" y="82"/>
                </a:lnTo>
                <a:lnTo>
                  <a:pt x="220" y="78"/>
                </a:lnTo>
                <a:lnTo>
                  <a:pt x="227" y="69"/>
                </a:lnTo>
                <a:lnTo>
                  <a:pt x="216" y="59"/>
                </a:lnTo>
                <a:lnTo>
                  <a:pt x="207" y="57"/>
                </a:lnTo>
                <a:lnTo>
                  <a:pt x="199" y="56"/>
                </a:lnTo>
                <a:lnTo>
                  <a:pt x="198" y="59"/>
                </a:lnTo>
                <a:lnTo>
                  <a:pt x="205" y="67"/>
                </a:lnTo>
                <a:lnTo>
                  <a:pt x="201" y="72"/>
                </a:lnTo>
                <a:lnTo>
                  <a:pt x="205" y="83"/>
                </a:lnTo>
                <a:lnTo>
                  <a:pt x="207" y="96"/>
                </a:lnTo>
                <a:lnTo>
                  <a:pt x="207" y="106"/>
                </a:lnTo>
                <a:lnTo>
                  <a:pt x="205" y="108"/>
                </a:lnTo>
                <a:lnTo>
                  <a:pt x="198" y="113"/>
                </a:lnTo>
                <a:lnTo>
                  <a:pt x="196" y="122"/>
                </a:lnTo>
                <a:lnTo>
                  <a:pt x="196" y="132"/>
                </a:lnTo>
                <a:lnTo>
                  <a:pt x="194" y="139"/>
                </a:lnTo>
                <a:lnTo>
                  <a:pt x="182" y="137"/>
                </a:lnTo>
                <a:lnTo>
                  <a:pt x="169" y="130"/>
                </a:lnTo>
                <a:lnTo>
                  <a:pt x="161" y="137"/>
                </a:lnTo>
                <a:lnTo>
                  <a:pt x="148" y="128"/>
                </a:lnTo>
                <a:lnTo>
                  <a:pt x="141" y="126"/>
                </a:lnTo>
                <a:lnTo>
                  <a:pt x="132" y="133"/>
                </a:lnTo>
                <a:lnTo>
                  <a:pt x="124" y="132"/>
                </a:lnTo>
                <a:lnTo>
                  <a:pt x="124" y="126"/>
                </a:lnTo>
                <a:lnTo>
                  <a:pt x="93" y="96"/>
                </a:lnTo>
                <a:lnTo>
                  <a:pt x="85" y="95"/>
                </a:lnTo>
                <a:lnTo>
                  <a:pt x="80" y="100"/>
                </a:lnTo>
                <a:lnTo>
                  <a:pt x="67" y="106"/>
                </a:lnTo>
                <a:lnTo>
                  <a:pt x="59" y="108"/>
                </a:lnTo>
                <a:lnTo>
                  <a:pt x="50" y="98"/>
                </a:lnTo>
                <a:lnTo>
                  <a:pt x="28" y="98"/>
                </a:lnTo>
                <a:lnTo>
                  <a:pt x="13" y="1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 dirty="0"/>
          </a:p>
        </p:txBody>
      </p:sp>
      <p:grpSp>
        <p:nvGrpSpPr>
          <p:cNvPr id="179" name="Group 74">
            <a:extLst>
              <a:ext uri="{FF2B5EF4-FFF2-40B4-BE49-F238E27FC236}">
                <a16:creationId xmlns:a16="http://schemas.microsoft.com/office/drawing/2014/main" id="{CA09A8E3-7EBE-4601-98E0-BB90F82B8194}"/>
              </a:ext>
            </a:extLst>
          </p:cNvPr>
          <p:cNvGrpSpPr>
            <a:grpSpLocks/>
          </p:cNvGrpSpPr>
          <p:nvPr/>
        </p:nvGrpSpPr>
        <p:grpSpPr bwMode="auto">
          <a:xfrm>
            <a:off x="1557823" y="3116582"/>
            <a:ext cx="752475" cy="1263650"/>
            <a:chOff x="1158" y="1432"/>
            <a:chExt cx="452" cy="75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0" name="Freeform 75">
              <a:extLst>
                <a:ext uri="{FF2B5EF4-FFF2-40B4-BE49-F238E27FC236}">
                  <a16:creationId xmlns:a16="http://schemas.microsoft.com/office/drawing/2014/main" id="{8B43C211-1DE9-4E4F-A0C2-C5E312FAC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441"/>
              <a:ext cx="452" cy="745"/>
            </a:xfrm>
            <a:custGeom>
              <a:avLst/>
              <a:gdLst/>
              <a:ahLst/>
              <a:cxnLst>
                <a:cxn ang="0">
                  <a:pos x="147" y="515"/>
                </a:cxn>
                <a:cxn ang="0">
                  <a:pos x="97" y="549"/>
                </a:cxn>
                <a:cxn ang="0">
                  <a:pos x="84" y="580"/>
                </a:cxn>
                <a:cxn ang="0">
                  <a:pos x="113" y="597"/>
                </a:cxn>
                <a:cxn ang="0">
                  <a:pos x="137" y="608"/>
                </a:cxn>
                <a:cxn ang="0">
                  <a:pos x="181" y="617"/>
                </a:cxn>
                <a:cxn ang="0">
                  <a:pos x="152" y="651"/>
                </a:cxn>
                <a:cxn ang="0">
                  <a:pos x="87" y="632"/>
                </a:cxn>
                <a:cxn ang="0">
                  <a:pos x="41" y="671"/>
                </a:cxn>
                <a:cxn ang="0">
                  <a:pos x="2" y="691"/>
                </a:cxn>
                <a:cxn ang="0">
                  <a:pos x="22" y="708"/>
                </a:cxn>
                <a:cxn ang="0">
                  <a:pos x="59" y="702"/>
                </a:cxn>
                <a:cxn ang="0">
                  <a:pos x="110" y="723"/>
                </a:cxn>
                <a:cxn ang="0">
                  <a:pos x="148" y="689"/>
                </a:cxn>
                <a:cxn ang="0">
                  <a:pos x="183" y="710"/>
                </a:cxn>
                <a:cxn ang="0">
                  <a:pos x="231" y="717"/>
                </a:cxn>
                <a:cxn ang="0">
                  <a:pos x="266" y="714"/>
                </a:cxn>
                <a:cxn ang="0">
                  <a:pos x="315" y="734"/>
                </a:cxn>
                <a:cxn ang="0">
                  <a:pos x="357" y="738"/>
                </a:cxn>
                <a:cxn ang="0">
                  <a:pos x="398" y="723"/>
                </a:cxn>
                <a:cxn ang="0">
                  <a:pos x="381" y="689"/>
                </a:cxn>
                <a:cxn ang="0">
                  <a:pos x="383" y="667"/>
                </a:cxn>
                <a:cxn ang="0">
                  <a:pos x="437" y="632"/>
                </a:cxn>
                <a:cxn ang="0">
                  <a:pos x="452" y="584"/>
                </a:cxn>
                <a:cxn ang="0">
                  <a:pos x="413" y="558"/>
                </a:cxn>
                <a:cxn ang="0">
                  <a:pos x="385" y="556"/>
                </a:cxn>
                <a:cxn ang="0">
                  <a:pos x="394" y="510"/>
                </a:cxn>
                <a:cxn ang="0">
                  <a:pos x="394" y="447"/>
                </a:cxn>
                <a:cxn ang="0">
                  <a:pos x="354" y="374"/>
                </a:cxn>
                <a:cxn ang="0">
                  <a:pos x="354" y="317"/>
                </a:cxn>
                <a:cxn ang="0">
                  <a:pos x="341" y="272"/>
                </a:cxn>
                <a:cxn ang="0">
                  <a:pos x="298" y="248"/>
                </a:cxn>
                <a:cxn ang="0">
                  <a:pos x="294" y="230"/>
                </a:cxn>
                <a:cxn ang="0">
                  <a:pos x="331" y="235"/>
                </a:cxn>
                <a:cxn ang="0">
                  <a:pos x="389" y="165"/>
                </a:cxn>
                <a:cxn ang="0">
                  <a:pos x="385" y="120"/>
                </a:cxn>
                <a:cxn ang="0">
                  <a:pos x="331" y="98"/>
                </a:cxn>
                <a:cxn ang="0">
                  <a:pos x="302" y="100"/>
                </a:cxn>
                <a:cxn ang="0">
                  <a:pos x="318" y="72"/>
                </a:cxn>
                <a:cxn ang="0">
                  <a:pos x="376" y="37"/>
                </a:cxn>
                <a:cxn ang="0">
                  <a:pos x="339" y="13"/>
                </a:cxn>
                <a:cxn ang="0">
                  <a:pos x="278" y="22"/>
                </a:cxn>
                <a:cxn ang="0">
                  <a:pos x="250" y="48"/>
                </a:cxn>
                <a:cxn ang="0">
                  <a:pos x="231" y="83"/>
                </a:cxn>
                <a:cxn ang="0">
                  <a:pos x="183" y="143"/>
                </a:cxn>
                <a:cxn ang="0">
                  <a:pos x="214" y="155"/>
                </a:cxn>
                <a:cxn ang="0">
                  <a:pos x="169" y="230"/>
                </a:cxn>
                <a:cxn ang="0">
                  <a:pos x="185" y="241"/>
                </a:cxn>
                <a:cxn ang="0">
                  <a:pos x="213" y="257"/>
                </a:cxn>
                <a:cxn ang="0">
                  <a:pos x="181" y="302"/>
                </a:cxn>
                <a:cxn ang="0">
                  <a:pos x="226" y="331"/>
                </a:cxn>
                <a:cxn ang="0">
                  <a:pos x="253" y="341"/>
                </a:cxn>
                <a:cxn ang="0">
                  <a:pos x="244" y="405"/>
                </a:cxn>
                <a:cxn ang="0">
                  <a:pos x="242" y="449"/>
                </a:cxn>
                <a:cxn ang="0">
                  <a:pos x="222" y="469"/>
                </a:cxn>
              </a:cxnLst>
              <a:rect l="0" t="0" r="r" b="b"/>
              <a:pathLst>
                <a:path w="452" h="745">
                  <a:moveTo>
                    <a:pt x="135" y="478"/>
                  </a:moveTo>
                  <a:lnTo>
                    <a:pt x="156" y="497"/>
                  </a:lnTo>
                  <a:lnTo>
                    <a:pt x="147" y="515"/>
                  </a:lnTo>
                  <a:lnTo>
                    <a:pt x="134" y="530"/>
                  </a:lnTo>
                  <a:lnTo>
                    <a:pt x="113" y="540"/>
                  </a:lnTo>
                  <a:lnTo>
                    <a:pt x="97" y="549"/>
                  </a:lnTo>
                  <a:lnTo>
                    <a:pt x="80" y="551"/>
                  </a:lnTo>
                  <a:lnTo>
                    <a:pt x="71" y="558"/>
                  </a:lnTo>
                  <a:lnTo>
                    <a:pt x="84" y="580"/>
                  </a:lnTo>
                  <a:lnTo>
                    <a:pt x="104" y="580"/>
                  </a:lnTo>
                  <a:lnTo>
                    <a:pt x="113" y="582"/>
                  </a:lnTo>
                  <a:lnTo>
                    <a:pt x="113" y="597"/>
                  </a:lnTo>
                  <a:lnTo>
                    <a:pt x="124" y="597"/>
                  </a:lnTo>
                  <a:lnTo>
                    <a:pt x="132" y="593"/>
                  </a:lnTo>
                  <a:lnTo>
                    <a:pt x="137" y="608"/>
                  </a:lnTo>
                  <a:lnTo>
                    <a:pt x="148" y="621"/>
                  </a:lnTo>
                  <a:lnTo>
                    <a:pt x="167" y="621"/>
                  </a:lnTo>
                  <a:lnTo>
                    <a:pt x="181" y="617"/>
                  </a:lnTo>
                  <a:lnTo>
                    <a:pt x="192" y="621"/>
                  </a:lnTo>
                  <a:lnTo>
                    <a:pt x="163" y="645"/>
                  </a:lnTo>
                  <a:lnTo>
                    <a:pt x="152" y="651"/>
                  </a:lnTo>
                  <a:lnTo>
                    <a:pt x="137" y="645"/>
                  </a:lnTo>
                  <a:lnTo>
                    <a:pt x="104" y="632"/>
                  </a:lnTo>
                  <a:lnTo>
                    <a:pt x="87" y="632"/>
                  </a:lnTo>
                  <a:lnTo>
                    <a:pt x="72" y="645"/>
                  </a:lnTo>
                  <a:lnTo>
                    <a:pt x="52" y="662"/>
                  </a:lnTo>
                  <a:lnTo>
                    <a:pt x="41" y="671"/>
                  </a:lnTo>
                  <a:lnTo>
                    <a:pt x="28" y="675"/>
                  </a:lnTo>
                  <a:lnTo>
                    <a:pt x="13" y="682"/>
                  </a:lnTo>
                  <a:lnTo>
                    <a:pt x="2" y="691"/>
                  </a:lnTo>
                  <a:lnTo>
                    <a:pt x="0" y="697"/>
                  </a:lnTo>
                  <a:lnTo>
                    <a:pt x="13" y="699"/>
                  </a:lnTo>
                  <a:lnTo>
                    <a:pt x="22" y="708"/>
                  </a:lnTo>
                  <a:lnTo>
                    <a:pt x="35" y="714"/>
                  </a:lnTo>
                  <a:lnTo>
                    <a:pt x="48" y="708"/>
                  </a:lnTo>
                  <a:lnTo>
                    <a:pt x="59" y="702"/>
                  </a:lnTo>
                  <a:lnTo>
                    <a:pt x="72" y="704"/>
                  </a:lnTo>
                  <a:lnTo>
                    <a:pt x="91" y="715"/>
                  </a:lnTo>
                  <a:lnTo>
                    <a:pt x="110" y="723"/>
                  </a:lnTo>
                  <a:lnTo>
                    <a:pt x="122" y="715"/>
                  </a:lnTo>
                  <a:lnTo>
                    <a:pt x="128" y="701"/>
                  </a:lnTo>
                  <a:lnTo>
                    <a:pt x="148" y="689"/>
                  </a:lnTo>
                  <a:lnTo>
                    <a:pt x="161" y="689"/>
                  </a:lnTo>
                  <a:lnTo>
                    <a:pt x="173" y="702"/>
                  </a:lnTo>
                  <a:lnTo>
                    <a:pt x="183" y="710"/>
                  </a:lnTo>
                  <a:lnTo>
                    <a:pt x="198" y="710"/>
                  </a:lnTo>
                  <a:lnTo>
                    <a:pt x="218" y="712"/>
                  </a:lnTo>
                  <a:lnTo>
                    <a:pt x="231" y="717"/>
                  </a:lnTo>
                  <a:lnTo>
                    <a:pt x="244" y="708"/>
                  </a:lnTo>
                  <a:lnTo>
                    <a:pt x="255" y="708"/>
                  </a:lnTo>
                  <a:lnTo>
                    <a:pt x="266" y="714"/>
                  </a:lnTo>
                  <a:lnTo>
                    <a:pt x="279" y="728"/>
                  </a:lnTo>
                  <a:lnTo>
                    <a:pt x="296" y="730"/>
                  </a:lnTo>
                  <a:lnTo>
                    <a:pt x="315" y="734"/>
                  </a:lnTo>
                  <a:lnTo>
                    <a:pt x="328" y="741"/>
                  </a:lnTo>
                  <a:lnTo>
                    <a:pt x="344" y="745"/>
                  </a:lnTo>
                  <a:lnTo>
                    <a:pt x="357" y="738"/>
                  </a:lnTo>
                  <a:lnTo>
                    <a:pt x="374" y="728"/>
                  </a:lnTo>
                  <a:lnTo>
                    <a:pt x="385" y="726"/>
                  </a:lnTo>
                  <a:lnTo>
                    <a:pt x="398" y="723"/>
                  </a:lnTo>
                  <a:lnTo>
                    <a:pt x="411" y="712"/>
                  </a:lnTo>
                  <a:lnTo>
                    <a:pt x="402" y="701"/>
                  </a:lnTo>
                  <a:lnTo>
                    <a:pt x="381" y="689"/>
                  </a:lnTo>
                  <a:lnTo>
                    <a:pt x="374" y="682"/>
                  </a:lnTo>
                  <a:lnTo>
                    <a:pt x="374" y="675"/>
                  </a:lnTo>
                  <a:lnTo>
                    <a:pt x="383" y="667"/>
                  </a:lnTo>
                  <a:lnTo>
                    <a:pt x="398" y="665"/>
                  </a:lnTo>
                  <a:lnTo>
                    <a:pt x="413" y="658"/>
                  </a:lnTo>
                  <a:lnTo>
                    <a:pt x="437" y="632"/>
                  </a:lnTo>
                  <a:lnTo>
                    <a:pt x="448" y="619"/>
                  </a:lnTo>
                  <a:lnTo>
                    <a:pt x="452" y="597"/>
                  </a:lnTo>
                  <a:lnTo>
                    <a:pt x="452" y="584"/>
                  </a:lnTo>
                  <a:lnTo>
                    <a:pt x="441" y="575"/>
                  </a:lnTo>
                  <a:lnTo>
                    <a:pt x="426" y="564"/>
                  </a:lnTo>
                  <a:lnTo>
                    <a:pt x="413" y="558"/>
                  </a:lnTo>
                  <a:lnTo>
                    <a:pt x="398" y="560"/>
                  </a:lnTo>
                  <a:lnTo>
                    <a:pt x="389" y="565"/>
                  </a:lnTo>
                  <a:lnTo>
                    <a:pt x="385" y="556"/>
                  </a:lnTo>
                  <a:lnTo>
                    <a:pt x="393" y="541"/>
                  </a:lnTo>
                  <a:lnTo>
                    <a:pt x="396" y="530"/>
                  </a:lnTo>
                  <a:lnTo>
                    <a:pt x="394" y="510"/>
                  </a:lnTo>
                  <a:lnTo>
                    <a:pt x="393" y="482"/>
                  </a:lnTo>
                  <a:lnTo>
                    <a:pt x="398" y="460"/>
                  </a:lnTo>
                  <a:lnTo>
                    <a:pt x="394" y="447"/>
                  </a:lnTo>
                  <a:lnTo>
                    <a:pt x="385" y="431"/>
                  </a:lnTo>
                  <a:lnTo>
                    <a:pt x="363" y="392"/>
                  </a:lnTo>
                  <a:lnTo>
                    <a:pt x="354" y="374"/>
                  </a:lnTo>
                  <a:lnTo>
                    <a:pt x="350" y="352"/>
                  </a:lnTo>
                  <a:lnTo>
                    <a:pt x="348" y="339"/>
                  </a:lnTo>
                  <a:lnTo>
                    <a:pt x="354" y="317"/>
                  </a:lnTo>
                  <a:lnTo>
                    <a:pt x="354" y="300"/>
                  </a:lnTo>
                  <a:lnTo>
                    <a:pt x="350" y="281"/>
                  </a:lnTo>
                  <a:lnTo>
                    <a:pt x="341" y="272"/>
                  </a:lnTo>
                  <a:lnTo>
                    <a:pt x="324" y="255"/>
                  </a:lnTo>
                  <a:lnTo>
                    <a:pt x="311" y="250"/>
                  </a:lnTo>
                  <a:lnTo>
                    <a:pt x="298" y="248"/>
                  </a:lnTo>
                  <a:lnTo>
                    <a:pt x="289" y="246"/>
                  </a:lnTo>
                  <a:lnTo>
                    <a:pt x="289" y="237"/>
                  </a:lnTo>
                  <a:lnTo>
                    <a:pt x="294" y="230"/>
                  </a:lnTo>
                  <a:lnTo>
                    <a:pt x="309" y="228"/>
                  </a:lnTo>
                  <a:lnTo>
                    <a:pt x="322" y="233"/>
                  </a:lnTo>
                  <a:lnTo>
                    <a:pt x="331" y="235"/>
                  </a:lnTo>
                  <a:lnTo>
                    <a:pt x="337" y="226"/>
                  </a:lnTo>
                  <a:lnTo>
                    <a:pt x="335" y="215"/>
                  </a:lnTo>
                  <a:lnTo>
                    <a:pt x="389" y="165"/>
                  </a:lnTo>
                  <a:lnTo>
                    <a:pt x="398" y="154"/>
                  </a:lnTo>
                  <a:lnTo>
                    <a:pt x="398" y="131"/>
                  </a:lnTo>
                  <a:lnTo>
                    <a:pt x="385" y="120"/>
                  </a:lnTo>
                  <a:lnTo>
                    <a:pt x="370" y="118"/>
                  </a:lnTo>
                  <a:lnTo>
                    <a:pt x="357" y="98"/>
                  </a:lnTo>
                  <a:lnTo>
                    <a:pt x="331" y="98"/>
                  </a:lnTo>
                  <a:lnTo>
                    <a:pt x="331" y="98"/>
                  </a:lnTo>
                  <a:lnTo>
                    <a:pt x="307" y="102"/>
                  </a:lnTo>
                  <a:lnTo>
                    <a:pt x="302" y="100"/>
                  </a:lnTo>
                  <a:lnTo>
                    <a:pt x="296" y="91"/>
                  </a:lnTo>
                  <a:lnTo>
                    <a:pt x="307" y="83"/>
                  </a:lnTo>
                  <a:lnTo>
                    <a:pt x="318" y="72"/>
                  </a:lnTo>
                  <a:lnTo>
                    <a:pt x="341" y="52"/>
                  </a:lnTo>
                  <a:lnTo>
                    <a:pt x="359" y="50"/>
                  </a:lnTo>
                  <a:lnTo>
                    <a:pt x="376" y="37"/>
                  </a:lnTo>
                  <a:lnTo>
                    <a:pt x="393" y="24"/>
                  </a:lnTo>
                  <a:lnTo>
                    <a:pt x="355" y="15"/>
                  </a:lnTo>
                  <a:lnTo>
                    <a:pt x="339" y="13"/>
                  </a:lnTo>
                  <a:lnTo>
                    <a:pt x="320" y="11"/>
                  </a:lnTo>
                  <a:lnTo>
                    <a:pt x="298" y="0"/>
                  </a:lnTo>
                  <a:lnTo>
                    <a:pt x="278" y="22"/>
                  </a:lnTo>
                  <a:lnTo>
                    <a:pt x="279" y="33"/>
                  </a:lnTo>
                  <a:lnTo>
                    <a:pt x="268" y="37"/>
                  </a:lnTo>
                  <a:lnTo>
                    <a:pt x="250" y="48"/>
                  </a:lnTo>
                  <a:lnTo>
                    <a:pt x="233" y="54"/>
                  </a:lnTo>
                  <a:lnTo>
                    <a:pt x="233" y="70"/>
                  </a:lnTo>
                  <a:lnTo>
                    <a:pt x="231" y="83"/>
                  </a:lnTo>
                  <a:lnTo>
                    <a:pt x="216" y="104"/>
                  </a:lnTo>
                  <a:lnTo>
                    <a:pt x="192" y="130"/>
                  </a:lnTo>
                  <a:lnTo>
                    <a:pt x="183" y="143"/>
                  </a:lnTo>
                  <a:lnTo>
                    <a:pt x="188" y="152"/>
                  </a:lnTo>
                  <a:lnTo>
                    <a:pt x="213" y="150"/>
                  </a:lnTo>
                  <a:lnTo>
                    <a:pt x="214" y="155"/>
                  </a:lnTo>
                  <a:lnTo>
                    <a:pt x="214" y="165"/>
                  </a:lnTo>
                  <a:lnTo>
                    <a:pt x="181" y="207"/>
                  </a:lnTo>
                  <a:lnTo>
                    <a:pt x="169" y="230"/>
                  </a:lnTo>
                  <a:lnTo>
                    <a:pt x="161" y="250"/>
                  </a:lnTo>
                  <a:lnTo>
                    <a:pt x="169" y="259"/>
                  </a:lnTo>
                  <a:lnTo>
                    <a:pt x="185" y="241"/>
                  </a:lnTo>
                  <a:lnTo>
                    <a:pt x="200" y="220"/>
                  </a:lnTo>
                  <a:lnTo>
                    <a:pt x="211" y="226"/>
                  </a:lnTo>
                  <a:lnTo>
                    <a:pt x="213" y="257"/>
                  </a:lnTo>
                  <a:lnTo>
                    <a:pt x="214" y="278"/>
                  </a:lnTo>
                  <a:lnTo>
                    <a:pt x="194" y="289"/>
                  </a:lnTo>
                  <a:lnTo>
                    <a:pt x="181" y="302"/>
                  </a:lnTo>
                  <a:lnTo>
                    <a:pt x="176" y="313"/>
                  </a:lnTo>
                  <a:lnTo>
                    <a:pt x="203" y="335"/>
                  </a:lnTo>
                  <a:lnTo>
                    <a:pt x="226" y="331"/>
                  </a:lnTo>
                  <a:lnTo>
                    <a:pt x="231" y="344"/>
                  </a:lnTo>
                  <a:lnTo>
                    <a:pt x="255" y="329"/>
                  </a:lnTo>
                  <a:lnTo>
                    <a:pt x="253" y="341"/>
                  </a:lnTo>
                  <a:lnTo>
                    <a:pt x="233" y="365"/>
                  </a:lnTo>
                  <a:lnTo>
                    <a:pt x="242" y="391"/>
                  </a:lnTo>
                  <a:lnTo>
                    <a:pt x="244" y="405"/>
                  </a:lnTo>
                  <a:lnTo>
                    <a:pt x="265" y="407"/>
                  </a:lnTo>
                  <a:lnTo>
                    <a:pt x="266" y="420"/>
                  </a:lnTo>
                  <a:lnTo>
                    <a:pt x="242" y="449"/>
                  </a:lnTo>
                  <a:lnTo>
                    <a:pt x="233" y="445"/>
                  </a:lnTo>
                  <a:lnTo>
                    <a:pt x="224" y="454"/>
                  </a:lnTo>
                  <a:lnTo>
                    <a:pt x="222" y="469"/>
                  </a:lnTo>
                  <a:lnTo>
                    <a:pt x="198" y="456"/>
                  </a:lnTo>
                  <a:lnTo>
                    <a:pt x="135" y="478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 dirty="0"/>
            </a:p>
          </p:txBody>
        </p:sp>
        <p:sp>
          <p:nvSpPr>
            <p:cNvPr id="181" name="Freeform 76">
              <a:extLst>
                <a:ext uri="{FF2B5EF4-FFF2-40B4-BE49-F238E27FC236}">
                  <a16:creationId xmlns:a16="http://schemas.microsoft.com/office/drawing/2014/main" id="{9D44F224-13FD-40CC-99C5-00BDDB829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802"/>
              <a:ext cx="38" cy="2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6" y="2"/>
                </a:cxn>
                <a:cxn ang="0">
                  <a:pos x="38" y="12"/>
                </a:cxn>
                <a:cxn ang="0">
                  <a:pos x="21" y="23"/>
                </a:cxn>
                <a:cxn ang="0">
                  <a:pos x="2" y="27"/>
                </a:cxn>
                <a:cxn ang="0">
                  <a:pos x="0" y="15"/>
                </a:cxn>
                <a:cxn ang="0">
                  <a:pos x="20" y="0"/>
                </a:cxn>
              </a:cxnLst>
              <a:rect l="0" t="0" r="r" b="b"/>
              <a:pathLst>
                <a:path w="38" h="27">
                  <a:moveTo>
                    <a:pt x="20" y="0"/>
                  </a:moveTo>
                  <a:lnTo>
                    <a:pt x="36" y="2"/>
                  </a:lnTo>
                  <a:lnTo>
                    <a:pt x="38" y="12"/>
                  </a:lnTo>
                  <a:lnTo>
                    <a:pt x="21" y="23"/>
                  </a:lnTo>
                  <a:lnTo>
                    <a:pt x="2" y="27"/>
                  </a:lnTo>
                  <a:lnTo>
                    <a:pt x="0" y="1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82" name="Freeform 77">
              <a:extLst>
                <a:ext uri="{FF2B5EF4-FFF2-40B4-BE49-F238E27FC236}">
                  <a16:creationId xmlns:a16="http://schemas.microsoft.com/office/drawing/2014/main" id="{293EF534-BA5A-4B4B-BA0D-1D9AC0EC6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1627"/>
              <a:ext cx="37" cy="2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7" y="13"/>
                </a:cxn>
                <a:cxn ang="0">
                  <a:pos x="19" y="23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7" y="5"/>
                </a:cxn>
                <a:cxn ang="0">
                  <a:pos x="31" y="0"/>
                </a:cxn>
              </a:cxnLst>
              <a:rect l="0" t="0" r="r" b="b"/>
              <a:pathLst>
                <a:path w="37" h="27">
                  <a:moveTo>
                    <a:pt x="31" y="0"/>
                  </a:moveTo>
                  <a:lnTo>
                    <a:pt x="37" y="13"/>
                  </a:lnTo>
                  <a:lnTo>
                    <a:pt x="19" y="23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7" y="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83" name="Freeform 78">
              <a:extLst>
                <a:ext uri="{FF2B5EF4-FFF2-40B4-BE49-F238E27FC236}">
                  <a16:creationId xmlns:a16="http://schemas.microsoft.com/office/drawing/2014/main" id="{1928FD8A-6F31-4977-8820-8B4FD0A0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1491"/>
              <a:ext cx="20" cy="52"/>
            </a:xfrm>
            <a:custGeom>
              <a:avLst/>
              <a:gdLst/>
              <a:ahLst/>
              <a:cxnLst>
                <a:cxn ang="0">
                  <a:pos x="9" y="52"/>
                </a:cxn>
                <a:cxn ang="0">
                  <a:pos x="20" y="39"/>
                </a:cxn>
                <a:cxn ang="0">
                  <a:pos x="16" y="22"/>
                </a:cxn>
                <a:cxn ang="0">
                  <a:pos x="13" y="13"/>
                </a:cxn>
                <a:cxn ang="0">
                  <a:pos x="9" y="0"/>
                </a:cxn>
                <a:cxn ang="0">
                  <a:pos x="0" y="6"/>
                </a:cxn>
                <a:cxn ang="0">
                  <a:pos x="5" y="24"/>
                </a:cxn>
                <a:cxn ang="0">
                  <a:pos x="9" y="52"/>
                </a:cxn>
              </a:cxnLst>
              <a:rect l="0" t="0" r="r" b="b"/>
              <a:pathLst>
                <a:path w="20" h="52">
                  <a:moveTo>
                    <a:pt x="9" y="52"/>
                  </a:moveTo>
                  <a:lnTo>
                    <a:pt x="20" y="39"/>
                  </a:lnTo>
                  <a:lnTo>
                    <a:pt x="16" y="22"/>
                  </a:lnTo>
                  <a:lnTo>
                    <a:pt x="13" y="13"/>
                  </a:lnTo>
                  <a:lnTo>
                    <a:pt x="9" y="0"/>
                  </a:lnTo>
                  <a:lnTo>
                    <a:pt x="0" y="6"/>
                  </a:lnTo>
                  <a:lnTo>
                    <a:pt x="5" y="24"/>
                  </a:lnTo>
                  <a:lnTo>
                    <a:pt x="9" y="52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84" name="Freeform 79">
              <a:extLst>
                <a:ext uri="{FF2B5EF4-FFF2-40B4-BE49-F238E27FC236}">
                  <a16:creationId xmlns:a16="http://schemas.microsoft.com/office/drawing/2014/main" id="{351AC5F2-1046-418A-9481-208F3E6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694"/>
              <a:ext cx="97" cy="99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84" y="20"/>
                </a:cxn>
                <a:cxn ang="0">
                  <a:pos x="95" y="46"/>
                </a:cxn>
                <a:cxn ang="0">
                  <a:pos x="97" y="68"/>
                </a:cxn>
                <a:cxn ang="0">
                  <a:pos x="86" y="79"/>
                </a:cxn>
                <a:cxn ang="0">
                  <a:pos x="82" y="94"/>
                </a:cxn>
                <a:cxn ang="0">
                  <a:pos x="71" y="99"/>
                </a:cxn>
                <a:cxn ang="0">
                  <a:pos x="60" y="86"/>
                </a:cxn>
                <a:cxn ang="0">
                  <a:pos x="50" y="62"/>
                </a:cxn>
                <a:cxn ang="0">
                  <a:pos x="43" y="53"/>
                </a:cxn>
                <a:cxn ang="0">
                  <a:pos x="24" y="51"/>
                </a:cxn>
                <a:cxn ang="0">
                  <a:pos x="0" y="26"/>
                </a:cxn>
                <a:cxn ang="0">
                  <a:pos x="34" y="0"/>
                </a:cxn>
              </a:cxnLst>
              <a:rect l="0" t="0" r="r" b="b"/>
              <a:pathLst>
                <a:path w="97" h="99">
                  <a:moveTo>
                    <a:pt x="34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84" y="20"/>
                  </a:lnTo>
                  <a:lnTo>
                    <a:pt x="95" y="46"/>
                  </a:lnTo>
                  <a:lnTo>
                    <a:pt x="97" y="68"/>
                  </a:lnTo>
                  <a:lnTo>
                    <a:pt x="86" y="79"/>
                  </a:lnTo>
                  <a:lnTo>
                    <a:pt x="82" y="94"/>
                  </a:lnTo>
                  <a:lnTo>
                    <a:pt x="71" y="99"/>
                  </a:lnTo>
                  <a:lnTo>
                    <a:pt x="60" y="86"/>
                  </a:lnTo>
                  <a:lnTo>
                    <a:pt x="50" y="62"/>
                  </a:lnTo>
                  <a:lnTo>
                    <a:pt x="43" y="53"/>
                  </a:lnTo>
                  <a:lnTo>
                    <a:pt x="24" y="51"/>
                  </a:lnTo>
                  <a:lnTo>
                    <a:pt x="0" y="26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85" name="Freeform 80">
              <a:extLst>
                <a:ext uri="{FF2B5EF4-FFF2-40B4-BE49-F238E27FC236}">
                  <a16:creationId xmlns:a16="http://schemas.microsoft.com/office/drawing/2014/main" id="{CF7584CF-8FF8-4E56-9B0A-FD1B83B18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1432"/>
              <a:ext cx="50" cy="37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0" y="9"/>
                </a:cxn>
                <a:cxn ang="0">
                  <a:pos x="31" y="20"/>
                </a:cxn>
                <a:cxn ang="0">
                  <a:pos x="13" y="37"/>
                </a:cxn>
                <a:cxn ang="0">
                  <a:pos x="2" y="3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0" y="0"/>
                </a:cxn>
                <a:cxn ang="0">
                  <a:pos x="44" y="0"/>
                </a:cxn>
              </a:cxnLst>
              <a:rect l="0" t="0" r="r" b="b"/>
              <a:pathLst>
                <a:path w="50" h="37">
                  <a:moveTo>
                    <a:pt x="44" y="0"/>
                  </a:moveTo>
                  <a:lnTo>
                    <a:pt x="50" y="9"/>
                  </a:lnTo>
                  <a:lnTo>
                    <a:pt x="31" y="20"/>
                  </a:lnTo>
                  <a:lnTo>
                    <a:pt x="13" y="37"/>
                  </a:lnTo>
                  <a:lnTo>
                    <a:pt x="2" y="3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</p:grpSp>
      <p:sp>
        <p:nvSpPr>
          <p:cNvPr id="186" name="Freeform 88">
            <a:extLst>
              <a:ext uri="{FF2B5EF4-FFF2-40B4-BE49-F238E27FC236}">
                <a16:creationId xmlns:a16="http://schemas.microsoft.com/office/drawing/2014/main" id="{7FAF64CA-B64D-4C27-80BB-55BE81BDDD5F}"/>
              </a:ext>
            </a:extLst>
          </p:cNvPr>
          <p:cNvSpPr>
            <a:spLocks/>
          </p:cNvSpPr>
          <p:nvPr/>
        </p:nvSpPr>
        <p:spPr bwMode="auto">
          <a:xfrm>
            <a:off x="3653322" y="3651570"/>
            <a:ext cx="60325" cy="155575"/>
          </a:xfrm>
          <a:custGeom>
            <a:avLst/>
            <a:gdLst/>
            <a:ahLst/>
            <a:cxnLst>
              <a:cxn ang="0">
                <a:pos x="37" y="0"/>
              </a:cxn>
              <a:cxn ang="0">
                <a:pos x="35" y="31"/>
              </a:cxn>
              <a:cxn ang="0">
                <a:pos x="24" y="55"/>
              </a:cxn>
              <a:cxn ang="0">
                <a:pos x="7" y="70"/>
              </a:cxn>
              <a:cxn ang="0">
                <a:pos x="11" y="86"/>
              </a:cxn>
              <a:cxn ang="0">
                <a:pos x="4" y="92"/>
              </a:cxn>
              <a:cxn ang="0">
                <a:pos x="0" y="72"/>
              </a:cxn>
              <a:cxn ang="0">
                <a:pos x="6" y="57"/>
              </a:cxn>
              <a:cxn ang="0">
                <a:pos x="11" y="40"/>
              </a:cxn>
              <a:cxn ang="0">
                <a:pos x="37" y="0"/>
              </a:cxn>
            </a:cxnLst>
            <a:rect l="0" t="0" r="r" b="b"/>
            <a:pathLst>
              <a:path w="37" h="92">
                <a:moveTo>
                  <a:pt x="37" y="0"/>
                </a:moveTo>
                <a:lnTo>
                  <a:pt x="35" y="31"/>
                </a:lnTo>
                <a:lnTo>
                  <a:pt x="24" y="55"/>
                </a:lnTo>
                <a:lnTo>
                  <a:pt x="7" y="70"/>
                </a:lnTo>
                <a:lnTo>
                  <a:pt x="11" y="86"/>
                </a:lnTo>
                <a:lnTo>
                  <a:pt x="4" y="92"/>
                </a:lnTo>
                <a:lnTo>
                  <a:pt x="0" y="72"/>
                </a:lnTo>
                <a:lnTo>
                  <a:pt x="6" y="57"/>
                </a:lnTo>
                <a:lnTo>
                  <a:pt x="11" y="40"/>
                </a:lnTo>
                <a:lnTo>
                  <a:pt x="3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87" name="Freeform 89">
            <a:extLst>
              <a:ext uri="{FF2B5EF4-FFF2-40B4-BE49-F238E27FC236}">
                <a16:creationId xmlns:a16="http://schemas.microsoft.com/office/drawing/2014/main" id="{4BED917D-5022-430A-B16D-8335DD6A2822}"/>
              </a:ext>
            </a:extLst>
          </p:cNvPr>
          <p:cNvSpPr>
            <a:spLocks/>
          </p:cNvSpPr>
          <p:nvPr/>
        </p:nvSpPr>
        <p:spPr bwMode="auto">
          <a:xfrm>
            <a:off x="3788259" y="3581720"/>
            <a:ext cx="84138" cy="122238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50" y="0"/>
              </a:cxn>
              <a:cxn ang="0">
                <a:pos x="37" y="15"/>
              </a:cxn>
              <a:cxn ang="0">
                <a:pos x="35" y="26"/>
              </a:cxn>
              <a:cxn ang="0">
                <a:pos x="39" y="41"/>
              </a:cxn>
              <a:cxn ang="0">
                <a:pos x="26" y="56"/>
              </a:cxn>
              <a:cxn ang="0">
                <a:pos x="9" y="73"/>
              </a:cxn>
              <a:cxn ang="0">
                <a:pos x="6" y="56"/>
              </a:cxn>
              <a:cxn ang="0">
                <a:pos x="0" y="49"/>
              </a:cxn>
              <a:cxn ang="0">
                <a:pos x="0" y="36"/>
              </a:cxn>
              <a:cxn ang="0">
                <a:pos x="15" y="22"/>
              </a:cxn>
              <a:cxn ang="0">
                <a:pos x="39" y="0"/>
              </a:cxn>
            </a:cxnLst>
            <a:rect l="0" t="0" r="r" b="b"/>
            <a:pathLst>
              <a:path w="50" h="73">
                <a:moveTo>
                  <a:pt x="39" y="0"/>
                </a:moveTo>
                <a:lnTo>
                  <a:pt x="50" y="0"/>
                </a:lnTo>
                <a:lnTo>
                  <a:pt x="37" y="15"/>
                </a:lnTo>
                <a:lnTo>
                  <a:pt x="35" y="26"/>
                </a:lnTo>
                <a:lnTo>
                  <a:pt x="39" y="41"/>
                </a:lnTo>
                <a:lnTo>
                  <a:pt x="26" y="56"/>
                </a:lnTo>
                <a:lnTo>
                  <a:pt x="9" y="73"/>
                </a:lnTo>
                <a:lnTo>
                  <a:pt x="6" y="56"/>
                </a:lnTo>
                <a:lnTo>
                  <a:pt x="0" y="49"/>
                </a:lnTo>
                <a:lnTo>
                  <a:pt x="0" y="36"/>
                </a:lnTo>
                <a:lnTo>
                  <a:pt x="15" y="22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88" name="Freeform 90">
            <a:extLst>
              <a:ext uri="{FF2B5EF4-FFF2-40B4-BE49-F238E27FC236}">
                <a16:creationId xmlns:a16="http://schemas.microsoft.com/office/drawing/2014/main" id="{CD5EEED3-741A-43DE-92E5-ECC9AE498772}"/>
              </a:ext>
            </a:extLst>
          </p:cNvPr>
          <p:cNvSpPr>
            <a:spLocks/>
          </p:cNvSpPr>
          <p:nvPr/>
        </p:nvSpPr>
        <p:spPr bwMode="auto">
          <a:xfrm>
            <a:off x="3283435" y="1932307"/>
            <a:ext cx="925513" cy="1987550"/>
          </a:xfrm>
          <a:custGeom>
            <a:avLst/>
            <a:gdLst/>
            <a:ahLst/>
            <a:cxnLst>
              <a:cxn ang="0">
                <a:pos x="436" y="21"/>
              </a:cxn>
              <a:cxn ang="0">
                <a:pos x="511" y="73"/>
              </a:cxn>
              <a:cxn ang="0">
                <a:pos x="518" y="118"/>
              </a:cxn>
              <a:cxn ang="0">
                <a:pos x="536" y="158"/>
              </a:cxn>
              <a:cxn ang="0">
                <a:pos x="533" y="210"/>
              </a:cxn>
              <a:cxn ang="0">
                <a:pos x="548" y="247"/>
              </a:cxn>
              <a:cxn ang="0">
                <a:pos x="544" y="277"/>
              </a:cxn>
              <a:cxn ang="0">
                <a:pos x="477" y="284"/>
              </a:cxn>
              <a:cxn ang="0">
                <a:pos x="448" y="329"/>
              </a:cxn>
              <a:cxn ang="0">
                <a:pos x="440" y="362"/>
              </a:cxn>
              <a:cxn ang="0">
                <a:pos x="444" y="410"/>
              </a:cxn>
              <a:cxn ang="0">
                <a:pos x="422" y="455"/>
              </a:cxn>
              <a:cxn ang="0">
                <a:pos x="359" y="492"/>
              </a:cxn>
              <a:cxn ang="0">
                <a:pos x="336" y="514"/>
              </a:cxn>
              <a:cxn ang="0">
                <a:pos x="307" y="570"/>
              </a:cxn>
              <a:cxn ang="0">
                <a:pos x="298" y="613"/>
              </a:cxn>
              <a:cxn ang="0">
                <a:pos x="272" y="673"/>
              </a:cxn>
              <a:cxn ang="0">
                <a:pos x="310" y="751"/>
              </a:cxn>
              <a:cxn ang="0">
                <a:pos x="340" y="810"/>
              </a:cxn>
              <a:cxn ang="0">
                <a:pos x="307" y="832"/>
              </a:cxn>
              <a:cxn ang="0">
                <a:pos x="279" y="836"/>
              </a:cxn>
              <a:cxn ang="0">
                <a:pos x="216" y="840"/>
              </a:cxn>
              <a:cxn ang="0">
                <a:pos x="275" y="854"/>
              </a:cxn>
              <a:cxn ang="0">
                <a:pos x="307" y="873"/>
              </a:cxn>
              <a:cxn ang="0">
                <a:pos x="286" y="888"/>
              </a:cxn>
              <a:cxn ang="0">
                <a:pos x="249" y="921"/>
              </a:cxn>
              <a:cxn ang="0">
                <a:pos x="238" y="954"/>
              </a:cxn>
              <a:cxn ang="0">
                <a:pos x="223" y="1032"/>
              </a:cxn>
              <a:cxn ang="0">
                <a:pos x="205" y="1084"/>
              </a:cxn>
              <a:cxn ang="0">
                <a:pos x="159" y="1125"/>
              </a:cxn>
              <a:cxn ang="0">
                <a:pos x="115" y="1140"/>
              </a:cxn>
              <a:cxn ang="0">
                <a:pos x="107" y="1176"/>
              </a:cxn>
              <a:cxn ang="0">
                <a:pos x="63" y="1187"/>
              </a:cxn>
              <a:cxn ang="0">
                <a:pos x="44" y="1168"/>
              </a:cxn>
              <a:cxn ang="0">
                <a:pos x="26" y="1103"/>
              </a:cxn>
              <a:cxn ang="0">
                <a:pos x="41" y="1088"/>
              </a:cxn>
              <a:cxn ang="0">
                <a:pos x="44" y="1066"/>
              </a:cxn>
              <a:cxn ang="0">
                <a:pos x="26" y="1006"/>
              </a:cxn>
              <a:cxn ang="0">
                <a:pos x="11" y="958"/>
              </a:cxn>
              <a:cxn ang="0">
                <a:pos x="0" y="884"/>
              </a:cxn>
              <a:cxn ang="0">
                <a:pos x="19" y="854"/>
              </a:cxn>
              <a:cxn ang="0">
                <a:pos x="33" y="780"/>
              </a:cxn>
              <a:cxn ang="0">
                <a:pos x="70" y="736"/>
              </a:cxn>
              <a:cxn ang="0">
                <a:pos x="59" y="658"/>
              </a:cxn>
              <a:cxn ang="0">
                <a:pos x="74" y="621"/>
              </a:cxn>
              <a:cxn ang="0">
                <a:pos x="67" y="555"/>
              </a:cxn>
              <a:cxn ang="0">
                <a:pos x="82" y="477"/>
              </a:cxn>
              <a:cxn ang="0">
                <a:pos x="130" y="425"/>
              </a:cxn>
              <a:cxn ang="0">
                <a:pos x="175" y="410"/>
              </a:cxn>
              <a:cxn ang="0">
                <a:pos x="156" y="362"/>
              </a:cxn>
              <a:cxn ang="0">
                <a:pos x="175" y="322"/>
              </a:cxn>
              <a:cxn ang="0">
                <a:pos x="186" y="262"/>
              </a:cxn>
              <a:cxn ang="0">
                <a:pos x="235" y="225"/>
              </a:cxn>
              <a:cxn ang="0">
                <a:pos x="257" y="177"/>
              </a:cxn>
              <a:cxn ang="0">
                <a:pos x="292" y="103"/>
              </a:cxn>
              <a:cxn ang="0">
                <a:pos x="331" y="69"/>
              </a:cxn>
              <a:cxn ang="0">
                <a:pos x="368" y="42"/>
              </a:cxn>
              <a:cxn ang="0">
                <a:pos x="414" y="0"/>
              </a:cxn>
            </a:cxnLst>
            <a:rect l="0" t="0" r="r" b="b"/>
            <a:pathLst>
              <a:path w="555" h="1187">
                <a:moveTo>
                  <a:pt x="418" y="0"/>
                </a:moveTo>
                <a:lnTo>
                  <a:pt x="425" y="3"/>
                </a:lnTo>
                <a:lnTo>
                  <a:pt x="436" y="21"/>
                </a:lnTo>
                <a:lnTo>
                  <a:pt x="485" y="69"/>
                </a:lnTo>
                <a:lnTo>
                  <a:pt x="492" y="58"/>
                </a:lnTo>
                <a:lnTo>
                  <a:pt x="511" y="73"/>
                </a:lnTo>
                <a:lnTo>
                  <a:pt x="518" y="88"/>
                </a:lnTo>
                <a:lnTo>
                  <a:pt x="518" y="99"/>
                </a:lnTo>
                <a:lnTo>
                  <a:pt x="518" y="118"/>
                </a:lnTo>
                <a:lnTo>
                  <a:pt x="511" y="129"/>
                </a:lnTo>
                <a:lnTo>
                  <a:pt x="525" y="144"/>
                </a:lnTo>
                <a:lnTo>
                  <a:pt x="536" y="158"/>
                </a:lnTo>
                <a:lnTo>
                  <a:pt x="536" y="170"/>
                </a:lnTo>
                <a:lnTo>
                  <a:pt x="536" y="188"/>
                </a:lnTo>
                <a:lnTo>
                  <a:pt x="533" y="210"/>
                </a:lnTo>
                <a:lnTo>
                  <a:pt x="525" y="218"/>
                </a:lnTo>
                <a:lnTo>
                  <a:pt x="536" y="229"/>
                </a:lnTo>
                <a:lnTo>
                  <a:pt x="548" y="247"/>
                </a:lnTo>
                <a:lnTo>
                  <a:pt x="555" y="266"/>
                </a:lnTo>
                <a:lnTo>
                  <a:pt x="555" y="273"/>
                </a:lnTo>
                <a:lnTo>
                  <a:pt x="544" y="277"/>
                </a:lnTo>
                <a:lnTo>
                  <a:pt x="496" y="277"/>
                </a:lnTo>
                <a:lnTo>
                  <a:pt x="485" y="277"/>
                </a:lnTo>
                <a:lnTo>
                  <a:pt x="477" y="284"/>
                </a:lnTo>
                <a:lnTo>
                  <a:pt x="477" y="299"/>
                </a:lnTo>
                <a:lnTo>
                  <a:pt x="470" y="310"/>
                </a:lnTo>
                <a:lnTo>
                  <a:pt x="448" y="329"/>
                </a:lnTo>
                <a:lnTo>
                  <a:pt x="451" y="344"/>
                </a:lnTo>
                <a:lnTo>
                  <a:pt x="448" y="355"/>
                </a:lnTo>
                <a:lnTo>
                  <a:pt x="440" y="362"/>
                </a:lnTo>
                <a:lnTo>
                  <a:pt x="448" y="385"/>
                </a:lnTo>
                <a:lnTo>
                  <a:pt x="451" y="399"/>
                </a:lnTo>
                <a:lnTo>
                  <a:pt x="444" y="410"/>
                </a:lnTo>
                <a:lnTo>
                  <a:pt x="429" y="422"/>
                </a:lnTo>
                <a:lnTo>
                  <a:pt x="425" y="436"/>
                </a:lnTo>
                <a:lnTo>
                  <a:pt x="422" y="455"/>
                </a:lnTo>
                <a:lnTo>
                  <a:pt x="396" y="466"/>
                </a:lnTo>
                <a:lnTo>
                  <a:pt x="381" y="477"/>
                </a:lnTo>
                <a:lnTo>
                  <a:pt x="359" y="492"/>
                </a:lnTo>
                <a:lnTo>
                  <a:pt x="362" y="503"/>
                </a:lnTo>
                <a:lnTo>
                  <a:pt x="344" y="507"/>
                </a:lnTo>
                <a:lnTo>
                  <a:pt x="336" y="514"/>
                </a:lnTo>
                <a:lnTo>
                  <a:pt x="318" y="540"/>
                </a:lnTo>
                <a:lnTo>
                  <a:pt x="303" y="551"/>
                </a:lnTo>
                <a:lnTo>
                  <a:pt x="307" y="570"/>
                </a:lnTo>
                <a:lnTo>
                  <a:pt x="298" y="576"/>
                </a:lnTo>
                <a:lnTo>
                  <a:pt x="290" y="584"/>
                </a:lnTo>
                <a:lnTo>
                  <a:pt x="298" y="613"/>
                </a:lnTo>
                <a:lnTo>
                  <a:pt x="294" y="632"/>
                </a:lnTo>
                <a:lnTo>
                  <a:pt x="275" y="643"/>
                </a:lnTo>
                <a:lnTo>
                  <a:pt x="272" y="673"/>
                </a:lnTo>
                <a:lnTo>
                  <a:pt x="275" y="710"/>
                </a:lnTo>
                <a:lnTo>
                  <a:pt x="283" y="728"/>
                </a:lnTo>
                <a:lnTo>
                  <a:pt x="310" y="751"/>
                </a:lnTo>
                <a:lnTo>
                  <a:pt x="321" y="773"/>
                </a:lnTo>
                <a:lnTo>
                  <a:pt x="333" y="795"/>
                </a:lnTo>
                <a:lnTo>
                  <a:pt x="340" y="810"/>
                </a:lnTo>
                <a:lnTo>
                  <a:pt x="333" y="825"/>
                </a:lnTo>
                <a:lnTo>
                  <a:pt x="318" y="836"/>
                </a:lnTo>
                <a:lnTo>
                  <a:pt x="307" y="832"/>
                </a:lnTo>
                <a:lnTo>
                  <a:pt x="298" y="821"/>
                </a:lnTo>
                <a:lnTo>
                  <a:pt x="283" y="825"/>
                </a:lnTo>
                <a:lnTo>
                  <a:pt x="279" y="836"/>
                </a:lnTo>
                <a:lnTo>
                  <a:pt x="257" y="836"/>
                </a:lnTo>
                <a:lnTo>
                  <a:pt x="223" y="832"/>
                </a:lnTo>
                <a:lnTo>
                  <a:pt x="216" y="840"/>
                </a:lnTo>
                <a:lnTo>
                  <a:pt x="238" y="851"/>
                </a:lnTo>
                <a:lnTo>
                  <a:pt x="268" y="840"/>
                </a:lnTo>
                <a:lnTo>
                  <a:pt x="275" y="854"/>
                </a:lnTo>
                <a:lnTo>
                  <a:pt x="298" y="858"/>
                </a:lnTo>
                <a:lnTo>
                  <a:pt x="314" y="865"/>
                </a:lnTo>
                <a:lnTo>
                  <a:pt x="307" y="873"/>
                </a:lnTo>
                <a:lnTo>
                  <a:pt x="286" y="869"/>
                </a:lnTo>
                <a:lnTo>
                  <a:pt x="283" y="877"/>
                </a:lnTo>
                <a:lnTo>
                  <a:pt x="286" y="888"/>
                </a:lnTo>
                <a:lnTo>
                  <a:pt x="275" y="903"/>
                </a:lnTo>
                <a:lnTo>
                  <a:pt x="257" y="917"/>
                </a:lnTo>
                <a:lnTo>
                  <a:pt x="249" y="921"/>
                </a:lnTo>
                <a:lnTo>
                  <a:pt x="242" y="925"/>
                </a:lnTo>
                <a:lnTo>
                  <a:pt x="246" y="943"/>
                </a:lnTo>
                <a:lnTo>
                  <a:pt x="238" y="954"/>
                </a:lnTo>
                <a:lnTo>
                  <a:pt x="227" y="977"/>
                </a:lnTo>
                <a:lnTo>
                  <a:pt x="231" y="999"/>
                </a:lnTo>
                <a:lnTo>
                  <a:pt x="223" y="1032"/>
                </a:lnTo>
                <a:lnTo>
                  <a:pt x="216" y="1047"/>
                </a:lnTo>
                <a:lnTo>
                  <a:pt x="216" y="1069"/>
                </a:lnTo>
                <a:lnTo>
                  <a:pt x="205" y="1084"/>
                </a:lnTo>
                <a:lnTo>
                  <a:pt x="190" y="1110"/>
                </a:lnTo>
                <a:lnTo>
                  <a:pt x="186" y="1129"/>
                </a:lnTo>
                <a:lnTo>
                  <a:pt x="159" y="1125"/>
                </a:lnTo>
                <a:lnTo>
                  <a:pt x="133" y="1125"/>
                </a:lnTo>
                <a:lnTo>
                  <a:pt x="130" y="1136"/>
                </a:lnTo>
                <a:lnTo>
                  <a:pt x="115" y="1140"/>
                </a:lnTo>
                <a:lnTo>
                  <a:pt x="107" y="1144"/>
                </a:lnTo>
                <a:lnTo>
                  <a:pt x="111" y="1157"/>
                </a:lnTo>
                <a:lnTo>
                  <a:pt x="107" y="1176"/>
                </a:lnTo>
                <a:lnTo>
                  <a:pt x="89" y="1187"/>
                </a:lnTo>
                <a:lnTo>
                  <a:pt x="78" y="1176"/>
                </a:lnTo>
                <a:lnTo>
                  <a:pt x="63" y="1187"/>
                </a:lnTo>
                <a:lnTo>
                  <a:pt x="44" y="1187"/>
                </a:lnTo>
                <a:lnTo>
                  <a:pt x="37" y="1176"/>
                </a:lnTo>
                <a:lnTo>
                  <a:pt x="44" y="1168"/>
                </a:lnTo>
                <a:lnTo>
                  <a:pt x="48" y="1147"/>
                </a:lnTo>
                <a:lnTo>
                  <a:pt x="33" y="1118"/>
                </a:lnTo>
                <a:lnTo>
                  <a:pt x="26" y="1103"/>
                </a:lnTo>
                <a:lnTo>
                  <a:pt x="30" y="1095"/>
                </a:lnTo>
                <a:lnTo>
                  <a:pt x="37" y="1095"/>
                </a:lnTo>
                <a:lnTo>
                  <a:pt x="41" y="1088"/>
                </a:lnTo>
                <a:lnTo>
                  <a:pt x="44" y="1080"/>
                </a:lnTo>
                <a:lnTo>
                  <a:pt x="48" y="1073"/>
                </a:lnTo>
                <a:lnTo>
                  <a:pt x="44" y="1066"/>
                </a:lnTo>
                <a:lnTo>
                  <a:pt x="37" y="1051"/>
                </a:lnTo>
                <a:lnTo>
                  <a:pt x="22" y="1029"/>
                </a:lnTo>
                <a:lnTo>
                  <a:pt x="26" y="1006"/>
                </a:lnTo>
                <a:lnTo>
                  <a:pt x="15" y="988"/>
                </a:lnTo>
                <a:lnTo>
                  <a:pt x="4" y="977"/>
                </a:lnTo>
                <a:lnTo>
                  <a:pt x="11" y="958"/>
                </a:lnTo>
                <a:lnTo>
                  <a:pt x="19" y="921"/>
                </a:lnTo>
                <a:lnTo>
                  <a:pt x="4" y="903"/>
                </a:lnTo>
                <a:lnTo>
                  <a:pt x="0" y="884"/>
                </a:lnTo>
                <a:lnTo>
                  <a:pt x="0" y="873"/>
                </a:lnTo>
                <a:lnTo>
                  <a:pt x="7" y="851"/>
                </a:lnTo>
                <a:lnTo>
                  <a:pt x="19" y="854"/>
                </a:lnTo>
                <a:lnTo>
                  <a:pt x="30" y="825"/>
                </a:lnTo>
                <a:lnTo>
                  <a:pt x="30" y="791"/>
                </a:lnTo>
                <a:lnTo>
                  <a:pt x="33" y="780"/>
                </a:lnTo>
                <a:lnTo>
                  <a:pt x="48" y="769"/>
                </a:lnTo>
                <a:lnTo>
                  <a:pt x="70" y="754"/>
                </a:lnTo>
                <a:lnTo>
                  <a:pt x="70" y="736"/>
                </a:lnTo>
                <a:lnTo>
                  <a:pt x="67" y="680"/>
                </a:lnTo>
                <a:lnTo>
                  <a:pt x="59" y="673"/>
                </a:lnTo>
                <a:lnTo>
                  <a:pt x="59" y="658"/>
                </a:lnTo>
                <a:lnTo>
                  <a:pt x="78" y="650"/>
                </a:lnTo>
                <a:lnTo>
                  <a:pt x="85" y="643"/>
                </a:lnTo>
                <a:lnTo>
                  <a:pt x="74" y="621"/>
                </a:lnTo>
                <a:lnTo>
                  <a:pt x="59" y="599"/>
                </a:lnTo>
                <a:lnTo>
                  <a:pt x="63" y="573"/>
                </a:lnTo>
                <a:lnTo>
                  <a:pt x="67" y="555"/>
                </a:lnTo>
                <a:lnTo>
                  <a:pt x="82" y="522"/>
                </a:lnTo>
                <a:lnTo>
                  <a:pt x="82" y="507"/>
                </a:lnTo>
                <a:lnTo>
                  <a:pt x="82" y="477"/>
                </a:lnTo>
                <a:lnTo>
                  <a:pt x="93" y="451"/>
                </a:lnTo>
                <a:lnTo>
                  <a:pt x="111" y="436"/>
                </a:lnTo>
                <a:lnTo>
                  <a:pt x="130" y="425"/>
                </a:lnTo>
                <a:lnTo>
                  <a:pt x="148" y="429"/>
                </a:lnTo>
                <a:lnTo>
                  <a:pt x="167" y="436"/>
                </a:lnTo>
                <a:lnTo>
                  <a:pt x="175" y="410"/>
                </a:lnTo>
                <a:lnTo>
                  <a:pt x="167" y="388"/>
                </a:lnTo>
                <a:lnTo>
                  <a:pt x="159" y="373"/>
                </a:lnTo>
                <a:lnTo>
                  <a:pt x="156" y="362"/>
                </a:lnTo>
                <a:lnTo>
                  <a:pt x="159" y="351"/>
                </a:lnTo>
                <a:lnTo>
                  <a:pt x="172" y="347"/>
                </a:lnTo>
                <a:lnTo>
                  <a:pt x="175" y="322"/>
                </a:lnTo>
                <a:lnTo>
                  <a:pt x="183" y="299"/>
                </a:lnTo>
                <a:lnTo>
                  <a:pt x="186" y="281"/>
                </a:lnTo>
                <a:lnTo>
                  <a:pt x="186" y="262"/>
                </a:lnTo>
                <a:lnTo>
                  <a:pt x="197" y="244"/>
                </a:lnTo>
                <a:lnTo>
                  <a:pt x="220" y="229"/>
                </a:lnTo>
                <a:lnTo>
                  <a:pt x="235" y="225"/>
                </a:lnTo>
                <a:lnTo>
                  <a:pt x="235" y="207"/>
                </a:lnTo>
                <a:lnTo>
                  <a:pt x="242" y="195"/>
                </a:lnTo>
                <a:lnTo>
                  <a:pt x="257" y="177"/>
                </a:lnTo>
                <a:lnTo>
                  <a:pt x="272" y="166"/>
                </a:lnTo>
                <a:lnTo>
                  <a:pt x="264" y="134"/>
                </a:lnTo>
                <a:lnTo>
                  <a:pt x="292" y="103"/>
                </a:lnTo>
                <a:lnTo>
                  <a:pt x="298" y="90"/>
                </a:lnTo>
                <a:lnTo>
                  <a:pt x="318" y="86"/>
                </a:lnTo>
                <a:lnTo>
                  <a:pt x="331" y="69"/>
                </a:lnTo>
                <a:lnTo>
                  <a:pt x="331" y="58"/>
                </a:lnTo>
                <a:lnTo>
                  <a:pt x="344" y="45"/>
                </a:lnTo>
                <a:lnTo>
                  <a:pt x="368" y="42"/>
                </a:lnTo>
                <a:lnTo>
                  <a:pt x="396" y="42"/>
                </a:lnTo>
                <a:lnTo>
                  <a:pt x="418" y="21"/>
                </a:lnTo>
                <a:lnTo>
                  <a:pt x="414" y="0"/>
                </a:lnTo>
                <a:lnTo>
                  <a:pt x="418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grpSp>
        <p:nvGrpSpPr>
          <p:cNvPr id="189" name="Group 91">
            <a:extLst>
              <a:ext uri="{FF2B5EF4-FFF2-40B4-BE49-F238E27FC236}">
                <a16:creationId xmlns:a16="http://schemas.microsoft.com/office/drawing/2014/main" id="{E40FE609-B0F8-45D8-936C-D8DF908F415B}"/>
              </a:ext>
            </a:extLst>
          </p:cNvPr>
          <p:cNvGrpSpPr>
            <a:grpSpLocks/>
          </p:cNvGrpSpPr>
          <p:nvPr/>
        </p:nvGrpSpPr>
        <p:grpSpPr bwMode="auto">
          <a:xfrm>
            <a:off x="3367572" y="3322957"/>
            <a:ext cx="214313" cy="234950"/>
            <a:chOff x="2245" y="1556"/>
            <a:chExt cx="128" cy="138"/>
          </a:xfrm>
          <a:solidFill>
            <a:schemeClr val="bg1">
              <a:lumMod val="75000"/>
            </a:schemeClr>
          </a:solidFill>
        </p:grpSpPr>
        <p:grpSp>
          <p:nvGrpSpPr>
            <p:cNvPr id="190" name="Group 92">
              <a:extLst>
                <a:ext uri="{FF2B5EF4-FFF2-40B4-BE49-F238E27FC236}">
                  <a16:creationId xmlns:a16="http://schemas.microsoft.com/office/drawing/2014/main" id="{572197D2-D863-49B6-9290-B9BF3A01F6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2" y="1597"/>
              <a:ext cx="61" cy="97"/>
              <a:chOff x="2312" y="1597"/>
              <a:chExt cx="61" cy="97"/>
            </a:xfrm>
            <a:grpFill/>
          </p:grpSpPr>
          <p:sp>
            <p:nvSpPr>
              <p:cNvPr id="192" name="Freeform 93">
                <a:extLst>
                  <a:ext uri="{FF2B5EF4-FFF2-40B4-BE49-F238E27FC236}">
                    <a16:creationId xmlns:a16="http://schemas.microsoft.com/office/drawing/2014/main" id="{B49006A1-A82F-429F-B02E-B69BA0D65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1597"/>
                <a:ext cx="61" cy="9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17"/>
                  </a:cxn>
                  <a:cxn ang="0">
                    <a:pos x="61" y="32"/>
                  </a:cxn>
                  <a:cxn ang="0">
                    <a:pos x="53" y="49"/>
                  </a:cxn>
                  <a:cxn ang="0">
                    <a:pos x="43" y="63"/>
                  </a:cxn>
                  <a:cxn ang="0">
                    <a:pos x="24" y="80"/>
                  </a:cxn>
                  <a:cxn ang="0">
                    <a:pos x="9" y="97"/>
                  </a:cxn>
                  <a:cxn ang="0">
                    <a:pos x="0" y="80"/>
                  </a:cxn>
                  <a:cxn ang="0">
                    <a:pos x="6" y="73"/>
                  </a:cxn>
                  <a:cxn ang="0">
                    <a:pos x="24" y="54"/>
                  </a:cxn>
                  <a:cxn ang="0">
                    <a:pos x="23" y="43"/>
                  </a:cxn>
                  <a:cxn ang="0">
                    <a:pos x="32" y="28"/>
                  </a:cxn>
                  <a:cxn ang="0">
                    <a:pos x="55" y="9"/>
                  </a:cxn>
                  <a:cxn ang="0">
                    <a:pos x="55" y="15"/>
                  </a:cxn>
                  <a:cxn ang="0">
                    <a:pos x="59" y="24"/>
                  </a:cxn>
                  <a:cxn ang="0">
                    <a:pos x="53" y="0"/>
                  </a:cxn>
                </a:cxnLst>
                <a:rect l="0" t="0" r="r" b="b"/>
                <a:pathLst>
                  <a:path w="61" h="97">
                    <a:moveTo>
                      <a:pt x="53" y="0"/>
                    </a:moveTo>
                    <a:lnTo>
                      <a:pt x="53" y="17"/>
                    </a:lnTo>
                    <a:lnTo>
                      <a:pt x="61" y="32"/>
                    </a:lnTo>
                    <a:lnTo>
                      <a:pt x="53" y="49"/>
                    </a:lnTo>
                    <a:lnTo>
                      <a:pt x="43" y="63"/>
                    </a:lnTo>
                    <a:lnTo>
                      <a:pt x="24" y="80"/>
                    </a:lnTo>
                    <a:lnTo>
                      <a:pt x="9" y="97"/>
                    </a:lnTo>
                    <a:lnTo>
                      <a:pt x="0" y="80"/>
                    </a:lnTo>
                    <a:lnTo>
                      <a:pt x="6" y="73"/>
                    </a:lnTo>
                    <a:lnTo>
                      <a:pt x="24" y="54"/>
                    </a:lnTo>
                    <a:lnTo>
                      <a:pt x="23" y="43"/>
                    </a:lnTo>
                    <a:lnTo>
                      <a:pt x="32" y="28"/>
                    </a:lnTo>
                    <a:lnTo>
                      <a:pt x="55" y="9"/>
                    </a:lnTo>
                    <a:lnTo>
                      <a:pt x="55" y="15"/>
                    </a:lnTo>
                    <a:lnTo>
                      <a:pt x="59" y="24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sz="1463"/>
              </a:p>
            </p:txBody>
          </p:sp>
          <p:sp>
            <p:nvSpPr>
              <p:cNvPr id="193" name="Freeform 94">
                <a:extLst>
                  <a:ext uri="{FF2B5EF4-FFF2-40B4-BE49-F238E27FC236}">
                    <a16:creationId xmlns:a16="http://schemas.microsoft.com/office/drawing/2014/main" id="{E64C4AD8-E877-4612-A9EB-6B6876390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1597"/>
                <a:ext cx="61" cy="9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17"/>
                  </a:cxn>
                  <a:cxn ang="0">
                    <a:pos x="61" y="32"/>
                  </a:cxn>
                  <a:cxn ang="0">
                    <a:pos x="53" y="49"/>
                  </a:cxn>
                  <a:cxn ang="0">
                    <a:pos x="43" y="63"/>
                  </a:cxn>
                  <a:cxn ang="0">
                    <a:pos x="24" y="80"/>
                  </a:cxn>
                  <a:cxn ang="0">
                    <a:pos x="9" y="97"/>
                  </a:cxn>
                  <a:cxn ang="0">
                    <a:pos x="0" y="80"/>
                  </a:cxn>
                  <a:cxn ang="0">
                    <a:pos x="6" y="73"/>
                  </a:cxn>
                  <a:cxn ang="0">
                    <a:pos x="24" y="54"/>
                  </a:cxn>
                  <a:cxn ang="0">
                    <a:pos x="23" y="43"/>
                  </a:cxn>
                  <a:cxn ang="0">
                    <a:pos x="32" y="28"/>
                  </a:cxn>
                  <a:cxn ang="0">
                    <a:pos x="55" y="9"/>
                  </a:cxn>
                  <a:cxn ang="0">
                    <a:pos x="55" y="15"/>
                  </a:cxn>
                  <a:cxn ang="0">
                    <a:pos x="59" y="24"/>
                  </a:cxn>
                </a:cxnLst>
                <a:rect l="0" t="0" r="r" b="b"/>
                <a:pathLst>
                  <a:path w="61" h="97">
                    <a:moveTo>
                      <a:pt x="53" y="0"/>
                    </a:moveTo>
                    <a:lnTo>
                      <a:pt x="53" y="17"/>
                    </a:lnTo>
                    <a:lnTo>
                      <a:pt x="61" y="32"/>
                    </a:lnTo>
                    <a:lnTo>
                      <a:pt x="53" y="49"/>
                    </a:lnTo>
                    <a:lnTo>
                      <a:pt x="43" y="63"/>
                    </a:lnTo>
                    <a:lnTo>
                      <a:pt x="24" y="80"/>
                    </a:lnTo>
                    <a:lnTo>
                      <a:pt x="9" y="97"/>
                    </a:lnTo>
                    <a:lnTo>
                      <a:pt x="0" y="80"/>
                    </a:lnTo>
                    <a:lnTo>
                      <a:pt x="6" y="73"/>
                    </a:lnTo>
                    <a:lnTo>
                      <a:pt x="24" y="54"/>
                    </a:lnTo>
                    <a:lnTo>
                      <a:pt x="23" y="43"/>
                    </a:lnTo>
                    <a:lnTo>
                      <a:pt x="32" y="28"/>
                    </a:lnTo>
                    <a:lnTo>
                      <a:pt x="55" y="9"/>
                    </a:lnTo>
                    <a:lnTo>
                      <a:pt x="55" y="15"/>
                    </a:lnTo>
                    <a:lnTo>
                      <a:pt x="59" y="24"/>
                    </a:lnTo>
                  </a:path>
                </a:pathLst>
              </a:custGeom>
              <a:grpFill/>
              <a:ln w="12700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 sz="1463"/>
              </a:p>
            </p:txBody>
          </p:sp>
        </p:grpSp>
        <p:sp>
          <p:nvSpPr>
            <p:cNvPr id="191" name="Freeform 95">
              <a:extLst>
                <a:ext uri="{FF2B5EF4-FFF2-40B4-BE49-F238E27FC236}">
                  <a16:creationId xmlns:a16="http://schemas.microsoft.com/office/drawing/2014/main" id="{D55A7925-2B91-4382-9F5D-9B2722E4D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1556"/>
              <a:ext cx="76" cy="7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0" y="11"/>
                </a:cxn>
                <a:cxn ang="0">
                  <a:pos x="35" y="9"/>
                </a:cxn>
                <a:cxn ang="0">
                  <a:pos x="26" y="7"/>
                </a:cxn>
                <a:cxn ang="0">
                  <a:pos x="30" y="20"/>
                </a:cxn>
                <a:cxn ang="0">
                  <a:pos x="32" y="30"/>
                </a:cxn>
                <a:cxn ang="0">
                  <a:pos x="33" y="37"/>
                </a:cxn>
                <a:cxn ang="0">
                  <a:pos x="28" y="39"/>
                </a:cxn>
                <a:cxn ang="0">
                  <a:pos x="19" y="35"/>
                </a:cxn>
                <a:cxn ang="0">
                  <a:pos x="19" y="30"/>
                </a:cxn>
                <a:cxn ang="0">
                  <a:pos x="11" y="30"/>
                </a:cxn>
                <a:cxn ang="0">
                  <a:pos x="13" y="39"/>
                </a:cxn>
                <a:cxn ang="0">
                  <a:pos x="9" y="48"/>
                </a:cxn>
                <a:cxn ang="0">
                  <a:pos x="0" y="61"/>
                </a:cxn>
                <a:cxn ang="0">
                  <a:pos x="4" y="72"/>
                </a:cxn>
                <a:cxn ang="0">
                  <a:pos x="13" y="78"/>
                </a:cxn>
                <a:cxn ang="0">
                  <a:pos x="22" y="72"/>
                </a:cxn>
                <a:cxn ang="0">
                  <a:pos x="33" y="65"/>
                </a:cxn>
                <a:cxn ang="0">
                  <a:pos x="54" y="59"/>
                </a:cxn>
                <a:cxn ang="0">
                  <a:pos x="63" y="61"/>
                </a:cxn>
                <a:cxn ang="0">
                  <a:pos x="59" y="48"/>
                </a:cxn>
                <a:cxn ang="0">
                  <a:pos x="67" y="41"/>
                </a:cxn>
                <a:cxn ang="0">
                  <a:pos x="76" y="28"/>
                </a:cxn>
                <a:cxn ang="0">
                  <a:pos x="72" y="20"/>
                </a:cxn>
                <a:cxn ang="0">
                  <a:pos x="65" y="11"/>
                </a:cxn>
                <a:cxn ang="0">
                  <a:pos x="59" y="0"/>
                </a:cxn>
              </a:cxnLst>
              <a:rect l="0" t="0" r="r" b="b"/>
              <a:pathLst>
                <a:path w="76" h="78">
                  <a:moveTo>
                    <a:pt x="59" y="0"/>
                  </a:moveTo>
                  <a:lnTo>
                    <a:pt x="50" y="11"/>
                  </a:lnTo>
                  <a:lnTo>
                    <a:pt x="35" y="9"/>
                  </a:lnTo>
                  <a:lnTo>
                    <a:pt x="26" y="7"/>
                  </a:lnTo>
                  <a:lnTo>
                    <a:pt x="30" y="20"/>
                  </a:lnTo>
                  <a:lnTo>
                    <a:pt x="32" y="30"/>
                  </a:lnTo>
                  <a:lnTo>
                    <a:pt x="33" y="37"/>
                  </a:lnTo>
                  <a:lnTo>
                    <a:pt x="28" y="39"/>
                  </a:lnTo>
                  <a:lnTo>
                    <a:pt x="19" y="35"/>
                  </a:lnTo>
                  <a:lnTo>
                    <a:pt x="19" y="30"/>
                  </a:lnTo>
                  <a:lnTo>
                    <a:pt x="11" y="30"/>
                  </a:lnTo>
                  <a:lnTo>
                    <a:pt x="13" y="39"/>
                  </a:lnTo>
                  <a:lnTo>
                    <a:pt x="9" y="48"/>
                  </a:lnTo>
                  <a:lnTo>
                    <a:pt x="0" y="61"/>
                  </a:lnTo>
                  <a:lnTo>
                    <a:pt x="4" y="72"/>
                  </a:lnTo>
                  <a:lnTo>
                    <a:pt x="13" y="78"/>
                  </a:lnTo>
                  <a:lnTo>
                    <a:pt x="22" y="72"/>
                  </a:lnTo>
                  <a:lnTo>
                    <a:pt x="33" y="65"/>
                  </a:lnTo>
                  <a:lnTo>
                    <a:pt x="54" y="59"/>
                  </a:lnTo>
                  <a:lnTo>
                    <a:pt x="63" y="61"/>
                  </a:lnTo>
                  <a:lnTo>
                    <a:pt x="59" y="48"/>
                  </a:lnTo>
                  <a:lnTo>
                    <a:pt x="67" y="41"/>
                  </a:lnTo>
                  <a:lnTo>
                    <a:pt x="76" y="28"/>
                  </a:lnTo>
                  <a:lnTo>
                    <a:pt x="72" y="20"/>
                  </a:lnTo>
                  <a:lnTo>
                    <a:pt x="65" y="1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</p:grpSp>
      <p:sp>
        <p:nvSpPr>
          <p:cNvPr id="194" name="Freeform 96">
            <a:extLst>
              <a:ext uri="{FF2B5EF4-FFF2-40B4-BE49-F238E27FC236}">
                <a16:creationId xmlns:a16="http://schemas.microsoft.com/office/drawing/2014/main" id="{353E591B-427E-4B62-B9D4-1D17B784300F}"/>
              </a:ext>
            </a:extLst>
          </p:cNvPr>
          <p:cNvSpPr>
            <a:spLocks/>
          </p:cNvSpPr>
          <p:nvPr/>
        </p:nvSpPr>
        <p:spPr bwMode="auto">
          <a:xfrm>
            <a:off x="2834172" y="1608458"/>
            <a:ext cx="1682750" cy="1860550"/>
          </a:xfrm>
          <a:custGeom>
            <a:avLst/>
            <a:gdLst/>
            <a:ahLst/>
            <a:cxnLst>
              <a:cxn ang="0">
                <a:pos x="297" y="1014"/>
              </a:cxn>
              <a:cxn ang="0">
                <a:pos x="337" y="951"/>
              </a:cxn>
              <a:cxn ang="0">
                <a:pos x="326" y="865"/>
              </a:cxn>
              <a:cxn ang="0">
                <a:pos x="334" y="791"/>
              </a:cxn>
              <a:cxn ang="0">
                <a:pos x="352" y="688"/>
              </a:cxn>
              <a:cxn ang="0">
                <a:pos x="404" y="618"/>
              </a:cxn>
              <a:cxn ang="0">
                <a:pos x="430" y="562"/>
              </a:cxn>
              <a:cxn ang="0">
                <a:pos x="450" y="507"/>
              </a:cxn>
              <a:cxn ang="0">
                <a:pos x="505" y="414"/>
              </a:cxn>
              <a:cxn ang="0">
                <a:pos x="535" y="340"/>
              </a:cxn>
              <a:cxn ang="0">
                <a:pos x="603" y="266"/>
              </a:cxn>
              <a:cxn ang="0">
                <a:pos x="659" y="240"/>
              </a:cxn>
              <a:cxn ang="0">
                <a:pos x="696" y="174"/>
              </a:cxn>
              <a:cxn ang="0">
                <a:pos x="785" y="210"/>
              </a:cxn>
              <a:cxn ang="0">
                <a:pos x="833" y="221"/>
              </a:cxn>
              <a:cxn ang="0">
                <a:pos x="859" y="133"/>
              </a:cxn>
              <a:cxn ang="0">
                <a:pos x="933" y="126"/>
              </a:cxn>
              <a:cxn ang="0">
                <a:pos x="960" y="159"/>
              </a:cxn>
              <a:cxn ang="0">
                <a:pos x="982" y="115"/>
              </a:cxn>
              <a:cxn ang="0">
                <a:pos x="1008" y="63"/>
              </a:cxn>
              <a:cxn ang="0">
                <a:pos x="960" y="19"/>
              </a:cxn>
              <a:cxn ang="0">
                <a:pos x="915" y="22"/>
              </a:cxn>
              <a:cxn ang="0">
                <a:pos x="889" y="19"/>
              </a:cxn>
              <a:cxn ang="0">
                <a:pos x="852" y="44"/>
              </a:cxn>
              <a:cxn ang="0">
                <a:pos x="837" y="30"/>
              </a:cxn>
              <a:cxn ang="0">
                <a:pos x="781" y="96"/>
              </a:cxn>
              <a:cxn ang="0">
                <a:pos x="726" y="115"/>
              </a:cxn>
              <a:cxn ang="0">
                <a:pos x="666" y="133"/>
              </a:cxn>
              <a:cxn ang="0">
                <a:pos x="596" y="148"/>
              </a:cxn>
              <a:cxn ang="0">
                <a:pos x="588" y="203"/>
              </a:cxn>
              <a:cxn ang="0">
                <a:pos x="581" y="251"/>
              </a:cxn>
              <a:cxn ang="0">
                <a:pos x="524" y="262"/>
              </a:cxn>
              <a:cxn ang="0">
                <a:pos x="505" y="303"/>
              </a:cxn>
              <a:cxn ang="0">
                <a:pos x="461" y="362"/>
              </a:cxn>
              <a:cxn ang="0">
                <a:pos x="415" y="436"/>
              </a:cxn>
              <a:cxn ang="0">
                <a:pos x="378" y="511"/>
              </a:cxn>
              <a:cxn ang="0">
                <a:pos x="356" y="555"/>
              </a:cxn>
              <a:cxn ang="0">
                <a:pos x="285" y="618"/>
              </a:cxn>
              <a:cxn ang="0">
                <a:pos x="326" y="625"/>
              </a:cxn>
              <a:cxn ang="0">
                <a:pos x="263" y="637"/>
              </a:cxn>
              <a:cxn ang="0">
                <a:pos x="204" y="674"/>
              </a:cxn>
              <a:cxn ang="0">
                <a:pos x="154" y="677"/>
              </a:cxn>
              <a:cxn ang="0">
                <a:pos x="113" y="705"/>
              </a:cxn>
              <a:cxn ang="0">
                <a:pos x="87" y="733"/>
              </a:cxn>
              <a:cxn ang="0">
                <a:pos x="35" y="767"/>
              </a:cxn>
              <a:cxn ang="0">
                <a:pos x="20" y="889"/>
              </a:cxn>
              <a:cxn ang="0">
                <a:pos x="41" y="917"/>
              </a:cxn>
              <a:cxn ang="0">
                <a:pos x="20" y="971"/>
              </a:cxn>
              <a:cxn ang="0">
                <a:pos x="33" y="1003"/>
              </a:cxn>
              <a:cxn ang="0">
                <a:pos x="0" y="1030"/>
              </a:cxn>
              <a:cxn ang="0">
                <a:pos x="85" y="1110"/>
              </a:cxn>
              <a:cxn ang="0">
                <a:pos x="209" y="1019"/>
              </a:cxn>
              <a:cxn ang="0">
                <a:pos x="254" y="967"/>
              </a:cxn>
              <a:cxn ang="0">
                <a:pos x="263" y="1045"/>
              </a:cxn>
            </a:cxnLst>
            <a:rect l="0" t="0" r="r" b="b"/>
            <a:pathLst>
              <a:path w="1012" h="1110">
                <a:moveTo>
                  <a:pt x="271" y="1045"/>
                </a:moveTo>
                <a:lnTo>
                  <a:pt x="274" y="1043"/>
                </a:lnTo>
                <a:lnTo>
                  <a:pt x="285" y="1040"/>
                </a:lnTo>
                <a:lnTo>
                  <a:pt x="293" y="1028"/>
                </a:lnTo>
                <a:lnTo>
                  <a:pt x="297" y="1014"/>
                </a:lnTo>
                <a:lnTo>
                  <a:pt x="300" y="1006"/>
                </a:lnTo>
                <a:lnTo>
                  <a:pt x="297" y="984"/>
                </a:lnTo>
                <a:lnTo>
                  <a:pt x="300" y="969"/>
                </a:lnTo>
                <a:lnTo>
                  <a:pt x="311" y="962"/>
                </a:lnTo>
                <a:lnTo>
                  <a:pt x="337" y="951"/>
                </a:lnTo>
                <a:lnTo>
                  <a:pt x="341" y="939"/>
                </a:lnTo>
                <a:lnTo>
                  <a:pt x="337" y="902"/>
                </a:lnTo>
                <a:lnTo>
                  <a:pt x="334" y="895"/>
                </a:lnTo>
                <a:lnTo>
                  <a:pt x="334" y="873"/>
                </a:lnTo>
                <a:lnTo>
                  <a:pt x="326" y="865"/>
                </a:lnTo>
                <a:lnTo>
                  <a:pt x="330" y="847"/>
                </a:lnTo>
                <a:lnTo>
                  <a:pt x="337" y="847"/>
                </a:lnTo>
                <a:lnTo>
                  <a:pt x="356" y="836"/>
                </a:lnTo>
                <a:lnTo>
                  <a:pt x="341" y="802"/>
                </a:lnTo>
                <a:lnTo>
                  <a:pt x="334" y="791"/>
                </a:lnTo>
                <a:lnTo>
                  <a:pt x="334" y="788"/>
                </a:lnTo>
                <a:lnTo>
                  <a:pt x="334" y="759"/>
                </a:lnTo>
                <a:lnTo>
                  <a:pt x="345" y="737"/>
                </a:lnTo>
                <a:lnTo>
                  <a:pt x="348" y="714"/>
                </a:lnTo>
                <a:lnTo>
                  <a:pt x="352" y="688"/>
                </a:lnTo>
                <a:lnTo>
                  <a:pt x="348" y="666"/>
                </a:lnTo>
                <a:lnTo>
                  <a:pt x="356" y="651"/>
                </a:lnTo>
                <a:lnTo>
                  <a:pt x="360" y="640"/>
                </a:lnTo>
                <a:lnTo>
                  <a:pt x="382" y="625"/>
                </a:lnTo>
                <a:lnTo>
                  <a:pt x="404" y="618"/>
                </a:lnTo>
                <a:lnTo>
                  <a:pt x="423" y="625"/>
                </a:lnTo>
                <a:lnTo>
                  <a:pt x="430" y="629"/>
                </a:lnTo>
                <a:lnTo>
                  <a:pt x="442" y="614"/>
                </a:lnTo>
                <a:lnTo>
                  <a:pt x="442" y="596"/>
                </a:lnTo>
                <a:lnTo>
                  <a:pt x="430" y="562"/>
                </a:lnTo>
                <a:lnTo>
                  <a:pt x="426" y="548"/>
                </a:lnTo>
                <a:lnTo>
                  <a:pt x="430" y="540"/>
                </a:lnTo>
                <a:lnTo>
                  <a:pt x="437" y="540"/>
                </a:lnTo>
                <a:lnTo>
                  <a:pt x="446" y="529"/>
                </a:lnTo>
                <a:lnTo>
                  <a:pt x="450" y="507"/>
                </a:lnTo>
                <a:lnTo>
                  <a:pt x="453" y="477"/>
                </a:lnTo>
                <a:lnTo>
                  <a:pt x="457" y="448"/>
                </a:lnTo>
                <a:lnTo>
                  <a:pt x="468" y="436"/>
                </a:lnTo>
                <a:lnTo>
                  <a:pt x="490" y="422"/>
                </a:lnTo>
                <a:lnTo>
                  <a:pt x="505" y="414"/>
                </a:lnTo>
                <a:lnTo>
                  <a:pt x="509" y="392"/>
                </a:lnTo>
                <a:lnTo>
                  <a:pt x="516" y="377"/>
                </a:lnTo>
                <a:lnTo>
                  <a:pt x="535" y="362"/>
                </a:lnTo>
                <a:lnTo>
                  <a:pt x="539" y="351"/>
                </a:lnTo>
                <a:lnTo>
                  <a:pt x="535" y="340"/>
                </a:lnTo>
                <a:lnTo>
                  <a:pt x="535" y="325"/>
                </a:lnTo>
                <a:lnTo>
                  <a:pt x="550" y="314"/>
                </a:lnTo>
                <a:lnTo>
                  <a:pt x="568" y="281"/>
                </a:lnTo>
                <a:lnTo>
                  <a:pt x="581" y="284"/>
                </a:lnTo>
                <a:lnTo>
                  <a:pt x="603" y="266"/>
                </a:lnTo>
                <a:lnTo>
                  <a:pt x="600" y="251"/>
                </a:lnTo>
                <a:lnTo>
                  <a:pt x="614" y="236"/>
                </a:lnTo>
                <a:lnTo>
                  <a:pt x="622" y="240"/>
                </a:lnTo>
                <a:lnTo>
                  <a:pt x="637" y="236"/>
                </a:lnTo>
                <a:lnTo>
                  <a:pt x="659" y="240"/>
                </a:lnTo>
                <a:lnTo>
                  <a:pt x="688" y="214"/>
                </a:lnTo>
                <a:lnTo>
                  <a:pt x="685" y="199"/>
                </a:lnTo>
                <a:lnTo>
                  <a:pt x="688" y="192"/>
                </a:lnTo>
                <a:lnTo>
                  <a:pt x="681" y="188"/>
                </a:lnTo>
                <a:lnTo>
                  <a:pt x="696" y="174"/>
                </a:lnTo>
                <a:lnTo>
                  <a:pt x="718" y="171"/>
                </a:lnTo>
                <a:lnTo>
                  <a:pt x="733" y="192"/>
                </a:lnTo>
                <a:lnTo>
                  <a:pt x="759" y="221"/>
                </a:lnTo>
                <a:lnTo>
                  <a:pt x="770" y="221"/>
                </a:lnTo>
                <a:lnTo>
                  <a:pt x="785" y="210"/>
                </a:lnTo>
                <a:lnTo>
                  <a:pt x="796" y="207"/>
                </a:lnTo>
                <a:lnTo>
                  <a:pt x="803" y="210"/>
                </a:lnTo>
                <a:lnTo>
                  <a:pt x="815" y="221"/>
                </a:lnTo>
                <a:lnTo>
                  <a:pt x="829" y="225"/>
                </a:lnTo>
                <a:lnTo>
                  <a:pt x="833" y="221"/>
                </a:lnTo>
                <a:lnTo>
                  <a:pt x="840" y="207"/>
                </a:lnTo>
                <a:lnTo>
                  <a:pt x="844" y="199"/>
                </a:lnTo>
                <a:lnTo>
                  <a:pt x="859" y="174"/>
                </a:lnTo>
                <a:lnTo>
                  <a:pt x="863" y="171"/>
                </a:lnTo>
                <a:lnTo>
                  <a:pt x="859" y="133"/>
                </a:lnTo>
                <a:lnTo>
                  <a:pt x="878" y="115"/>
                </a:lnTo>
                <a:lnTo>
                  <a:pt x="885" y="119"/>
                </a:lnTo>
                <a:lnTo>
                  <a:pt x="907" y="96"/>
                </a:lnTo>
                <a:lnTo>
                  <a:pt x="926" y="119"/>
                </a:lnTo>
                <a:lnTo>
                  <a:pt x="933" y="126"/>
                </a:lnTo>
                <a:lnTo>
                  <a:pt x="944" y="122"/>
                </a:lnTo>
                <a:lnTo>
                  <a:pt x="952" y="133"/>
                </a:lnTo>
                <a:lnTo>
                  <a:pt x="952" y="141"/>
                </a:lnTo>
                <a:lnTo>
                  <a:pt x="960" y="148"/>
                </a:lnTo>
                <a:lnTo>
                  <a:pt x="960" y="159"/>
                </a:lnTo>
                <a:lnTo>
                  <a:pt x="971" y="145"/>
                </a:lnTo>
                <a:lnTo>
                  <a:pt x="990" y="130"/>
                </a:lnTo>
                <a:lnTo>
                  <a:pt x="1001" y="107"/>
                </a:lnTo>
                <a:lnTo>
                  <a:pt x="993" y="104"/>
                </a:lnTo>
                <a:lnTo>
                  <a:pt x="982" y="115"/>
                </a:lnTo>
                <a:lnTo>
                  <a:pt x="979" y="96"/>
                </a:lnTo>
                <a:lnTo>
                  <a:pt x="971" y="93"/>
                </a:lnTo>
                <a:lnTo>
                  <a:pt x="968" y="82"/>
                </a:lnTo>
                <a:lnTo>
                  <a:pt x="997" y="59"/>
                </a:lnTo>
                <a:lnTo>
                  <a:pt x="1008" y="63"/>
                </a:lnTo>
                <a:lnTo>
                  <a:pt x="1012" y="48"/>
                </a:lnTo>
                <a:lnTo>
                  <a:pt x="1005" y="44"/>
                </a:lnTo>
                <a:lnTo>
                  <a:pt x="986" y="37"/>
                </a:lnTo>
                <a:lnTo>
                  <a:pt x="975" y="33"/>
                </a:lnTo>
                <a:lnTo>
                  <a:pt x="960" y="19"/>
                </a:lnTo>
                <a:lnTo>
                  <a:pt x="944" y="15"/>
                </a:lnTo>
                <a:lnTo>
                  <a:pt x="929" y="30"/>
                </a:lnTo>
                <a:lnTo>
                  <a:pt x="922" y="41"/>
                </a:lnTo>
                <a:lnTo>
                  <a:pt x="907" y="30"/>
                </a:lnTo>
                <a:lnTo>
                  <a:pt x="915" y="22"/>
                </a:lnTo>
                <a:lnTo>
                  <a:pt x="918" y="4"/>
                </a:lnTo>
                <a:lnTo>
                  <a:pt x="915" y="0"/>
                </a:lnTo>
                <a:lnTo>
                  <a:pt x="896" y="0"/>
                </a:lnTo>
                <a:lnTo>
                  <a:pt x="892" y="7"/>
                </a:lnTo>
                <a:lnTo>
                  <a:pt x="889" y="19"/>
                </a:lnTo>
                <a:lnTo>
                  <a:pt x="892" y="30"/>
                </a:lnTo>
                <a:lnTo>
                  <a:pt x="878" y="44"/>
                </a:lnTo>
                <a:lnTo>
                  <a:pt x="866" y="22"/>
                </a:lnTo>
                <a:lnTo>
                  <a:pt x="855" y="26"/>
                </a:lnTo>
                <a:lnTo>
                  <a:pt x="852" y="44"/>
                </a:lnTo>
                <a:lnTo>
                  <a:pt x="844" y="70"/>
                </a:lnTo>
                <a:lnTo>
                  <a:pt x="826" y="89"/>
                </a:lnTo>
                <a:lnTo>
                  <a:pt x="815" y="67"/>
                </a:lnTo>
                <a:lnTo>
                  <a:pt x="833" y="52"/>
                </a:lnTo>
                <a:lnTo>
                  <a:pt x="837" y="30"/>
                </a:lnTo>
                <a:lnTo>
                  <a:pt x="826" y="30"/>
                </a:lnTo>
                <a:lnTo>
                  <a:pt x="807" y="30"/>
                </a:lnTo>
                <a:lnTo>
                  <a:pt x="792" y="52"/>
                </a:lnTo>
                <a:lnTo>
                  <a:pt x="774" y="82"/>
                </a:lnTo>
                <a:lnTo>
                  <a:pt x="781" y="96"/>
                </a:lnTo>
                <a:lnTo>
                  <a:pt x="770" y="104"/>
                </a:lnTo>
                <a:lnTo>
                  <a:pt x="755" y="93"/>
                </a:lnTo>
                <a:lnTo>
                  <a:pt x="740" y="100"/>
                </a:lnTo>
                <a:lnTo>
                  <a:pt x="744" y="115"/>
                </a:lnTo>
                <a:lnTo>
                  <a:pt x="726" y="115"/>
                </a:lnTo>
                <a:lnTo>
                  <a:pt x="714" y="119"/>
                </a:lnTo>
                <a:lnTo>
                  <a:pt x="700" y="137"/>
                </a:lnTo>
                <a:lnTo>
                  <a:pt x="681" y="133"/>
                </a:lnTo>
                <a:lnTo>
                  <a:pt x="681" y="145"/>
                </a:lnTo>
                <a:lnTo>
                  <a:pt x="666" y="133"/>
                </a:lnTo>
                <a:lnTo>
                  <a:pt x="648" y="141"/>
                </a:lnTo>
                <a:lnTo>
                  <a:pt x="644" y="156"/>
                </a:lnTo>
                <a:lnTo>
                  <a:pt x="629" y="159"/>
                </a:lnTo>
                <a:lnTo>
                  <a:pt x="618" y="145"/>
                </a:lnTo>
                <a:lnTo>
                  <a:pt x="596" y="148"/>
                </a:lnTo>
                <a:lnTo>
                  <a:pt x="574" y="156"/>
                </a:lnTo>
                <a:lnTo>
                  <a:pt x="574" y="178"/>
                </a:lnTo>
                <a:lnTo>
                  <a:pt x="588" y="182"/>
                </a:lnTo>
                <a:lnTo>
                  <a:pt x="588" y="188"/>
                </a:lnTo>
                <a:lnTo>
                  <a:pt x="588" y="203"/>
                </a:lnTo>
                <a:lnTo>
                  <a:pt x="577" y="199"/>
                </a:lnTo>
                <a:lnTo>
                  <a:pt x="564" y="207"/>
                </a:lnTo>
                <a:lnTo>
                  <a:pt x="568" y="221"/>
                </a:lnTo>
                <a:lnTo>
                  <a:pt x="581" y="233"/>
                </a:lnTo>
                <a:lnTo>
                  <a:pt x="581" y="251"/>
                </a:lnTo>
                <a:lnTo>
                  <a:pt x="568" y="244"/>
                </a:lnTo>
                <a:lnTo>
                  <a:pt x="557" y="247"/>
                </a:lnTo>
                <a:lnTo>
                  <a:pt x="557" y="262"/>
                </a:lnTo>
                <a:lnTo>
                  <a:pt x="539" y="262"/>
                </a:lnTo>
                <a:lnTo>
                  <a:pt x="524" y="262"/>
                </a:lnTo>
                <a:lnTo>
                  <a:pt x="520" y="273"/>
                </a:lnTo>
                <a:lnTo>
                  <a:pt x="516" y="281"/>
                </a:lnTo>
                <a:lnTo>
                  <a:pt x="505" y="284"/>
                </a:lnTo>
                <a:lnTo>
                  <a:pt x="501" y="292"/>
                </a:lnTo>
                <a:lnTo>
                  <a:pt x="505" y="303"/>
                </a:lnTo>
                <a:lnTo>
                  <a:pt x="483" y="310"/>
                </a:lnTo>
                <a:lnTo>
                  <a:pt x="498" y="325"/>
                </a:lnTo>
                <a:lnTo>
                  <a:pt x="501" y="333"/>
                </a:lnTo>
                <a:lnTo>
                  <a:pt x="487" y="344"/>
                </a:lnTo>
                <a:lnTo>
                  <a:pt x="461" y="362"/>
                </a:lnTo>
                <a:lnTo>
                  <a:pt x="442" y="377"/>
                </a:lnTo>
                <a:lnTo>
                  <a:pt x="430" y="399"/>
                </a:lnTo>
                <a:lnTo>
                  <a:pt x="411" y="414"/>
                </a:lnTo>
                <a:lnTo>
                  <a:pt x="411" y="425"/>
                </a:lnTo>
                <a:lnTo>
                  <a:pt x="415" y="436"/>
                </a:lnTo>
                <a:lnTo>
                  <a:pt x="400" y="448"/>
                </a:lnTo>
                <a:lnTo>
                  <a:pt x="404" y="462"/>
                </a:lnTo>
                <a:lnTo>
                  <a:pt x="389" y="488"/>
                </a:lnTo>
                <a:lnTo>
                  <a:pt x="378" y="492"/>
                </a:lnTo>
                <a:lnTo>
                  <a:pt x="378" y="511"/>
                </a:lnTo>
                <a:lnTo>
                  <a:pt x="386" y="522"/>
                </a:lnTo>
                <a:lnTo>
                  <a:pt x="374" y="533"/>
                </a:lnTo>
                <a:lnTo>
                  <a:pt x="367" y="525"/>
                </a:lnTo>
                <a:lnTo>
                  <a:pt x="352" y="533"/>
                </a:lnTo>
                <a:lnTo>
                  <a:pt x="356" y="555"/>
                </a:lnTo>
                <a:lnTo>
                  <a:pt x="341" y="562"/>
                </a:lnTo>
                <a:lnTo>
                  <a:pt x="319" y="566"/>
                </a:lnTo>
                <a:lnTo>
                  <a:pt x="304" y="585"/>
                </a:lnTo>
                <a:lnTo>
                  <a:pt x="300" y="603"/>
                </a:lnTo>
                <a:lnTo>
                  <a:pt x="285" y="618"/>
                </a:lnTo>
                <a:lnTo>
                  <a:pt x="285" y="629"/>
                </a:lnTo>
                <a:lnTo>
                  <a:pt x="304" y="614"/>
                </a:lnTo>
                <a:lnTo>
                  <a:pt x="326" y="599"/>
                </a:lnTo>
                <a:lnTo>
                  <a:pt x="334" y="603"/>
                </a:lnTo>
                <a:lnTo>
                  <a:pt x="326" y="625"/>
                </a:lnTo>
                <a:lnTo>
                  <a:pt x="308" y="637"/>
                </a:lnTo>
                <a:lnTo>
                  <a:pt x="289" y="633"/>
                </a:lnTo>
                <a:lnTo>
                  <a:pt x="293" y="648"/>
                </a:lnTo>
                <a:lnTo>
                  <a:pt x="267" y="659"/>
                </a:lnTo>
                <a:lnTo>
                  <a:pt x="263" y="637"/>
                </a:lnTo>
                <a:lnTo>
                  <a:pt x="252" y="629"/>
                </a:lnTo>
                <a:lnTo>
                  <a:pt x="237" y="651"/>
                </a:lnTo>
                <a:lnTo>
                  <a:pt x="222" y="651"/>
                </a:lnTo>
                <a:lnTo>
                  <a:pt x="206" y="655"/>
                </a:lnTo>
                <a:lnTo>
                  <a:pt x="204" y="674"/>
                </a:lnTo>
                <a:lnTo>
                  <a:pt x="196" y="677"/>
                </a:lnTo>
                <a:lnTo>
                  <a:pt x="196" y="687"/>
                </a:lnTo>
                <a:lnTo>
                  <a:pt x="187" y="683"/>
                </a:lnTo>
                <a:lnTo>
                  <a:pt x="174" y="675"/>
                </a:lnTo>
                <a:lnTo>
                  <a:pt x="154" y="677"/>
                </a:lnTo>
                <a:lnTo>
                  <a:pt x="154" y="688"/>
                </a:lnTo>
                <a:lnTo>
                  <a:pt x="156" y="698"/>
                </a:lnTo>
                <a:lnTo>
                  <a:pt x="148" y="701"/>
                </a:lnTo>
                <a:lnTo>
                  <a:pt x="130" y="692"/>
                </a:lnTo>
                <a:lnTo>
                  <a:pt x="113" y="705"/>
                </a:lnTo>
                <a:lnTo>
                  <a:pt x="117" y="716"/>
                </a:lnTo>
                <a:lnTo>
                  <a:pt x="115" y="724"/>
                </a:lnTo>
                <a:lnTo>
                  <a:pt x="98" y="716"/>
                </a:lnTo>
                <a:lnTo>
                  <a:pt x="93" y="726"/>
                </a:lnTo>
                <a:lnTo>
                  <a:pt x="87" y="733"/>
                </a:lnTo>
                <a:lnTo>
                  <a:pt x="67" y="729"/>
                </a:lnTo>
                <a:lnTo>
                  <a:pt x="56" y="731"/>
                </a:lnTo>
                <a:lnTo>
                  <a:pt x="54" y="746"/>
                </a:lnTo>
                <a:lnTo>
                  <a:pt x="46" y="750"/>
                </a:lnTo>
                <a:lnTo>
                  <a:pt x="35" y="767"/>
                </a:lnTo>
                <a:lnTo>
                  <a:pt x="37" y="788"/>
                </a:lnTo>
                <a:lnTo>
                  <a:pt x="33" y="817"/>
                </a:lnTo>
                <a:lnTo>
                  <a:pt x="28" y="847"/>
                </a:lnTo>
                <a:lnTo>
                  <a:pt x="24" y="875"/>
                </a:lnTo>
                <a:lnTo>
                  <a:pt x="20" y="889"/>
                </a:lnTo>
                <a:lnTo>
                  <a:pt x="30" y="902"/>
                </a:lnTo>
                <a:lnTo>
                  <a:pt x="46" y="891"/>
                </a:lnTo>
                <a:lnTo>
                  <a:pt x="57" y="897"/>
                </a:lnTo>
                <a:lnTo>
                  <a:pt x="57" y="908"/>
                </a:lnTo>
                <a:lnTo>
                  <a:pt x="41" y="917"/>
                </a:lnTo>
                <a:lnTo>
                  <a:pt x="39" y="936"/>
                </a:lnTo>
                <a:lnTo>
                  <a:pt x="35" y="945"/>
                </a:lnTo>
                <a:lnTo>
                  <a:pt x="19" y="943"/>
                </a:lnTo>
                <a:lnTo>
                  <a:pt x="13" y="965"/>
                </a:lnTo>
                <a:lnTo>
                  <a:pt x="20" y="971"/>
                </a:lnTo>
                <a:lnTo>
                  <a:pt x="35" y="967"/>
                </a:lnTo>
                <a:lnTo>
                  <a:pt x="43" y="977"/>
                </a:lnTo>
                <a:lnTo>
                  <a:pt x="44" y="982"/>
                </a:lnTo>
                <a:lnTo>
                  <a:pt x="32" y="990"/>
                </a:lnTo>
                <a:lnTo>
                  <a:pt x="33" y="1003"/>
                </a:lnTo>
                <a:lnTo>
                  <a:pt x="19" y="1006"/>
                </a:lnTo>
                <a:lnTo>
                  <a:pt x="9" y="999"/>
                </a:lnTo>
                <a:lnTo>
                  <a:pt x="11" y="1017"/>
                </a:lnTo>
                <a:lnTo>
                  <a:pt x="9" y="1030"/>
                </a:lnTo>
                <a:lnTo>
                  <a:pt x="0" y="1030"/>
                </a:lnTo>
                <a:lnTo>
                  <a:pt x="22" y="1053"/>
                </a:lnTo>
                <a:lnTo>
                  <a:pt x="33" y="1066"/>
                </a:lnTo>
                <a:lnTo>
                  <a:pt x="39" y="1084"/>
                </a:lnTo>
                <a:lnTo>
                  <a:pt x="61" y="1097"/>
                </a:lnTo>
                <a:lnTo>
                  <a:pt x="85" y="1110"/>
                </a:lnTo>
                <a:lnTo>
                  <a:pt x="108" y="1110"/>
                </a:lnTo>
                <a:lnTo>
                  <a:pt x="141" y="1088"/>
                </a:lnTo>
                <a:lnTo>
                  <a:pt x="174" y="1064"/>
                </a:lnTo>
                <a:lnTo>
                  <a:pt x="204" y="1023"/>
                </a:lnTo>
                <a:lnTo>
                  <a:pt x="209" y="1019"/>
                </a:lnTo>
                <a:lnTo>
                  <a:pt x="217" y="1032"/>
                </a:lnTo>
                <a:lnTo>
                  <a:pt x="232" y="1023"/>
                </a:lnTo>
                <a:lnTo>
                  <a:pt x="237" y="1008"/>
                </a:lnTo>
                <a:lnTo>
                  <a:pt x="239" y="990"/>
                </a:lnTo>
                <a:lnTo>
                  <a:pt x="254" y="967"/>
                </a:lnTo>
                <a:lnTo>
                  <a:pt x="248" y="993"/>
                </a:lnTo>
                <a:lnTo>
                  <a:pt x="256" y="997"/>
                </a:lnTo>
                <a:lnTo>
                  <a:pt x="252" y="1008"/>
                </a:lnTo>
                <a:lnTo>
                  <a:pt x="256" y="1028"/>
                </a:lnTo>
                <a:lnTo>
                  <a:pt x="263" y="1045"/>
                </a:lnTo>
                <a:lnTo>
                  <a:pt x="272" y="1040"/>
                </a:lnTo>
                <a:lnTo>
                  <a:pt x="271" y="104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 sz="1463" dirty="0"/>
          </a:p>
        </p:txBody>
      </p:sp>
      <p:grpSp>
        <p:nvGrpSpPr>
          <p:cNvPr id="195" name="Group 97">
            <a:extLst>
              <a:ext uri="{FF2B5EF4-FFF2-40B4-BE49-F238E27FC236}">
                <a16:creationId xmlns:a16="http://schemas.microsoft.com/office/drawing/2014/main" id="{3BEBC08E-A8C7-456D-B545-4740E39B9C3F}"/>
              </a:ext>
            </a:extLst>
          </p:cNvPr>
          <p:cNvGrpSpPr>
            <a:grpSpLocks/>
          </p:cNvGrpSpPr>
          <p:nvPr/>
        </p:nvGrpSpPr>
        <p:grpSpPr bwMode="auto">
          <a:xfrm>
            <a:off x="3175483" y="1608458"/>
            <a:ext cx="1066800" cy="1066800"/>
            <a:chOff x="2129" y="532"/>
            <a:chExt cx="641" cy="635"/>
          </a:xfrm>
          <a:solidFill>
            <a:schemeClr val="bg1">
              <a:lumMod val="75000"/>
            </a:schemeClr>
          </a:solidFill>
        </p:grpSpPr>
        <p:sp>
          <p:nvSpPr>
            <p:cNvPr id="196" name="Freeform 98">
              <a:extLst>
                <a:ext uri="{FF2B5EF4-FFF2-40B4-BE49-F238E27FC236}">
                  <a16:creationId xmlns:a16="http://schemas.microsoft.com/office/drawing/2014/main" id="{576C9412-6461-4D4A-B835-930BF9BE8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726"/>
              <a:ext cx="30" cy="39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27" y="15"/>
                </a:cxn>
                <a:cxn ang="0">
                  <a:pos x="30" y="33"/>
                </a:cxn>
                <a:cxn ang="0">
                  <a:pos x="9" y="39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6" y="0"/>
                </a:cxn>
                <a:cxn ang="0">
                  <a:pos x="30" y="6"/>
                </a:cxn>
              </a:cxnLst>
              <a:rect l="0" t="0" r="r" b="b"/>
              <a:pathLst>
                <a:path w="30" h="39">
                  <a:moveTo>
                    <a:pt x="30" y="6"/>
                  </a:moveTo>
                  <a:lnTo>
                    <a:pt x="27" y="15"/>
                  </a:lnTo>
                  <a:lnTo>
                    <a:pt x="30" y="33"/>
                  </a:lnTo>
                  <a:lnTo>
                    <a:pt x="9" y="39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6" y="0"/>
                  </a:lnTo>
                  <a:lnTo>
                    <a:pt x="30" y="6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97" name="Freeform 99">
              <a:extLst>
                <a:ext uri="{FF2B5EF4-FFF2-40B4-BE49-F238E27FC236}">
                  <a16:creationId xmlns:a16="http://schemas.microsoft.com/office/drawing/2014/main" id="{7F2692BC-4D65-4D4D-87E4-267DEA536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753"/>
              <a:ext cx="27" cy="2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7" y="15"/>
                </a:cxn>
                <a:cxn ang="0">
                  <a:pos x="6" y="21"/>
                </a:cxn>
                <a:cxn ang="0">
                  <a:pos x="0" y="6"/>
                </a:cxn>
                <a:cxn ang="0">
                  <a:pos x="24" y="0"/>
                </a:cxn>
              </a:cxnLst>
              <a:rect l="0" t="0" r="r" b="b"/>
              <a:pathLst>
                <a:path w="27" h="21">
                  <a:moveTo>
                    <a:pt x="24" y="0"/>
                  </a:moveTo>
                  <a:lnTo>
                    <a:pt x="27" y="15"/>
                  </a:lnTo>
                  <a:lnTo>
                    <a:pt x="6" y="21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98" name="Freeform 100">
              <a:extLst>
                <a:ext uri="{FF2B5EF4-FFF2-40B4-BE49-F238E27FC236}">
                  <a16:creationId xmlns:a16="http://schemas.microsoft.com/office/drawing/2014/main" id="{11FE6AED-E247-4B14-99A4-53997B1EE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709"/>
              <a:ext cx="33" cy="2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4" y="26"/>
                </a:cxn>
                <a:cxn ang="0">
                  <a:pos x="33" y="6"/>
                </a:cxn>
                <a:cxn ang="0">
                  <a:pos x="18" y="0"/>
                </a:cxn>
                <a:cxn ang="0">
                  <a:pos x="9" y="6"/>
                </a:cxn>
                <a:cxn ang="0">
                  <a:pos x="0" y="11"/>
                </a:cxn>
                <a:cxn ang="0">
                  <a:pos x="0" y="17"/>
                </a:cxn>
              </a:cxnLst>
              <a:rect l="0" t="0" r="r" b="b"/>
              <a:pathLst>
                <a:path w="33" h="26">
                  <a:moveTo>
                    <a:pt x="0" y="17"/>
                  </a:moveTo>
                  <a:lnTo>
                    <a:pt x="24" y="26"/>
                  </a:lnTo>
                  <a:lnTo>
                    <a:pt x="33" y="6"/>
                  </a:lnTo>
                  <a:lnTo>
                    <a:pt x="18" y="0"/>
                  </a:lnTo>
                  <a:lnTo>
                    <a:pt x="9" y="6"/>
                  </a:lnTo>
                  <a:lnTo>
                    <a:pt x="0" y="11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99" name="Freeform 101">
              <a:extLst>
                <a:ext uri="{FF2B5EF4-FFF2-40B4-BE49-F238E27FC236}">
                  <a16:creationId xmlns:a16="http://schemas.microsoft.com/office/drawing/2014/main" id="{97A12D02-87A8-4346-AD12-AD65831BB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686"/>
              <a:ext cx="2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0" y="16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200" name="Freeform 102">
              <a:extLst>
                <a:ext uri="{FF2B5EF4-FFF2-40B4-BE49-F238E27FC236}">
                  <a16:creationId xmlns:a16="http://schemas.microsoft.com/office/drawing/2014/main" id="{A1C04C90-CE85-4A7B-95FD-8D3A857DF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762"/>
              <a:ext cx="18" cy="1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15"/>
                </a:cxn>
                <a:cxn ang="0">
                  <a:pos x="0" y="18"/>
                </a:cxn>
                <a:cxn ang="0">
                  <a:pos x="15" y="0"/>
                </a:cxn>
              </a:cxnLst>
              <a:rect l="0" t="0" r="r" b="b"/>
              <a:pathLst>
                <a:path w="18" h="18">
                  <a:moveTo>
                    <a:pt x="15" y="0"/>
                  </a:moveTo>
                  <a:lnTo>
                    <a:pt x="18" y="15"/>
                  </a:lnTo>
                  <a:lnTo>
                    <a:pt x="0" y="18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201" name="Freeform 103">
              <a:extLst>
                <a:ext uri="{FF2B5EF4-FFF2-40B4-BE49-F238E27FC236}">
                  <a16:creationId xmlns:a16="http://schemas.microsoft.com/office/drawing/2014/main" id="{A44DAF06-110F-4D25-AEBE-E8229DE2F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637"/>
              <a:ext cx="33" cy="2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2"/>
                </a:cxn>
                <a:cxn ang="0">
                  <a:pos x="21" y="27"/>
                </a:cxn>
                <a:cxn ang="0">
                  <a:pos x="33" y="12"/>
                </a:cxn>
                <a:cxn ang="0">
                  <a:pos x="15" y="0"/>
                </a:cxn>
              </a:cxnLst>
              <a:rect l="0" t="0" r="r" b="b"/>
              <a:pathLst>
                <a:path w="33" h="27">
                  <a:moveTo>
                    <a:pt x="15" y="0"/>
                  </a:moveTo>
                  <a:lnTo>
                    <a:pt x="0" y="12"/>
                  </a:lnTo>
                  <a:lnTo>
                    <a:pt x="21" y="27"/>
                  </a:lnTo>
                  <a:lnTo>
                    <a:pt x="33" y="1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202" name="Freeform 104">
              <a:extLst>
                <a:ext uri="{FF2B5EF4-FFF2-40B4-BE49-F238E27FC236}">
                  <a16:creationId xmlns:a16="http://schemas.microsoft.com/office/drawing/2014/main" id="{68EA1CA7-A021-4069-A739-04A0191E2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613"/>
              <a:ext cx="33" cy="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5" y="27"/>
                </a:cxn>
                <a:cxn ang="0">
                  <a:pos x="33" y="15"/>
                </a:cxn>
                <a:cxn ang="0">
                  <a:pos x="18" y="0"/>
                </a:cxn>
                <a:cxn ang="0">
                  <a:pos x="0" y="9"/>
                </a:cxn>
              </a:cxnLst>
              <a:rect l="0" t="0" r="r" b="b"/>
              <a:pathLst>
                <a:path w="33" h="27">
                  <a:moveTo>
                    <a:pt x="0" y="9"/>
                  </a:moveTo>
                  <a:lnTo>
                    <a:pt x="15" y="27"/>
                  </a:lnTo>
                  <a:lnTo>
                    <a:pt x="33" y="15"/>
                  </a:lnTo>
                  <a:lnTo>
                    <a:pt x="18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203" name="Freeform 105">
              <a:extLst>
                <a:ext uri="{FF2B5EF4-FFF2-40B4-BE49-F238E27FC236}">
                  <a16:creationId xmlns:a16="http://schemas.microsoft.com/office/drawing/2014/main" id="{83558026-571D-42F9-91DF-FC189CC85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562"/>
              <a:ext cx="48" cy="33"/>
            </a:xfrm>
            <a:custGeom>
              <a:avLst/>
              <a:gdLst/>
              <a:ahLst/>
              <a:cxnLst>
                <a:cxn ang="0">
                  <a:pos x="21" y="9"/>
                </a:cxn>
                <a:cxn ang="0">
                  <a:pos x="30" y="15"/>
                </a:cxn>
                <a:cxn ang="0">
                  <a:pos x="48" y="0"/>
                </a:cxn>
                <a:cxn ang="0">
                  <a:pos x="39" y="30"/>
                </a:cxn>
                <a:cxn ang="0">
                  <a:pos x="21" y="33"/>
                </a:cxn>
                <a:cxn ang="0">
                  <a:pos x="0" y="12"/>
                </a:cxn>
                <a:cxn ang="0">
                  <a:pos x="21" y="9"/>
                </a:cxn>
              </a:cxnLst>
              <a:rect l="0" t="0" r="r" b="b"/>
              <a:pathLst>
                <a:path w="48" h="33">
                  <a:moveTo>
                    <a:pt x="21" y="9"/>
                  </a:moveTo>
                  <a:lnTo>
                    <a:pt x="30" y="15"/>
                  </a:lnTo>
                  <a:lnTo>
                    <a:pt x="48" y="0"/>
                  </a:lnTo>
                  <a:lnTo>
                    <a:pt x="39" y="30"/>
                  </a:lnTo>
                  <a:lnTo>
                    <a:pt x="21" y="33"/>
                  </a:lnTo>
                  <a:lnTo>
                    <a:pt x="0" y="12"/>
                  </a:lnTo>
                  <a:lnTo>
                    <a:pt x="21" y="9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204" name="Freeform 106">
              <a:extLst>
                <a:ext uri="{FF2B5EF4-FFF2-40B4-BE49-F238E27FC236}">
                  <a16:creationId xmlns:a16="http://schemas.microsoft.com/office/drawing/2014/main" id="{0C1F0417-77A2-4EEA-86FA-F9682C944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532"/>
              <a:ext cx="24" cy="1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" y="6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12" y="0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lnTo>
                    <a:pt x="21" y="6"/>
                  </a:lnTo>
                  <a:lnTo>
                    <a:pt x="24" y="18"/>
                  </a:lnTo>
                  <a:lnTo>
                    <a:pt x="0" y="18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205" name="Freeform 107">
              <a:extLst>
                <a:ext uri="{FF2B5EF4-FFF2-40B4-BE49-F238E27FC236}">
                  <a16:creationId xmlns:a16="http://schemas.microsoft.com/office/drawing/2014/main" id="{C9F36307-B865-444B-A91E-8CB8560CB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" y="1146"/>
              <a:ext cx="36" cy="2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6" y="12"/>
                </a:cxn>
              </a:cxnLst>
              <a:rect l="0" t="0" r="r" b="b"/>
              <a:pathLst>
                <a:path w="36" h="21">
                  <a:moveTo>
                    <a:pt x="36" y="12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3" y="21"/>
                  </a:lnTo>
                  <a:lnTo>
                    <a:pt x="36" y="12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</p:grpSp>
      <p:sp>
        <p:nvSpPr>
          <p:cNvPr id="206" name="Freeform 108">
            <a:extLst>
              <a:ext uri="{FF2B5EF4-FFF2-40B4-BE49-F238E27FC236}">
                <a16:creationId xmlns:a16="http://schemas.microsoft.com/office/drawing/2014/main" id="{2307250D-B3CE-455F-BF1F-35C2863BE6F7}"/>
              </a:ext>
            </a:extLst>
          </p:cNvPr>
          <p:cNvSpPr>
            <a:spLocks/>
          </p:cNvSpPr>
          <p:nvPr/>
        </p:nvSpPr>
        <p:spPr bwMode="auto">
          <a:xfrm>
            <a:off x="3639035" y="4783458"/>
            <a:ext cx="588963" cy="263525"/>
          </a:xfrm>
          <a:custGeom>
            <a:avLst/>
            <a:gdLst/>
            <a:ahLst/>
            <a:cxnLst>
              <a:cxn ang="0">
                <a:pos x="120" y="8"/>
              </a:cxn>
              <a:cxn ang="0">
                <a:pos x="132" y="0"/>
              </a:cxn>
              <a:cxn ang="0">
                <a:pos x="146" y="0"/>
              </a:cxn>
              <a:cxn ang="0">
                <a:pos x="152" y="11"/>
              </a:cxn>
              <a:cxn ang="0">
                <a:pos x="165" y="2"/>
              </a:cxn>
              <a:cxn ang="0">
                <a:pos x="178" y="6"/>
              </a:cxn>
              <a:cxn ang="0">
                <a:pos x="198" y="27"/>
              </a:cxn>
              <a:cxn ang="0">
                <a:pos x="220" y="36"/>
              </a:cxn>
              <a:cxn ang="0">
                <a:pos x="228" y="38"/>
              </a:cxn>
              <a:cxn ang="0">
                <a:pos x="239" y="29"/>
              </a:cxn>
              <a:cxn ang="0">
                <a:pos x="250" y="25"/>
              </a:cxn>
              <a:cxn ang="0">
                <a:pos x="280" y="33"/>
              </a:cxn>
              <a:cxn ang="0">
                <a:pos x="320" y="42"/>
              </a:cxn>
              <a:cxn ang="0">
                <a:pos x="352" y="51"/>
              </a:cxn>
              <a:cxn ang="0">
                <a:pos x="341" y="64"/>
              </a:cxn>
              <a:cxn ang="0">
                <a:pos x="320" y="85"/>
              </a:cxn>
              <a:cxn ang="0">
                <a:pos x="315" y="92"/>
              </a:cxn>
              <a:cxn ang="0">
                <a:pos x="317" y="107"/>
              </a:cxn>
              <a:cxn ang="0">
                <a:pos x="302" y="107"/>
              </a:cxn>
              <a:cxn ang="0">
                <a:pos x="287" y="96"/>
              </a:cxn>
              <a:cxn ang="0">
                <a:pos x="272" y="92"/>
              </a:cxn>
              <a:cxn ang="0">
                <a:pos x="233" y="101"/>
              </a:cxn>
              <a:cxn ang="0">
                <a:pos x="223" y="110"/>
              </a:cxn>
              <a:cxn ang="0">
                <a:pos x="212" y="124"/>
              </a:cxn>
              <a:cxn ang="0">
                <a:pos x="191" y="137"/>
              </a:cxn>
              <a:cxn ang="0">
                <a:pos x="179" y="137"/>
              </a:cxn>
              <a:cxn ang="0">
                <a:pos x="166" y="126"/>
              </a:cxn>
              <a:cxn ang="0">
                <a:pos x="155" y="126"/>
              </a:cxn>
              <a:cxn ang="0">
                <a:pos x="115" y="145"/>
              </a:cxn>
              <a:cxn ang="0">
                <a:pos x="96" y="155"/>
              </a:cxn>
              <a:cxn ang="0">
                <a:pos x="82" y="157"/>
              </a:cxn>
              <a:cxn ang="0">
                <a:pos x="50" y="155"/>
              </a:cxn>
              <a:cxn ang="0">
                <a:pos x="37" y="155"/>
              </a:cxn>
              <a:cxn ang="0">
                <a:pos x="27" y="140"/>
              </a:cxn>
              <a:cxn ang="0">
                <a:pos x="22" y="135"/>
              </a:cxn>
              <a:cxn ang="0">
                <a:pos x="11" y="129"/>
              </a:cxn>
              <a:cxn ang="0">
                <a:pos x="5" y="122"/>
              </a:cxn>
              <a:cxn ang="0">
                <a:pos x="0" y="107"/>
              </a:cxn>
              <a:cxn ang="0">
                <a:pos x="0" y="90"/>
              </a:cxn>
              <a:cxn ang="0">
                <a:pos x="34" y="76"/>
              </a:cxn>
              <a:cxn ang="0">
                <a:pos x="72" y="76"/>
              </a:cxn>
              <a:cxn ang="0">
                <a:pos x="95" y="55"/>
              </a:cxn>
              <a:cxn ang="0">
                <a:pos x="98" y="19"/>
              </a:cxn>
              <a:cxn ang="0">
                <a:pos x="120" y="8"/>
              </a:cxn>
            </a:cxnLst>
            <a:rect l="0" t="0" r="r" b="b"/>
            <a:pathLst>
              <a:path w="352" h="157">
                <a:moveTo>
                  <a:pt x="120" y="8"/>
                </a:moveTo>
                <a:lnTo>
                  <a:pt x="132" y="0"/>
                </a:lnTo>
                <a:lnTo>
                  <a:pt x="146" y="0"/>
                </a:lnTo>
                <a:lnTo>
                  <a:pt x="152" y="11"/>
                </a:lnTo>
                <a:lnTo>
                  <a:pt x="165" y="2"/>
                </a:lnTo>
                <a:lnTo>
                  <a:pt x="178" y="6"/>
                </a:lnTo>
                <a:lnTo>
                  <a:pt x="198" y="27"/>
                </a:lnTo>
                <a:lnTo>
                  <a:pt x="220" y="36"/>
                </a:lnTo>
                <a:lnTo>
                  <a:pt x="228" y="38"/>
                </a:lnTo>
                <a:lnTo>
                  <a:pt x="239" y="29"/>
                </a:lnTo>
                <a:lnTo>
                  <a:pt x="250" y="25"/>
                </a:lnTo>
                <a:lnTo>
                  <a:pt x="280" y="33"/>
                </a:lnTo>
                <a:lnTo>
                  <a:pt x="320" y="42"/>
                </a:lnTo>
                <a:lnTo>
                  <a:pt x="352" y="51"/>
                </a:lnTo>
                <a:lnTo>
                  <a:pt x="341" y="64"/>
                </a:lnTo>
                <a:lnTo>
                  <a:pt x="320" y="85"/>
                </a:lnTo>
                <a:lnTo>
                  <a:pt x="315" y="92"/>
                </a:lnTo>
                <a:lnTo>
                  <a:pt x="317" y="107"/>
                </a:lnTo>
                <a:lnTo>
                  <a:pt x="302" y="107"/>
                </a:lnTo>
                <a:lnTo>
                  <a:pt x="287" y="96"/>
                </a:lnTo>
                <a:lnTo>
                  <a:pt x="272" y="92"/>
                </a:lnTo>
                <a:lnTo>
                  <a:pt x="233" y="101"/>
                </a:lnTo>
                <a:lnTo>
                  <a:pt x="223" y="110"/>
                </a:lnTo>
                <a:lnTo>
                  <a:pt x="212" y="124"/>
                </a:lnTo>
                <a:lnTo>
                  <a:pt x="191" y="137"/>
                </a:lnTo>
                <a:lnTo>
                  <a:pt x="179" y="137"/>
                </a:lnTo>
                <a:lnTo>
                  <a:pt x="166" y="126"/>
                </a:lnTo>
                <a:lnTo>
                  <a:pt x="155" y="126"/>
                </a:lnTo>
                <a:lnTo>
                  <a:pt x="115" y="145"/>
                </a:lnTo>
                <a:lnTo>
                  <a:pt x="96" y="155"/>
                </a:lnTo>
                <a:lnTo>
                  <a:pt x="82" y="157"/>
                </a:lnTo>
                <a:lnTo>
                  <a:pt x="50" y="155"/>
                </a:lnTo>
                <a:lnTo>
                  <a:pt x="37" y="155"/>
                </a:lnTo>
                <a:lnTo>
                  <a:pt x="27" y="140"/>
                </a:lnTo>
                <a:lnTo>
                  <a:pt x="22" y="135"/>
                </a:lnTo>
                <a:lnTo>
                  <a:pt x="11" y="129"/>
                </a:lnTo>
                <a:lnTo>
                  <a:pt x="5" y="122"/>
                </a:lnTo>
                <a:lnTo>
                  <a:pt x="0" y="107"/>
                </a:lnTo>
                <a:lnTo>
                  <a:pt x="0" y="90"/>
                </a:lnTo>
                <a:lnTo>
                  <a:pt x="34" y="76"/>
                </a:lnTo>
                <a:lnTo>
                  <a:pt x="72" y="76"/>
                </a:lnTo>
                <a:lnTo>
                  <a:pt x="95" y="55"/>
                </a:lnTo>
                <a:lnTo>
                  <a:pt x="98" y="19"/>
                </a:lnTo>
                <a:lnTo>
                  <a:pt x="120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275" name="Tekstfelt 274">
            <a:extLst>
              <a:ext uri="{FF2B5EF4-FFF2-40B4-BE49-F238E27FC236}">
                <a16:creationId xmlns:a16="http://schemas.microsoft.com/office/drawing/2014/main" id="{C29578E5-5396-4AED-B71A-FADC9E5682A0}"/>
              </a:ext>
            </a:extLst>
          </p:cNvPr>
          <p:cNvSpPr txBox="1"/>
          <p:nvPr/>
        </p:nvSpPr>
        <p:spPr>
          <a:xfrm>
            <a:off x="7130641" y="1718727"/>
            <a:ext cx="35551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1. Øget elektrificering</a:t>
            </a:r>
          </a:p>
        </p:txBody>
      </p:sp>
      <p:sp>
        <p:nvSpPr>
          <p:cNvPr id="276" name="Tekstfelt 275">
            <a:extLst>
              <a:ext uri="{FF2B5EF4-FFF2-40B4-BE49-F238E27FC236}">
                <a16:creationId xmlns:a16="http://schemas.microsoft.com/office/drawing/2014/main" id="{D34DD682-405E-45A1-8FAD-4674E5A37DBE}"/>
              </a:ext>
            </a:extLst>
          </p:cNvPr>
          <p:cNvSpPr txBox="1"/>
          <p:nvPr/>
        </p:nvSpPr>
        <p:spPr>
          <a:xfrm>
            <a:off x="7130641" y="2655375"/>
            <a:ext cx="35551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3. Ud med fossile brændsler</a:t>
            </a:r>
          </a:p>
        </p:txBody>
      </p:sp>
      <p:sp>
        <p:nvSpPr>
          <p:cNvPr id="277" name="Tekstfelt 276">
            <a:extLst>
              <a:ext uri="{FF2B5EF4-FFF2-40B4-BE49-F238E27FC236}">
                <a16:creationId xmlns:a16="http://schemas.microsoft.com/office/drawing/2014/main" id="{86359D93-DBBA-4E9E-923B-201908AAD7AB}"/>
              </a:ext>
            </a:extLst>
          </p:cNvPr>
          <p:cNvSpPr txBox="1"/>
          <p:nvPr/>
        </p:nvSpPr>
        <p:spPr>
          <a:xfrm>
            <a:off x="7130641" y="2205327"/>
            <a:ext cx="35551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2. Billigere grøn strøm</a:t>
            </a:r>
          </a:p>
        </p:txBody>
      </p:sp>
      <p:sp>
        <p:nvSpPr>
          <p:cNvPr id="278" name="Tekstfelt 277">
            <a:extLst>
              <a:ext uri="{FF2B5EF4-FFF2-40B4-BE49-F238E27FC236}">
                <a16:creationId xmlns:a16="http://schemas.microsoft.com/office/drawing/2014/main" id="{70257DCB-0536-4929-81B8-33D1D3B28578}"/>
              </a:ext>
            </a:extLst>
          </p:cNvPr>
          <p:cNvSpPr txBox="1"/>
          <p:nvPr/>
        </p:nvSpPr>
        <p:spPr>
          <a:xfrm>
            <a:off x="3073646" y="2720126"/>
            <a:ext cx="87042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200" dirty="0">
                <a:solidFill>
                  <a:schemeClr val="accent1"/>
                </a:solidFill>
              </a:rPr>
              <a:t>10X</a:t>
            </a:r>
          </a:p>
        </p:txBody>
      </p:sp>
      <p:sp>
        <p:nvSpPr>
          <p:cNvPr id="279" name="Tekstfelt 278">
            <a:extLst>
              <a:ext uri="{FF2B5EF4-FFF2-40B4-BE49-F238E27FC236}">
                <a16:creationId xmlns:a16="http://schemas.microsoft.com/office/drawing/2014/main" id="{68A87C41-BA8C-429A-8589-01283FEEE41A}"/>
              </a:ext>
            </a:extLst>
          </p:cNvPr>
          <p:cNvSpPr txBox="1"/>
          <p:nvPr/>
        </p:nvSpPr>
        <p:spPr>
          <a:xfrm>
            <a:off x="2580170" y="4187716"/>
            <a:ext cx="10005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200" dirty="0">
                <a:solidFill>
                  <a:schemeClr val="accent1"/>
                </a:solidFill>
              </a:rPr>
              <a:t>+30X</a:t>
            </a:r>
          </a:p>
        </p:txBody>
      </p:sp>
      <p:cxnSp>
        <p:nvCxnSpPr>
          <p:cNvPr id="281" name="Lige pilforbindelse 280">
            <a:extLst>
              <a:ext uri="{FF2B5EF4-FFF2-40B4-BE49-F238E27FC236}">
                <a16:creationId xmlns:a16="http://schemas.microsoft.com/office/drawing/2014/main" id="{F2BB13BA-80C3-4783-B9F8-9F15B1371A96}"/>
              </a:ext>
            </a:extLst>
          </p:cNvPr>
          <p:cNvCxnSpPr>
            <a:cxnSpLocks/>
          </p:cNvCxnSpPr>
          <p:nvPr/>
        </p:nvCxnSpPr>
        <p:spPr>
          <a:xfrm flipV="1">
            <a:off x="3241040" y="3241041"/>
            <a:ext cx="166963" cy="445375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4" name="Lige pilforbindelse 283">
            <a:extLst>
              <a:ext uri="{FF2B5EF4-FFF2-40B4-BE49-F238E27FC236}">
                <a16:creationId xmlns:a16="http://schemas.microsoft.com/office/drawing/2014/main" id="{1AA366B8-EEE6-4E69-9C94-BEE5446BE8DD}"/>
              </a:ext>
            </a:extLst>
          </p:cNvPr>
          <p:cNvCxnSpPr>
            <a:cxnSpLocks/>
          </p:cNvCxnSpPr>
          <p:nvPr/>
        </p:nvCxnSpPr>
        <p:spPr>
          <a:xfrm>
            <a:off x="3393440" y="3838817"/>
            <a:ext cx="208097" cy="473944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7" name="Lige pilforbindelse 286">
            <a:extLst>
              <a:ext uri="{FF2B5EF4-FFF2-40B4-BE49-F238E27FC236}">
                <a16:creationId xmlns:a16="http://schemas.microsoft.com/office/drawing/2014/main" id="{16BEAF26-6D23-4E4E-8E73-9AE4FE47672A}"/>
              </a:ext>
            </a:extLst>
          </p:cNvPr>
          <p:cNvCxnSpPr>
            <a:cxnSpLocks/>
          </p:cNvCxnSpPr>
          <p:nvPr/>
        </p:nvCxnSpPr>
        <p:spPr>
          <a:xfrm flipH="1">
            <a:off x="2736096" y="3912859"/>
            <a:ext cx="334780" cy="326777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0" name="Lige pilforbindelse 289">
            <a:extLst>
              <a:ext uri="{FF2B5EF4-FFF2-40B4-BE49-F238E27FC236}">
                <a16:creationId xmlns:a16="http://schemas.microsoft.com/office/drawing/2014/main" id="{47FB79F3-0855-4799-B07F-AAFB6E90FDD6}"/>
              </a:ext>
            </a:extLst>
          </p:cNvPr>
          <p:cNvCxnSpPr>
            <a:cxnSpLocks/>
          </p:cNvCxnSpPr>
          <p:nvPr/>
        </p:nvCxnSpPr>
        <p:spPr>
          <a:xfrm flipH="1">
            <a:off x="2078304" y="3828002"/>
            <a:ext cx="805548" cy="107661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3" name="Tekstfelt 292">
            <a:extLst>
              <a:ext uri="{FF2B5EF4-FFF2-40B4-BE49-F238E27FC236}">
                <a16:creationId xmlns:a16="http://schemas.microsoft.com/office/drawing/2014/main" id="{97DD92F7-7060-4652-B56F-3B4DAA82A2F7}"/>
              </a:ext>
            </a:extLst>
          </p:cNvPr>
          <p:cNvSpPr txBox="1"/>
          <p:nvPr/>
        </p:nvSpPr>
        <p:spPr>
          <a:xfrm>
            <a:off x="1346451" y="3711363"/>
            <a:ext cx="8050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200" dirty="0">
                <a:solidFill>
                  <a:schemeClr val="accent1"/>
                </a:solidFill>
              </a:rPr>
              <a:t>+5X</a:t>
            </a:r>
          </a:p>
        </p:txBody>
      </p:sp>
    </p:spTree>
    <p:extLst>
      <p:ext uri="{BB962C8B-B14F-4D97-AF65-F5344CB8AC3E}">
        <p14:creationId xmlns:p14="http://schemas.microsoft.com/office/powerpoint/2010/main" val="423601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  <p:bldP spid="276" grpId="0"/>
      <p:bldP spid="277" grpId="0"/>
      <p:bldP spid="278" grpId="0"/>
      <p:bldP spid="279" grpId="0"/>
      <p:bldP spid="2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18EDEBC-3386-4D55-9212-55164C26835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2957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418EDEBC-3386-4D55-9212-55164C2683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917D0CC-C52D-4B3A-8F27-07018E6E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sz="3600" b="1" dirty="0"/>
              <a:t>Scenarier i Elpris Outlook 2021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0CFF63-C3C2-420D-9222-D66E2018D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E01F367-5936-4FC3-AB9C-E4E7AFEF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5</a:t>
            </a:fld>
            <a:endParaRPr lang="da-DK" noProof="0" dirty="0"/>
          </a:p>
        </p:txBody>
      </p:sp>
      <p:graphicFrame>
        <p:nvGraphicFramePr>
          <p:cNvPr id="9" name="Pladsholder til indhold 3">
            <a:extLst>
              <a:ext uri="{FF2B5EF4-FFF2-40B4-BE49-F238E27FC236}">
                <a16:creationId xmlns:a16="http://schemas.microsoft.com/office/drawing/2014/main" id="{EB71C3A0-14F3-4FA4-9096-A413DA9A60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37664"/>
              </p:ext>
            </p:extLst>
          </p:nvPr>
        </p:nvGraphicFramePr>
        <p:xfrm>
          <a:off x="539747" y="2284746"/>
          <a:ext cx="4955041" cy="3685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237">
                  <a:extLst>
                    <a:ext uri="{9D8B030D-6E8A-4147-A177-3AD203B41FA5}">
                      <a16:colId xmlns:a16="http://schemas.microsoft.com/office/drawing/2014/main" val="1901723890"/>
                    </a:ext>
                  </a:extLst>
                </a:gridCol>
                <a:gridCol w="1725683">
                  <a:extLst>
                    <a:ext uri="{9D8B030D-6E8A-4147-A177-3AD203B41FA5}">
                      <a16:colId xmlns:a16="http://schemas.microsoft.com/office/drawing/2014/main" val="3414030550"/>
                    </a:ext>
                  </a:extLst>
                </a:gridCol>
                <a:gridCol w="1793121">
                  <a:extLst>
                    <a:ext uri="{9D8B030D-6E8A-4147-A177-3AD203B41FA5}">
                      <a16:colId xmlns:a16="http://schemas.microsoft.com/office/drawing/2014/main" val="2402186355"/>
                    </a:ext>
                  </a:extLst>
                </a:gridCol>
              </a:tblGrid>
              <a:tr h="289512"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050" dirty="0">
                          <a:solidFill>
                            <a:schemeClr val="bg1"/>
                          </a:solidFill>
                        </a:rPr>
                        <a:t>SORT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050" dirty="0">
                          <a:solidFill>
                            <a:schemeClr val="bg1"/>
                          </a:solidFill>
                        </a:rPr>
                        <a:t>GRØN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194527"/>
                  </a:ext>
                </a:extLst>
              </a:tr>
              <a:tr h="636926">
                <a:tc>
                  <a:txBody>
                    <a:bodyPr/>
                    <a:lstStyle/>
                    <a:p>
                      <a:r>
                        <a:rPr lang="da-DK" sz="1050" b="1" dirty="0"/>
                        <a:t>Kvotepris og fossile kraftværker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050" dirty="0">
                          <a:solidFill>
                            <a:schemeClr val="bg1"/>
                          </a:solidFill>
                        </a:rPr>
                        <a:t>Ingen kvotepris</a:t>
                      </a:r>
                    </a:p>
                    <a:p>
                      <a:endParaRPr lang="da-DK" sz="1050" dirty="0">
                        <a:solidFill>
                          <a:schemeClr val="bg1"/>
                        </a:solidFill>
                      </a:endParaRPr>
                    </a:p>
                    <a:p>
                      <a:endParaRPr lang="da-DK" sz="105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050" dirty="0">
                          <a:solidFill>
                            <a:schemeClr val="bg1"/>
                          </a:solidFill>
                        </a:rPr>
                        <a:t>+ 10 års levetid for kraftværker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050" dirty="0">
                          <a:solidFill>
                            <a:schemeClr val="bg1"/>
                          </a:solidFill>
                        </a:rPr>
                        <a:t>IEA </a:t>
                      </a:r>
                      <a:r>
                        <a:rPr lang="da-DK" sz="1050" dirty="0" err="1">
                          <a:solidFill>
                            <a:schemeClr val="bg1"/>
                          </a:solidFill>
                        </a:rPr>
                        <a:t>Sustainable</a:t>
                      </a:r>
                      <a:r>
                        <a:rPr lang="da-DK" sz="1050" dirty="0">
                          <a:solidFill>
                            <a:schemeClr val="bg1"/>
                          </a:solidFill>
                        </a:rPr>
                        <a:t> Development 100€/t i 2030</a:t>
                      </a:r>
                    </a:p>
                    <a:p>
                      <a:endParaRPr lang="da-DK" sz="105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050" dirty="0">
                          <a:solidFill>
                            <a:schemeClr val="bg1"/>
                          </a:solidFill>
                        </a:rPr>
                        <a:t>Kulkraft udfases efter nationale planer</a:t>
                      </a:r>
                    </a:p>
                    <a:p>
                      <a:endParaRPr lang="da-DK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358785"/>
                  </a:ext>
                </a:extLst>
              </a:tr>
              <a:tr h="463219">
                <a:tc>
                  <a:txBody>
                    <a:bodyPr/>
                    <a:lstStyle/>
                    <a:p>
                      <a:r>
                        <a:rPr lang="da-DK" sz="1050" b="1" dirty="0"/>
                        <a:t>Lagring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050" dirty="0">
                          <a:solidFill>
                            <a:schemeClr val="bg1"/>
                          </a:solidFill>
                        </a:rPr>
                        <a:t>Umulig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050" dirty="0">
                          <a:solidFill>
                            <a:schemeClr val="bg1"/>
                          </a:solidFill>
                        </a:rPr>
                        <a:t>Batterier + langtidslagring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343622"/>
                  </a:ext>
                </a:extLst>
              </a:tr>
              <a:tr h="463219">
                <a:tc>
                  <a:txBody>
                    <a:bodyPr/>
                    <a:lstStyle/>
                    <a:p>
                      <a:r>
                        <a:rPr lang="da-DK" sz="1050" b="1" dirty="0"/>
                        <a:t>Transmission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050" dirty="0">
                          <a:solidFill>
                            <a:schemeClr val="bg1"/>
                          </a:solidFill>
                        </a:rPr>
                        <a:t>Kun planlagte projekter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50" dirty="0">
                          <a:solidFill>
                            <a:schemeClr val="bg1"/>
                          </a:solidFill>
                        </a:rPr>
                        <a:t>Planlagte + investeringer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976149"/>
                  </a:ext>
                </a:extLst>
              </a:tr>
              <a:tr h="433187">
                <a:tc>
                  <a:txBody>
                    <a:bodyPr/>
                    <a:lstStyle/>
                    <a:p>
                      <a:r>
                        <a:rPr lang="da-DK" sz="1050" b="1" dirty="0"/>
                        <a:t>Elforbrug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050" dirty="0">
                          <a:solidFill>
                            <a:schemeClr val="bg1"/>
                          </a:solidFill>
                        </a:rPr>
                        <a:t>Konstant til 2030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050" dirty="0">
                          <a:solidFill>
                            <a:schemeClr val="bg1"/>
                          </a:solidFill>
                        </a:rPr>
                        <a:t>+75% i 2040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14405"/>
                  </a:ext>
                </a:extLst>
              </a:tr>
              <a:tr h="984341">
                <a:tc>
                  <a:txBody>
                    <a:bodyPr/>
                    <a:lstStyle/>
                    <a:p>
                      <a:r>
                        <a:rPr lang="da-DK" sz="1050" b="1" dirty="0"/>
                        <a:t>VE priser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050" dirty="0">
                          <a:solidFill>
                            <a:schemeClr val="bg1"/>
                          </a:solidFill>
                        </a:rPr>
                        <a:t>ENS teknologikatalog med 10 års forsinkelse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050" dirty="0">
                          <a:solidFill>
                            <a:schemeClr val="bg1"/>
                          </a:solidFill>
                        </a:rPr>
                        <a:t>ENS teknologikatalog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50331"/>
                  </a:ext>
                </a:extLst>
              </a:tr>
            </a:tbl>
          </a:graphicData>
        </a:graphic>
      </p:graphicFrame>
      <p:pic>
        <p:nvPicPr>
          <p:cNvPr id="10" name="Billede 9">
            <a:extLst>
              <a:ext uri="{FF2B5EF4-FFF2-40B4-BE49-F238E27FC236}">
                <a16:creationId xmlns:a16="http://schemas.microsoft.com/office/drawing/2014/main" id="{842D1087-E079-4DF8-BCC2-B0FCA2C56C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2093" y="1693152"/>
            <a:ext cx="473384" cy="57461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078D8272-B785-49D2-9F89-0B86C9AF52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558" y="1688326"/>
            <a:ext cx="285618" cy="55620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229F3967-1AC8-4A55-B571-2A8B914CAF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7358" y="1931552"/>
            <a:ext cx="257843" cy="31297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647AE69-80A0-40A3-A54E-65466BE6D1F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1837" y="1571798"/>
            <a:ext cx="596576" cy="672733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377499A-636E-463D-8B69-33A07BA7D9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1684" y="2015258"/>
            <a:ext cx="468778" cy="279265"/>
          </a:xfrm>
          <a:prstGeom prst="rect">
            <a:avLst/>
          </a:prstGeom>
        </p:spPr>
      </p:pic>
      <p:graphicFrame>
        <p:nvGraphicFramePr>
          <p:cNvPr id="15" name="Chart 6">
            <a:extLst>
              <a:ext uri="{FF2B5EF4-FFF2-40B4-BE49-F238E27FC236}">
                <a16:creationId xmlns:a16="http://schemas.microsoft.com/office/drawing/2014/main" id="{0265B51F-E6FA-4FC8-9870-661D9395DE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779651"/>
              </p:ext>
            </p:extLst>
          </p:nvPr>
        </p:nvGraphicFramePr>
        <p:xfrm>
          <a:off x="6663589" y="1994282"/>
          <a:ext cx="3996964" cy="392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7" name="Tekstfelt 86">
            <a:extLst>
              <a:ext uri="{FF2B5EF4-FFF2-40B4-BE49-F238E27FC236}">
                <a16:creationId xmlns:a16="http://schemas.microsoft.com/office/drawing/2014/main" id="{9583B72D-EC63-469D-A996-F36AB3728525}"/>
              </a:ext>
            </a:extLst>
          </p:cNvPr>
          <p:cNvSpPr txBox="1"/>
          <p:nvPr/>
        </p:nvSpPr>
        <p:spPr>
          <a:xfrm>
            <a:off x="9566384" y="1967532"/>
            <a:ext cx="1134715" cy="553998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29250" bIns="0" rtlCol="0">
            <a:spAutoFit/>
          </a:bodyPr>
          <a:lstStyle/>
          <a:p>
            <a:pPr algn="ctr"/>
            <a:r>
              <a:rPr lang="da-DK" sz="900" i="1" dirty="0"/>
              <a:t>Grønt scenarie: Billigere VE og lagring trækker prisen nedad efter 2030</a:t>
            </a:r>
          </a:p>
        </p:txBody>
      </p:sp>
      <p:sp>
        <p:nvSpPr>
          <p:cNvPr id="18" name="Pil: nedad 2">
            <a:extLst>
              <a:ext uri="{FF2B5EF4-FFF2-40B4-BE49-F238E27FC236}">
                <a16:creationId xmlns:a16="http://schemas.microsoft.com/office/drawing/2014/main" id="{BA0E9972-0164-4292-BA1E-BB3CE2299AB8}"/>
              </a:ext>
            </a:extLst>
          </p:cNvPr>
          <p:cNvSpPr/>
          <p:nvPr/>
        </p:nvSpPr>
        <p:spPr>
          <a:xfrm>
            <a:off x="10027234" y="2602419"/>
            <a:ext cx="213017" cy="402752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25" err="1"/>
          </a:p>
        </p:txBody>
      </p:sp>
      <p:sp>
        <p:nvSpPr>
          <p:cNvPr id="19" name="Pil: nedad 32">
            <a:extLst>
              <a:ext uri="{FF2B5EF4-FFF2-40B4-BE49-F238E27FC236}">
                <a16:creationId xmlns:a16="http://schemas.microsoft.com/office/drawing/2014/main" id="{4015DC29-E678-4C00-9E89-275A5FE93DDB}"/>
              </a:ext>
            </a:extLst>
          </p:cNvPr>
          <p:cNvSpPr/>
          <p:nvPr/>
        </p:nvSpPr>
        <p:spPr>
          <a:xfrm rot="10800000">
            <a:off x="9203224" y="3052498"/>
            <a:ext cx="213017" cy="402752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25" dirty="0"/>
          </a:p>
        </p:txBody>
      </p:sp>
      <p:sp>
        <p:nvSpPr>
          <p:cNvPr id="20" name="Tekstfelt 65">
            <a:extLst>
              <a:ext uri="{FF2B5EF4-FFF2-40B4-BE49-F238E27FC236}">
                <a16:creationId xmlns:a16="http://schemas.microsoft.com/office/drawing/2014/main" id="{9E463442-D445-4A45-807F-6DD6E5007208}"/>
              </a:ext>
            </a:extLst>
          </p:cNvPr>
          <p:cNvSpPr txBox="1"/>
          <p:nvPr/>
        </p:nvSpPr>
        <p:spPr>
          <a:xfrm>
            <a:off x="7936735" y="2496019"/>
            <a:ext cx="1134715" cy="830997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29250" bIns="0" rtlCol="0">
            <a:spAutoFit/>
          </a:bodyPr>
          <a:lstStyle/>
          <a:p>
            <a:pPr algn="ctr"/>
            <a:r>
              <a:rPr lang="da-DK" sz="900" i="1" dirty="0"/>
              <a:t>Grønt scenarie: Øget efterspørgsel og udfasning af kraftværker trækker prisen op de næste 10 år</a:t>
            </a:r>
          </a:p>
        </p:txBody>
      </p:sp>
      <p:sp>
        <p:nvSpPr>
          <p:cNvPr id="21" name="Pil: nedad 32">
            <a:extLst>
              <a:ext uri="{FF2B5EF4-FFF2-40B4-BE49-F238E27FC236}">
                <a16:creationId xmlns:a16="http://schemas.microsoft.com/office/drawing/2014/main" id="{F4582095-E0E1-42C9-AF5C-A04F49482E84}"/>
              </a:ext>
            </a:extLst>
          </p:cNvPr>
          <p:cNvSpPr/>
          <p:nvPr/>
        </p:nvSpPr>
        <p:spPr>
          <a:xfrm rot="16200000">
            <a:off x="9116185" y="3605105"/>
            <a:ext cx="213017" cy="576831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25" dirty="0"/>
          </a:p>
        </p:txBody>
      </p:sp>
      <p:sp>
        <p:nvSpPr>
          <p:cNvPr id="22" name="Tekstfelt 65">
            <a:extLst>
              <a:ext uri="{FF2B5EF4-FFF2-40B4-BE49-F238E27FC236}">
                <a16:creationId xmlns:a16="http://schemas.microsoft.com/office/drawing/2014/main" id="{AB5D26FF-9E33-4C85-832C-C15C76C14125}"/>
              </a:ext>
            </a:extLst>
          </p:cNvPr>
          <p:cNvSpPr txBox="1"/>
          <p:nvPr/>
        </p:nvSpPr>
        <p:spPr>
          <a:xfrm>
            <a:off x="8728216" y="4189720"/>
            <a:ext cx="1380518" cy="692497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29250" bIns="0" rtlCol="0">
            <a:spAutoFit/>
          </a:bodyPr>
          <a:lstStyle/>
          <a:p>
            <a:pPr algn="ctr"/>
            <a:r>
              <a:rPr lang="da-DK" sz="900" i="1" dirty="0"/>
              <a:t>Sort scenarie:</a:t>
            </a:r>
          </a:p>
          <a:p>
            <a:pPr algn="ctr"/>
            <a:r>
              <a:rPr lang="da-DK" sz="900" i="1" dirty="0"/>
              <a:t>Udskudt udfasning og manglende klimahandling udskyder stigningen i elpriserne</a:t>
            </a:r>
          </a:p>
        </p:txBody>
      </p:sp>
      <p:sp>
        <p:nvSpPr>
          <p:cNvPr id="23" name="Tekstfelt 65">
            <a:extLst>
              <a:ext uri="{FF2B5EF4-FFF2-40B4-BE49-F238E27FC236}">
                <a16:creationId xmlns:a16="http://schemas.microsoft.com/office/drawing/2014/main" id="{1EE83AFD-16AD-4A96-9F44-279BEAF063C1}"/>
              </a:ext>
            </a:extLst>
          </p:cNvPr>
          <p:cNvSpPr txBox="1"/>
          <p:nvPr/>
        </p:nvSpPr>
        <p:spPr>
          <a:xfrm>
            <a:off x="6334976" y="1723498"/>
            <a:ext cx="1134715" cy="184666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29250" bIns="0" rtlCol="0">
            <a:spAutoFit/>
          </a:bodyPr>
          <a:lstStyle/>
          <a:p>
            <a:pPr algn="ctr"/>
            <a:r>
              <a:rPr lang="da-DK" sz="1200" dirty="0"/>
              <a:t>Øre/kWh</a:t>
            </a:r>
          </a:p>
        </p:txBody>
      </p:sp>
      <p:sp>
        <p:nvSpPr>
          <p:cNvPr id="24" name="Tekstfelt 65">
            <a:extLst>
              <a:ext uri="{FF2B5EF4-FFF2-40B4-BE49-F238E27FC236}">
                <a16:creationId xmlns:a16="http://schemas.microsoft.com/office/drawing/2014/main" id="{BCEC01B5-31C0-4129-B08E-433046789169}"/>
              </a:ext>
            </a:extLst>
          </p:cNvPr>
          <p:cNvSpPr txBox="1"/>
          <p:nvPr/>
        </p:nvSpPr>
        <p:spPr>
          <a:xfrm>
            <a:off x="7311063" y="5189548"/>
            <a:ext cx="625672" cy="18466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lIns="0" tIns="0" rIns="29250" bIns="0" rtlCol="0">
            <a:spAutoFit/>
          </a:bodyPr>
          <a:lstStyle/>
          <a:p>
            <a:r>
              <a:rPr lang="da-DK" sz="1200" dirty="0"/>
              <a:t>Grøn</a:t>
            </a:r>
          </a:p>
        </p:txBody>
      </p:sp>
    </p:spTree>
    <p:extLst>
      <p:ext uri="{BB962C8B-B14F-4D97-AF65-F5344CB8AC3E}">
        <p14:creationId xmlns:p14="http://schemas.microsoft.com/office/powerpoint/2010/main" val="354347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7" grpId="0"/>
      <p:bldP spid="18" grpId="0" animBg="1"/>
      <p:bldP spid="19" grpId="0" animBg="1"/>
      <p:bldP spid="20" grpId="0"/>
      <p:bldP spid="21" grpId="0" animBg="1"/>
      <p:bldP spid="22" grpId="0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E121896-45E7-442C-9BD8-5EA1C811FA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8467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622" imgH="623" progId="TCLayout.ActiveDocument.1">
                  <p:embed/>
                </p:oleObj>
              </mc:Choice>
              <mc:Fallback>
                <p:oleObj name="think-cell Slide" r:id="rId28" imgW="622" imgH="62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E121896-45E7-442C-9BD8-5EA1C811FA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01178A5-523F-47B7-8F53-C178A6362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sz="3600" b="1" dirty="0" err="1"/>
              <a:t>Mega</a:t>
            </a:r>
            <a:r>
              <a:rPr lang="da-DK" sz="3600" b="1" dirty="0"/>
              <a:t>-trend 1: Øget </a:t>
            </a:r>
            <a:r>
              <a:rPr lang="da-DK" sz="3600" b="1" dirty="0" err="1"/>
              <a:t>elefterspørgsel</a:t>
            </a:r>
            <a:br>
              <a:rPr lang="da-DK" sz="3600" b="1" dirty="0"/>
            </a:b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2210E15-DDBF-4A0E-A8BE-84B363D9D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CD8ECD9-1264-4E53-9A3D-F8A1A345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6</a:t>
            </a:fld>
            <a:endParaRPr lang="da-DK" noProof="0" dirty="0"/>
          </a:p>
        </p:txBody>
      </p:sp>
      <p:graphicFrame>
        <p:nvGraphicFramePr>
          <p:cNvPr id="38" name="Chart 3">
            <a:extLst>
              <a:ext uri="{FF2B5EF4-FFF2-40B4-BE49-F238E27FC236}">
                <a16:creationId xmlns:a16="http://schemas.microsoft.com/office/drawing/2014/main" id="{EDF21CF8-9C22-4FD6-81CB-A7C51554AEB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8473081"/>
              </p:ext>
            </p:extLst>
          </p:nvPr>
        </p:nvGraphicFramePr>
        <p:xfrm>
          <a:off x="311150" y="2090738"/>
          <a:ext cx="5122863" cy="357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E7196CB-C9A0-4B61-9396-9DA45EA62A8B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5176838" y="5605463"/>
            <a:ext cx="3492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1A94BEE-9628-402F-82AF-0046938E95E5}" type="datetime'''''''''''''''''''''20''4''0'''''''''''''''''''''''''">
              <a:rPr lang="da-DK" altLang="en-US" sz="1200" smtClean="0"/>
              <a:pPr/>
              <a:t>2040</a:t>
            </a:fld>
            <a:endParaRPr lang="da-DK" sz="1200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5D282E-EC22-4EBD-A7DE-A94D901FFD42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774700" y="1789113"/>
            <a:ext cx="3222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TWh</a:t>
            </a:r>
            <a:endParaRPr lang="da-DK" sz="1200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FBBBE5-0AB0-40D2-A672-F86205BE9451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60413" y="5605463"/>
            <a:ext cx="3492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30D4A2B-FF84-45BD-8549-7FE5FFCB4D2B}" type="datetime'''''''2''''''0''2''''''''''''''''''''''''''''''5'''''''">
              <a:rPr lang="da-DK" altLang="en-US" sz="1200" smtClean="0"/>
              <a:pPr/>
              <a:t>2025</a:t>
            </a:fld>
            <a:endParaRPr lang="da-DK" sz="1200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21E6A8-734D-4213-BA16-E175A109C6A3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232025" y="5605463"/>
            <a:ext cx="3492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AA9C314-1C70-422D-944B-9BC43C97C92B}" type="datetime'2''''''''''''''''''''''''''''0''3''''0'''">
              <a:rPr lang="da-DK" altLang="en-US" sz="1200" smtClean="0"/>
              <a:pPr/>
              <a:t>2030</a:t>
            </a:fld>
            <a:endParaRPr lang="da-DK" sz="1200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F79F5BF-05D1-4670-9553-A5C3037DF077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705225" y="5605463"/>
            <a:ext cx="3492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DB691DD-2F9E-41B6-AF17-77357CF661AA}" type="datetime'''''''''''2''''''''''''0''''3''''''''''''''''''''''5'''''">
              <a:rPr lang="da-DK" altLang="en-US" sz="1200" smtClean="0"/>
              <a:pPr/>
              <a:t>2035</a:t>
            </a:fld>
            <a:endParaRPr lang="da-DK" sz="1200" noProof="0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80BC4DB-1821-4786-AA07-28A8EC3EA0E6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995363" y="2268538"/>
            <a:ext cx="214313" cy="16033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7B04419-FB8D-4925-AA24-D9733C5D69DD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995363" y="2773363"/>
            <a:ext cx="214313" cy="16033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68ABEB2-B963-4856-933C-80EA2FDF1469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995363" y="2520950"/>
            <a:ext cx="214313" cy="16033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12C1D84-7E4A-4C63-ABB6-7C724FAB3681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260475" y="2263775"/>
            <a:ext cx="6858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da-DK" sz="1200" noProof="0" dirty="0"/>
              <a:t>Grøn brint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E88472D-E147-4FA0-A471-23C243B1778E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260475" y="2516188"/>
            <a:ext cx="971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14B5F5D1-7195-428B-BA8A-3B4B71ABDA0A}" type="datetime'Øg''et e''''lfor''''b''''''''r''''''u''g'''''''''''''''''''">
              <a:rPr lang="da-DK" altLang="en-US" sz="1200" smtClean="0"/>
              <a:pPr/>
              <a:t>Øget elforbrug</a:t>
            </a:fld>
            <a:endParaRPr lang="da-DK" sz="1200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F6F0245-C37E-44DC-86ED-D66B25A19AA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260475" y="2768600"/>
            <a:ext cx="12239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4BDF844D-CCA8-4B44-8A15-78D5AFFD0B42}" type="datetime'''Hi''''''stor''i''''sk'''''''''' ''e''l''f''or''''''br''u''g'">
              <a:rPr lang="da-DK" altLang="en-US" sz="1200" smtClean="0"/>
              <a:pPr/>
              <a:t>Historisk elforbrug</a:t>
            </a:fld>
            <a:endParaRPr lang="da-DK" sz="1200" noProof="0" dirty="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536220E1-D432-45EC-B38B-F134EA5A0A52}"/>
              </a:ext>
            </a:extLst>
          </p:cNvPr>
          <p:cNvSpPr txBox="1"/>
          <p:nvPr/>
        </p:nvSpPr>
        <p:spPr>
          <a:xfrm>
            <a:off x="934669" y="5898921"/>
            <a:ext cx="6067367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100" dirty="0"/>
              <a:t>Kilde: EU Kommissionens 1,5 Tech scenarie</a:t>
            </a:r>
          </a:p>
          <a:p>
            <a:r>
              <a:rPr lang="da-DK" sz="1100" dirty="0"/>
              <a:t>Note: Øget elforbrug indeholder elektrificering fratrukket energibesparelser i eksisterende forbrug </a:t>
            </a:r>
          </a:p>
        </p:txBody>
      </p:sp>
      <p:graphicFrame>
        <p:nvGraphicFramePr>
          <p:cNvPr id="50" name="Chart 3">
            <a:extLst>
              <a:ext uri="{FF2B5EF4-FFF2-40B4-BE49-F238E27FC236}">
                <a16:creationId xmlns:a16="http://schemas.microsoft.com/office/drawing/2014/main" id="{3DE803FB-F850-4C3A-8AE3-EAF8478CD215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67304246"/>
              </p:ext>
            </p:extLst>
          </p:nvPr>
        </p:nvGraphicFramePr>
        <p:xfrm>
          <a:off x="6007100" y="2090738"/>
          <a:ext cx="5153025" cy="357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D65EE4C7-37C1-445C-9109-FA61706DE1D6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939088" y="5605463"/>
            <a:ext cx="3492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33DE45D-6CA5-4599-892B-18E59074B896}" type="datetime'''''''''''''''''''2''''0''3''''0'''''''">
              <a:rPr lang="da-DK" altLang="en-US" sz="1200" smtClean="0"/>
              <a:pPr/>
              <a:t>2030</a:t>
            </a:fld>
            <a:endParaRPr lang="da-DK" sz="1200" noProof="0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683C2D3C-4991-4566-AB7C-79463B6993D6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456363" y="5605463"/>
            <a:ext cx="3492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36B6A9F-C2EB-44C9-B027-2976D03646F5}" type="datetime'''''''''2''''''''''''''''''0''''''''''''''2''''5'''''''''''''">
              <a:rPr lang="da-DK" altLang="en-US" sz="1200" smtClean="0"/>
              <a:pPr/>
              <a:t>2025</a:t>
            </a:fld>
            <a:endParaRPr lang="da-DK" sz="1200" noProof="0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90493159-2A9C-4193-8283-6588E4CA0BB1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9420225" y="5605463"/>
            <a:ext cx="3492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CD4A215-E10E-4FBD-82EB-4F8E1440FC59}" type="datetime'''''''''''''2''0''''''''''''''''3''''''5'''''''''''">
              <a:rPr lang="da-DK" altLang="en-US" sz="1200" smtClean="0"/>
              <a:pPr/>
              <a:t>2035</a:t>
            </a:fld>
            <a:endParaRPr lang="da-DK" sz="1200" noProof="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D409990-A53D-425A-8915-EBA467119BB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470650" y="1789113"/>
            <a:ext cx="3222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>
                <a:effectLst/>
              </a:rPr>
              <a:t>TWh</a:t>
            </a:r>
            <a:endParaRPr lang="da-DK" sz="1200" noProof="0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4F365A75-6A85-4251-9C68-D28E1579F39C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0902950" y="5605463"/>
            <a:ext cx="3492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17F2BEE-29DD-4689-A2BC-71AF35B580D6}" type="datetime'2''''''''''''''0''''4''''''''''''''''''''''''0'">
              <a:rPr lang="da-DK" altLang="en-US" sz="1200" smtClean="0"/>
              <a:pPr/>
              <a:t>2040</a:t>
            </a:fld>
            <a:endParaRPr lang="da-DK" sz="1200" noProof="0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D677DDB1-BF92-47A6-A4FA-9638A756BD5C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6691313" y="2268538"/>
            <a:ext cx="214313" cy="16033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2FBE2E4F-2055-4953-BA56-658C0DEA84A6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6691313" y="2520950"/>
            <a:ext cx="214313" cy="16033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2A365888-EA48-4DF2-AC3A-732C00554AF4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6691313" y="2773363"/>
            <a:ext cx="214313" cy="16033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17B74BB-EFB6-44DB-A15F-CE305C723626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6956425" y="2263775"/>
            <a:ext cx="6858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da-DK" sz="1200" noProof="0" dirty="0"/>
              <a:t>Grøn brint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3FF6B368-73E8-4642-8304-7A6BACB2ABA1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956425" y="2768600"/>
            <a:ext cx="12239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5EB4DECC-76B4-4766-9953-0212F498DB09}" type="datetime'''H''i''s''''''t''''o''''r''''i''''''sk el''f''o''''r''br''ug'">
              <a:rPr lang="da-DK" altLang="en-US" sz="1200" smtClean="0"/>
              <a:pPr/>
              <a:t>Historisk elforbrug</a:t>
            </a:fld>
            <a:endParaRPr lang="da-DK" sz="1200" noProof="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3B97CD55-01A3-4138-88AB-676B564EC349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956425" y="2516188"/>
            <a:ext cx="971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just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fld id="{89780396-AC07-4BE2-B94C-F1C3C953B672}" type="datetime'''Ø''g''''''e''t'''' elf''''o''''r''b''''r''''''''''u''g'">
              <a:rPr lang="da-DK" altLang="en-US" sz="1200" smtClean="0"/>
              <a:pPr/>
              <a:t>Øget elforbrug</a:t>
            </a:fld>
            <a:endParaRPr lang="da-DK" sz="1200" noProof="0" dirty="0"/>
          </a:p>
        </p:txBody>
      </p:sp>
      <p:sp>
        <p:nvSpPr>
          <p:cNvPr id="70" name="Tekstfelt 69">
            <a:extLst>
              <a:ext uri="{FF2B5EF4-FFF2-40B4-BE49-F238E27FC236}">
                <a16:creationId xmlns:a16="http://schemas.microsoft.com/office/drawing/2014/main" id="{5913E1EA-F208-4FF4-A3C3-E6531E0FCDB7}"/>
              </a:ext>
            </a:extLst>
          </p:cNvPr>
          <p:cNvSpPr txBox="1"/>
          <p:nvPr/>
        </p:nvSpPr>
        <p:spPr>
          <a:xfrm>
            <a:off x="897037" y="1492838"/>
            <a:ext cx="45397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dirty="0">
                <a:solidFill>
                  <a:schemeClr val="accent5"/>
                </a:solidFill>
              </a:rPr>
              <a:t>Elforbrug i Nordvesteuropa – Grønt scenarie</a:t>
            </a:r>
          </a:p>
        </p:txBody>
      </p:sp>
      <p:sp>
        <p:nvSpPr>
          <p:cNvPr id="75" name="Tekstfelt 74">
            <a:extLst>
              <a:ext uri="{FF2B5EF4-FFF2-40B4-BE49-F238E27FC236}">
                <a16:creationId xmlns:a16="http://schemas.microsoft.com/office/drawing/2014/main" id="{00F71E86-A994-44B4-8E05-E3CE79523826}"/>
              </a:ext>
            </a:extLst>
          </p:cNvPr>
          <p:cNvSpPr txBox="1"/>
          <p:nvPr/>
        </p:nvSpPr>
        <p:spPr>
          <a:xfrm>
            <a:off x="6537871" y="1509346"/>
            <a:ext cx="43729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dirty="0"/>
              <a:t>Elforbrug i Nordvesteuropa – Sort scenarie</a:t>
            </a:r>
          </a:p>
        </p:txBody>
      </p:sp>
      <p:sp>
        <p:nvSpPr>
          <p:cNvPr id="90" name="Tekstfelt 89">
            <a:extLst>
              <a:ext uri="{FF2B5EF4-FFF2-40B4-BE49-F238E27FC236}">
                <a16:creationId xmlns:a16="http://schemas.microsoft.com/office/drawing/2014/main" id="{CAB53343-5B49-432B-AD59-8E712823D634}"/>
              </a:ext>
            </a:extLst>
          </p:cNvPr>
          <p:cNvSpPr txBox="1"/>
          <p:nvPr/>
        </p:nvSpPr>
        <p:spPr>
          <a:xfrm>
            <a:off x="5053304" y="2178176"/>
            <a:ext cx="5963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+73%</a:t>
            </a:r>
          </a:p>
        </p:txBody>
      </p:sp>
      <p:sp>
        <p:nvSpPr>
          <p:cNvPr id="91" name="Tekstfelt 90">
            <a:extLst>
              <a:ext uri="{FF2B5EF4-FFF2-40B4-BE49-F238E27FC236}">
                <a16:creationId xmlns:a16="http://schemas.microsoft.com/office/drawing/2014/main" id="{F7CA2BBE-1140-4555-A7AC-6CAB68E33B26}"/>
              </a:ext>
            </a:extLst>
          </p:cNvPr>
          <p:cNvSpPr txBox="1"/>
          <p:nvPr/>
        </p:nvSpPr>
        <p:spPr>
          <a:xfrm>
            <a:off x="10660520" y="2940260"/>
            <a:ext cx="5963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+28%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002C366-8F46-4065-97A7-15BA332BC99C}"/>
              </a:ext>
            </a:extLst>
          </p:cNvPr>
          <p:cNvSpPr/>
          <p:nvPr/>
        </p:nvSpPr>
        <p:spPr>
          <a:xfrm>
            <a:off x="6049863" y="1474640"/>
            <a:ext cx="5245100" cy="433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51114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90" grpId="0"/>
      <p:bldP spid="91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C217A4D-8CDC-45EB-9D6A-FBAD0D71F5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5930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AC217A4D-8CDC-45EB-9D6A-FBAD0D71F5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3FF3320-814E-4D86-A855-18388A93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sz="3600" b="1" dirty="0" err="1"/>
              <a:t>Mega</a:t>
            </a:r>
            <a:r>
              <a:rPr lang="da-DK" sz="3600" b="1" dirty="0"/>
              <a:t>-trend 2: VE og lagring bliver billigere</a:t>
            </a:r>
            <a:br>
              <a:rPr lang="da-DK" sz="3600" b="1" dirty="0"/>
            </a:b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BE693A0-B834-420C-86CE-EE87A297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58841" y="6233488"/>
            <a:ext cx="940999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82FAE01-EF13-4F56-AD6E-087B1D35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59467" y="6233488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7</a:t>
            </a:fld>
            <a:endParaRPr lang="da-DK" noProof="0" dirty="0"/>
          </a:p>
        </p:txBody>
      </p:sp>
      <p:pic>
        <p:nvPicPr>
          <p:cNvPr id="8" name="Picture 41">
            <a:extLst>
              <a:ext uri="{FF2B5EF4-FFF2-40B4-BE49-F238E27FC236}">
                <a16:creationId xmlns:a16="http://schemas.microsoft.com/office/drawing/2014/main" id="{7B4C529F-64D6-4C76-B911-6B49E89EB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624713" y="2009385"/>
            <a:ext cx="5570048" cy="35675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D84BB95-F2B6-4E37-850F-541B7ABFCEB8}"/>
              </a:ext>
            </a:extLst>
          </p:cNvPr>
          <p:cNvSpPr txBox="1">
            <a:spLocks/>
          </p:cNvSpPr>
          <p:nvPr/>
        </p:nvSpPr>
        <p:spPr>
          <a:xfrm>
            <a:off x="4032183" y="5730666"/>
            <a:ext cx="5283535" cy="430213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000" dirty="0"/>
              <a:t>Kilde: Egne beregninger pba. ENS Teknologikatalog og brændselspriser. </a:t>
            </a:r>
          </a:p>
          <a:p>
            <a:pPr marL="0" indent="0">
              <a:buNone/>
            </a:pPr>
            <a:r>
              <a:rPr lang="da-DK" sz="1000" dirty="0"/>
              <a:t>Note: Beregningen er uden salg af varme, afgifter, tariffer og  CO2 kvoter.</a:t>
            </a:r>
          </a:p>
          <a:p>
            <a:endParaRPr lang="da-DK" sz="1000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55A6867-5D57-4EC9-A950-AD73052CDB11}"/>
              </a:ext>
            </a:extLst>
          </p:cNvPr>
          <p:cNvSpPr txBox="1"/>
          <p:nvPr/>
        </p:nvSpPr>
        <p:spPr>
          <a:xfrm>
            <a:off x="4154387" y="1474640"/>
            <a:ext cx="50403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/>
              <a:t>LCoE for nyopført </a:t>
            </a:r>
            <a:r>
              <a:rPr lang="da-DK" dirty="0" err="1"/>
              <a:t>elkapacitet</a:t>
            </a:r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CDC726C-E1C4-44BF-AF1A-EC49C8864AFD}"/>
              </a:ext>
            </a:extLst>
          </p:cNvPr>
          <p:cNvSpPr txBox="1"/>
          <p:nvPr/>
        </p:nvSpPr>
        <p:spPr>
          <a:xfrm>
            <a:off x="3759467" y="1816262"/>
            <a:ext cx="78985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/>
              <a:t>Øre/kWh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F6F6CA9-B1BF-4B29-B5BA-99F368806D15}"/>
              </a:ext>
            </a:extLst>
          </p:cNvPr>
          <p:cNvSpPr/>
          <p:nvPr/>
        </p:nvSpPr>
        <p:spPr>
          <a:xfrm>
            <a:off x="7628089" y="1908595"/>
            <a:ext cx="1668379" cy="3749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184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A145338-8389-461E-952F-6F55519A305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771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A145338-8389-461E-952F-6F55519A30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5320B24-2B6D-42E3-B210-A18D704C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sz="3600" b="1" dirty="0" err="1"/>
              <a:t>Mega</a:t>
            </a:r>
            <a:r>
              <a:rPr lang="da-DK" sz="3600" b="1" dirty="0"/>
              <a:t>-trend 3: Udfasning af kraftværker og kulstop</a:t>
            </a:r>
            <a:br>
              <a:rPr lang="da-DK" sz="3600" b="1" dirty="0"/>
            </a:b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E3CB04-22FE-4F36-AFE5-D12ACEFD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FFE6409-278D-4BBF-BB72-A374ACBD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8</a:t>
            </a:fld>
            <a:endParaRPr lang="da-DK" noProof="0" dirty="0"/>
          </a:p>
        </p:txBody>
      </p:sp>
      <p:pic>
        <p:nvPicPr>
          <p:cNvPr id="8" name="Graphic 89">
            <a:extLst>
              <a:ext uri="{FF2B5EF4-FFF2-40B4-BE49-F238E27FC236}">
                <a16:creationId xmlns:a16="http://schemas.microsoft.com/office/drawing/2014/main" id="{84C10006-730E-47CB-81DF-6C486D81D4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1511" y="1780106"/>
            <a:ext cx="3664904" cy="4279821"/>
          </a:xfrm>
          <a:prstGeom prst="rect">
            <a:avLst/>
          </a:prstGeom>
        </p:spPr>
      </p:pic>
      <p:sp>
        <p:nvSpPr>
          <p:cNvPr id="9" name="TextBox 92">
            <a:extLst>
              <a:ext uri="{FF2B5EF4-FFF2-40B4-BE49-F238E27FC236}">
                <a16:creationId xmlns:a16="http://schemas.microsoft.com/office/drawing/2014/main" id="{D28897DD-FC02-4ADC-8660-263D9FA07EFE}"/>
              </a:ext>
            </a:extLst>
          </p:cNvPr>
          <p:cNvSpPr txBox="1"/>
          <p:nvPr/>
        </p:nvSpPr>
        <p:spPr>
          <a:xfrm>
            <a:off x="3659836" y="6205440"/>
            <a:ext cx="42973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dirty="0"/>
              <a:t>Note: ”Øvrige” indeholder A-kraft, vandkraft og biomasse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F824FF3-83A1-47C2-AC05-36E4CA6A17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5515" y="1918605"/>
            <a:ext cx="1168114" cy="169323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DCC3BD3F-9B61-4A30-AA52-943723241A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6895" y="1927236"/>
            <a:ext cx="2081015" cy="1717036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F058FE59-6BCA-4CB6-B314-F8F2E890FA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0024" y="4050120"/>
            <a:ext cx="2081015" cy="1717036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4B6F315E-D754-4717-8883-14D58C25C5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9712" y="4173583"/>
            <a:ext cx="2081015" cy="1717036"/>
          </a:xfrm>
          <a:prstGeom prst="rect">
            <a:avLst/>
          </a:prstGeom>
        </p:spPr>
      </p:pic>
      <p:pic>
        <p:nvPicPr>
          <p:cNvPr id="14" name="Grafik 13" descr="Vindmøller med massiv udfyldning">
            <a:extLst>
              <a:ext uri="{FF2B5EF4-FFF2-40B4-BE49-F238E27FC236}">
                <a16:creationId xmlns:a16="http://schemas.microsoft.com/office/drawing/2014/main" id="{2323E079-CCD2-4AFB-B218-19423E0997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22107" y="2063465"/>
            <a:ext cx="914400" cy="914400"/>
          </a:xfrm>
          <a:prstGeom prst="rect">
            <a:avLst/>
          </a:prstGeom>
        </p:spPr>
      </p:pic>
      <p:pic>
        <p:nvPicPr>
          <p:cNvPr id="15" name="Grafik 14" descr="Dæmp (medium sol) med massiv udfyldning">
            <a:extLst>
              <a:ext uri="{FF2B5EF4-FFF2-40B4-BE49-F238E27FC236}">
                <a16:creationId xmlns:a16="http://schemas.microsoft.com/office/drawing/2014/main" id="{4E5CE402-70AB-4B2F-9577-AE79292C59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83057" y="4187672"/>
            <a:ext cx="914400" cy="914400"/>
          </a:xfrm>
          <a:prstGeom prst="rect">
            <a:avLst/>
          </a:prstGeom>
        </p:spPr>
      </p:pic>
      <p:pic>
        <p:nvPicPr>
          <p:cNvPr id="16" name="Grafik 15" descr="Vindmøller med massiv udfyldning">
            <a:extLst>
              <a:ext uri="{FF2B5EF4-FFF2-40B4-BE49-F238E27FC236}">
                <a16:creationId xmlns:a16="http://schemas.microsoft.com/office/drawing/2014/main" id="{15BF1BA7-3351-4C37-A3F6-76063F0720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0071" y="3545917"/>
            <a:ext cx="914400" cy="914400"/>
          </a:xfrm>
          <a:prstGeom prst="rect">
            <a:avLst/>
          </a:prstGeom>
        </p:spPr>
      </p:pic>
      <p:pic>
        <p:nvPicPr>
          <p:cNvPr id="17" name="Grafik 16" descr="Dæmp (medium sol) med massiv udfyldning">
            <a:extLst>
              <a:ext uri="{FF2B5EF4-FFF2-40B4-BE49-F238E27FC236}">
                <a16:creationId xmlns:a16="http://schemas.microsoft.com/office/drawing/2014/main" id="{0FB04A73-5983-4EA9-ACD8-3A7E565D02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45288" y="51217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5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Objekt 103" hidden="1">
            <a:extLst>
              <a:ext uri="{FF2B5EF4-FFF2-40B4-BE49-F238E27FC236}">
                <a16:creationId xmlns:a16="http://schemas.microsoft.com/office/drawing/2014/main" id="{86B3A3D6-8123-43F5-AC74-708B092257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5820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104" name="Objekt 103" hidden="1">
                        <a:extLst>
                          <a:ext uri="{FF2B5EF4-FFF2-40B4-BE49-F238E27FC236}">
                            <a16:creationId xmlns:a16="http://schemas.microsoft.com/office/drawing/2014/main" id="{86B3A3D6-8123-43F5-AC74-708B092257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60413F-1158-4C0E-BB64-871CC356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sz="3600" dirty="0"/>
              <a:t>Vil Danmark få kontinentale eller Nordiske priser?</a:t>
            </a:r>
            <a:br>
              <a:rPr lang="da-DK" sz="3600" dirty="0"/>
            </a:b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C6D5027-84F5-4F7D-B23B-60B432D3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B1078DC-C3B1-449C-B815-BCFAFA5C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9</a:t>
            </a:fld>
            <a:endParaRPr lang="da-DK" noProof="0" dirty="0"/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333B1713-DF33-4AE6-881E-1B02C1E1FF2F}"/>
              </a:ext>
            </a:extLst>
          </p:cNvPr>
          <p:cNvSpPr>
            <a:spLocks/>
          </p:cNvSpPr>
          <p:nvPr/>
        </p:nvSpPr>
        <p:spPr bwMode="auto">
          <a:xfrm>
            <a:off x="2019264" y="4925405"/>
            <a:ext cx="500063" cy="323850"/>
          </a:xfrm>
          <a:custGeom>
            <a:avLst/>
            <a:gdLst/>
            <a:ahLst/>
            <a:cxnLst>
              <a:cxn ang="0">
                <a:pos x="157" y="37"/>
              </a:cxn>
              <a:cxn ang="0">
                <a:pos x="142" y="24"/>
              </a:cxn>
              <a:cxn ang="0">
                <a:pos x="144" y="19"/>
              </a:cxn>
              <a:cxn ang="0">
                <a:pos x="135" y="11"/>
              </a:cxn>
              <a:cxn ang="0">
                <a:pos x="127" y="0"/>
              </a:cxn>
              <a:cxn ang="0">
                <a:pos x="117" y="11"/>
              </a:cxn>
              <a:cxn ang="0">
                <a:pos x="111" y="7"/>
              </a:cxn>
              <a:cxn ang="0">
                <a:pos x="100" y="17"/>
              </a:cxn>
              <a:cxn ang="0">
                <a:pos x="100" y="22"/>
              </a:cxn>
              <a:cxn ang="0">
                <a:pos x="87" y="28"/>
              </a:cxn>
              <a:cxn ang="0">
                <a:pos x="54" y="54"/>
              </a:cxn>
              <a:cxn ang="0">
                <a:pos x="45" y="65"/>
              </a:cxn>
              <a:cxn ang="0">
                <a:pos x="45" y="78"/>
              </a:cxn>
              <a:cxn ang="0">
                <a:pos x="33" y="82"/>
              </a:cxn>
              <a:cxn ang="0">
                <a:pos x="9" y="108"/>
              </a:cxn>
              <a:cxn ang="0">
                <a:pos x="9" y="117"/>
              </a:cxn>
              <a:cxn ang="0">
                <a:pos x="0" y="128"/>
              </a:cxn>
              <a:cxn ang="0">
                <a:pos x="4" y="141"/>
              </a:cxn>
              <a:cxn ang="0">
                <a:pos x="15" y="134"/>
              </a:cxn>
              <a:cxn ang="0">
                <a:pos x="26" y="122"/>
              </a:cxn>
              <a:cxn ang="0">
                <a:pos x="43" y="119"/>
              </a:cxn>
              <a:cxn ang="0">
                <a:pos x="54" y="122"/>
              </a:cxn>
              <a:cxn ang="0">
                <a:pos x="58" y="141"/>
              </a:cxn>
              <a:cxn ang="0">
                <a:pos x="56" y="154"/>
              </a:cxn>
              <a:cxn ang="0">
                <a:pos x="63" y="163"/>
              </a:cxn>
              <a:cxn ang="0">
                <a:pos x="72" y="169"/>
              </a:cxn>
              <a:cxn ang="0">
                <a:pos x="91" y="171"/>
              </a:cxn>
              <a:cxn ang="0">
                <a:pos x="133" y="176"/>
              </a:cxn>
              <a:cxn ang="0">
                <a:pos x="142" y="171"/>
              </a:cxn>
              <a:cxn ang="0">
                <a:pos x="148" y="163"/>
              </a:cxn>
              <a:cxn ang="0">
                <a:pos x="152" y="146"/>
              </a:cxn>
              <a:cxn ang="0">
                <a:pos x="167" y="145"/>
              </a:cxn>
              <a:cxn ang="0">
                <a:pos x="172" y="156"/>
              </a:cxn>
              <a:cxn ang="0">
                <a:pos x="172" y="181"/>
              </a:cxn>
              <a:cxn ang="0">
                <a:pos x="191" y="194"/>
              </a:cxn>
              <a:cxn ang="0">
                <a:pos x="205" y="172"/>
              </a:cxn>
              <a:cxn ang="0">
                <a:pos x="220" y="165"/>
              </a:cxn>
              <a:cxn ang="0">
                <a:pos x="237" y="167"/>
              </a:cxn>
              <a:cxn ang="0">
                <a:pos x="250" y="174"/>
              </a:cxn>
              <a:cxn ang="0">
                <a:pos x="255" y="180"/>
              </a:cxn>
              <a:cxn ang="0">
                <a:pos x="259" y="161"/>
              </a:cxn>
              <a:cxn ang="0">
                <a:pos x="269" y="139"/>
              </a:cxn>
              <a:cxn ang="0">
                <a:pos x="291" y="135"/>
              </a:cxn>
              <a:cxn ang="0">
                <a:pos x="298" y="121"/>
              </a:cxn>
              <a:cxn ang="0">
                <a:pos x="291" y="109"/>
              </a:cxn>
              <a:cxn ang="0">
                <a:pos x="281" y="104"/>
              </a:cxn>
              <a:cxn ang="0">
                <a:pos x="253" y="99"/>
              </a:cxn>
              <a:cxn ang="0">
                <a:pos x="252" y="85"/>
              </a:cxn>
              <a:cxn ang="0">
                <a:pos x="252" y="70"/>
              </a:cxn>
              <a:cxn ang="0">
                <a:pos x="252" y="59"/>
              </a:cxn>
              <a:cxn ang="0">
                <a:pos x="235" y="50"/>
              </a:cxn>
              <a:cxn ang="0">
                <a:pos x="226" y="54"/>
              </a:cxn>
              <a:cxn ang="0">
                <a:pos x="211" y="43"/>
              </a:cxn>
              <a:cxn ang="0">
                <a:pos x="209" y="35"/>
              </a:cxn>
              <a:cxn ang="0">
                <a:pos x="203" y="26"/>
              </a:cxn>
              <a:cxn ang="0">
                <a:pos x="203" y="22"/>
              </a:cxn>
              <a:cxn ang="0">
                <a:pos x="187" y="17"/>
              </a:cxn>
              <a:cxn ang="0">
                <a:pos x="181" y="24"/>
              </a:cxn>
              <a:cxn ang="0">
                <a:pos x="170" y="32"/>
              </a:cxn>
              <a:cxn ang="0">
                <a:pos x="157" y="37"/>
              </a:cxn>
            </a:cxnLst>
            <a:rect l="0" t="0" r="r" b="b"/>
            <a:pathLst>
              <a:path w="298" h="194">
                <a:moveTo>
                  <a:pt x="157" y="37"/>
                </a:moveTo>
                <a:lnTo>
                  <a:pt x="142" y="24"/>
                </a:lnTo>
                <a:lnTo>
                  <a:pt x="144" y="19"/>
                </a:lnTo>
                <a:lnTo>
                  <a:pt x="135" y="11"/>
                </a:lnTo>
                <a:lnTo>
                  <a:pt x="127" y="0"/>
                </a:lnTo>
                <a:lnTo>
                  <a:pt x="117" y="11"/>
                </a:lnTo>
                <a:lnTo>
                  <a:pt x="111" y="7"/>
                </a:lnTo>
                <a:lnTo>
                  <a:pt x="100" y="17"/>
                </a:lnTo>
                <a:lnTo>
                  <a:pt x="100" y="22"/>
                </a:lnTo>
                <a:lnTo>
                  <a:pt x="87" y="28"/>
                </a:lnTo>
                <a:lnTo>
                  <a:pt x="54" y="54"/>
                </a:lnTo>
                <a:lnTo>
                  <a:pt x="45" y="65"/>
                </a:lnTo>
                <a:lnTo>
                  <a:pt x="45" y="78"/>
                </a:lnTo>
                <a:lnTo>
                  <a:pt x="33" y="82"/>
                </a:lnTo>
                <a:lnTo>
                  <a:pt x="9" y="108"/>
                </a:lnTo>
                <a:lnTo>
                  <a:pt x="9" y="117"/>
                </a:lnTo>
                <a:lnTo>
                  <a:pt x="0" y="128"/>
                </a:lnTo>
                <a:lnTo>
                  <a:pt x="4" y="141"/>
                </a:lnTo>
                <a:lnTo>
                  <a:pt x="15" y="134"/>
                </a:lnTo>
                <a:lnTo>
                  <a:pt x="26" y="122"/>
                </a:lnTo>
                <a:lnTo>
                  <a:pt x="43" y="119"/>
                </a:lnTo>
                <a:lnTo>
                  <a:pt x="54" y="122"/>
                </a:lnTo>
                <a:lnTo>
                  <a:pt x="58" y="141"/>
                </a:lnTo>
                <a:lnTo>
                  <a:pt x="56" y="154"/>
                </a:lnTo>
                <a:lnTo>
                  <a:pt x="63" y="163"/>
                </a:lnTo>
                <a:lnTo>
                  <a:pt x="72" y="169"/>
                </a:lnTo>
                <a:lnTo>
                  <a:pt x="91" y="171"/>
                </a:lnTo>
                <a:lnTo>
                  <a:pt x="133" y="176"/>
                </a:lnTo>
                <a:lnTo>
                  <a:pt x="142" y="171"/>
                </a:lnTo>
                <a:lnTo>
                  <a:pt x="148" y="163"/>
                </a:lnTo>
                <a:lnTo>
                  <a:pt x="152" y="146"/>
                </a:lnTo>
                <a:lnTo>
                  <a:pt x="167" y="145"/>
                </a:lnTo>
                <a:lnTo>
                  <a:pt x="172" y="156"/>
                </a:lnTo>
                <a:lnTo>
                  <a:pt x="172" y="181"/>
                </a:lnTo>
                <a:lnTo>
                  <a:pt x="191" y="194"/>
                </a:lnTo>
                <a:lnTo>
                  <a:pt x="205" y="172"/>
                </a:lnTo>
                <a:lnTo>
                  <a:pt x="220" y="165"/>
                </a:lnTo>
                <a:lnTo>
                  <a:pt x="237" y="167"/>
                </a:lnTo>
                <a:lnTo>
                  <a:pt x="250" y="174"/>
                </a:lnTo>
                <a:lnTo>
                  <a:pt x="255" y="180"/>
                </a:lnTo>
                <a:lnTo>
                  <a:pt x="259" y="161"/>
                </a:lnTo>
                <a:lnTo>
                  <a:pt x="269" y="139"/>
                </a:lnTo>
                <a:lnTo>
                  <a:pt x="291" y="135"/>
                </a:lnTo>
                <a:lnTo>
                  <a:pt x="298" y="121"/>
                </a:lnTo>
                <a:lnTo>
                  <a:pt x="291" y="109"/>
                </a:lnTo>
                <a:lnTo>
                  <a:pt x="281" y="104"/>
                </a:lnTo>
                <a:lnTo>
                  <a:pt x="253" y="99"/>
                </a:lnTo>
                <a:lnTo>
                  <a:pt x="252" y="85"/>
                </a:lnTo>
                <a:lnTo>
                  <a:pt x="252" y="70"/>
                </a:lnTo>
                <a:lnTo>
                  <a:pt x="252" y="59"/>
                </a:lnTo>
                <a:lnTo>
                  <a:pt x="235" y="50"/>
                </a:lnTo>
                <a:lnTo>
                  <a:pt x="226" y="54"/>
                </a:lnTo>
                <a:lnTo>
                  <a:pt x="211" y="43"/>
                </a:lnTo>
                <a:lnTo>
                  <a:pt x="209" y="35"/>
                </a:lnTo>
                <a:lnTo>
                  <a:pt x="203" y="26"/>
                </a:lnTo>
                <a:lnTo>
                  <a:pt x="203" y="22"/>
                </a:lnTo>
                <a:lnTo>
                  <a:pt x="187" y="17"/>
                </a:lnTo>
                <a:lnTo>
                  <a:pt x="181" y="24"/>
                </a:lnTo>
                <a:lnTo>
                  <a:pt x="170" y="32"/>
                </a:lnTo>
                <a:lnTo>
                  <a:pt x="157" y="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11AD6429-DB87-4962-9D2B-17CB54E4ABEA}"/>
              </a:ext>
            </a:extLst>
          </p:cNvPr>
          <p:cNvSpPr>
            <a:spLocks/>
          </p:cNvSpPr>
          <p:nvPr/>
        </p:nvSpPr>
        <p:spPr bwMode="auto">
          <a:xfrm>
            <a:off x="2420902" y="4887305"/>
            <a:ext cx="752475" cy="347663"/>
          </a:xfrm>
          <a:custGeom>
            <a:avLst/>
            <a:gdLst/>
            <a:ahLst/>
            <a:cxnLst>
              <a:cxn ang="0">
                <a:pos x="19" y="72"/>
              </a:cxn>
              <a:cxn ang="0">
                <a:pos x="36" y="82"/>
              </a:cxn>
              <a:cxn ang="0">
                <a:pos x="63" y="80"/>
              </a:cxn>
              <a:cxn ang="0">
                <a:pos x="88" y="78"/>
              </a:cxn>
              <a:cxn ang="0">
                <a:pos x="118" y="88"/>
              </a:cxn>
              <a:cxn ang="0">
                <a:pos x="138" y="85"/>
              </a:cxn>
              <a:cxn ang="0">
                <a:pos x="172" y="81"/>
              </a:cxn>
              <a:cxn ang="0">
                <a:pos x="209" y="100"/>
              </a:cxn>
              <a:cxn ang="0">
                <a:pos x="227" y="81"/>
              </a:cxn>
              <a:cxn ang="0">
                <a:pos x="212" y="40"/>
              </a:cxn>
              <a:cxn ang="0">
                <a:pos x="274" y="5"/>
              </a:cxn>
              <a:cxn ang="0">
                <a:pos x="291" y="20"/>
              </a:cxn>
              <a:cxn ang="0">
                <a:pos x="336" y="2"/>
              </a:cxn>
              <a:cxn ang="0">
                <a:pos x="385" y="17"/>
              </a:cxn>
              <a:cxn ang="0">
                <a:pos x="417" y="8"/>
              </a:cxn>
              <a:cxn ang="0">
                <a:pos x="442" y="52"/>
              </a:cxn>
              <a:cxn ang="0">
                <a:pos x="450" y="82"/>
              </a:cxn>
              <a:cxn ang="0">
                <a:pos x="429" y="100"/>
              </a:cxn>
              <a:cxn ang="0">
                <a:pos x="432" y="120"/>
              </a:cxn>
              <a:cxn ang="0">
                <a:pos x="424" y="148"/>
              </a:cxn>
              <a:cxn ang="0">
                <a:pos x="401" y="172"/>
              </a:cxn>
              <a:cxn ang="0">
                <a:pos x="380" y="189"/>
              </a:cxn>
              <a:cxn ang="0">
                <a:pos x="330" y="192"/>
              </a:cxn>
              <a:cxn ang="0">
                <a:pos x="289" y="206"/>
              </a:cxn>
              <a:cxn ang="0">
                <a:pos x="220" y="192"/>
              </a:cxn>
              <a:cxn ang="0">
                <a:pos x="154" y="165"/>
              </a:cxn>
              <a:cxn ang="0">
                <a:pos x="150" y="141"/>
              </a:cxn>
              <a:cxn ang="0">
                <a:pos x="107" y="139"/>
              </a:cxn>
              <a:cxn ang="0">
                <a:pos x="52" y="132"/>
              </a:cxn>
              <a:cxn ang="0">
                <a:pos x="28" y="123"/>
              </a:cxn>
              <a:cxn ang="0">
                <a:pos x="13" y="105"/>
              </a:cxn>
              <a:cxn ang="0">
                <a:pos x="0" y="74"/>
              </a:cxn>
            </a:cxnLst>
            <a:rect l="0" t="0" r="r" b="b"/>
            <a:pathLst>
              <a:path w="453" h="206">
                <a:moveTo>
                  <a:pt x="0" y="74"/>
                </a:moveTo>
                <a:lnTo>
                  <a:pt x="19" y="72"/>
                </a:lnTo>
                <a:lnTo>
                  <a:pt x="26" y="70"/>
                </a:lnTo>
                <a:lnTo>
                  <a:pt x="36" y="82"/>
                </a:lnTo>
                <a:lnTo>
                  <a:pt x="48" y="78"/>
                </a:lnTo>
                <a:lnTo>
                  <a:pt x="63" y="80"/>
                </a:lnTo>
                <a:lnTo>
                  <a:pt x="72" y="87"/>
                </a:lnTo>
                <a:lnTo>
                  <a:pt x="88" y="78"/>
                </a:lnTo>
                <a:lnTo>
                  <a:pt x="109" y="79"/>
                </a:lnTo>
                <a:lnTo>
                  <a:pt x="118" y="88"/>
                </a:lnTo>
                <a:lnTo>
                  <a:pt x="131" y="91"/>
                </a:lnTo>
                <a:lnTo>
                  <a:pt x="138" y="85"/>
                </a:lnTo>
                <a:lnTo>
                  <a:pt x="161" y="81"/>
                </a:lnTo>
                <a:lnTo>
                  <a:pt x="172" y="81"/>
                </a:lnTo>
                <a:lnTo>
                  <a:pt x="189" y="87"/>
                </a:lnTo>
                <a:lnTo>
                  <a:pt x="209" y="100"/>
                </a:lnTo>
                <a:lnTo>
                  <a:pt x="224" y="94"/>
                </a:lnTo>
                <a:lnTo>
                  <a:pt x="227" y="81"/>
                </a:lnTo>
                <a:lnTo>
                  <a:pt x="217" y="64"/>
                </a:lnTo>
                <a:lnTo>
                  <a:pt x="212" y="40"/>
                </a:lnTo>
                <a:lnTo>
                  <a:pt x="263" y="5"/>
                </a:lnTo>
                <a:lnTo>
                  <a:pt x="274" y="5"/>
                </a:lnTo>
                <a:lnTo>
                  <a:pt x="276" y="17"/>
                </a:lnTo>
                <a:lnTo>
                  <a:pt x="291" y="20"/>
                </a:lnTo>
                <a:lnTo>
                  <a:pt x="323" y="16"/>
                </a:lnTo>
                <a:lnTo>
                  <a:pt x="336" y="2"/>
                </a:lnTo>
                <a:lnTo>
                  <a:pt x="376" y="0"/>
                </a:lnTo>
                <a:lnTo>
                  <a:pt x="385" y="17"/>
                </a:lnTo>
                <a:lnTo>
                  <a:pt x="402" y="17"/>
                </a:lnTo>
                <a:lnTo>
                  <a:pt x="417" y="8"/>
                </a:lnTo>
                <a:lnTo>
                  <a:pt x="442" y="24"/>
                </a:lnTo>
                <a:lnTo>
                  <a:pt x="442" y="52"/>
                </a:lnTo>
                <a:lnTo>
                  <a:pt x="453" y="64"/>
                </a:lnTo>
                <a:lnTo>
                  <a:pt x="450" y="82"/>
                </a:lnTo>
                <a:lnTo>
                  <a:pt x="442" y="100"/>
                </a:lnTo>
                <a:lnTo>
                  <a:pt x="429" y="100"/>
                </a:lnTo>
                <a:lnTo>
                  <a:pt x="424" y="105"/>
                </a:lnTo>
                <a:lnTo>
                  <a:pt x="432" y="120"/>
                </a:lnTo>
                <a:lnTo>
                  <a:pt x="432" y="135"/>
                </a:lnTo>
                <a:lnTo>
                  <a:pt x="424" y="148"/>
                </a:lnTo>
                <a:lnTo>
                  <a:pt x="402" y="159"/>
                </a:lnTo>
                <a:lnTo>
                  <a:pt x="401" y="172"/>
                </a:lnTo>
                <a:lnTo>
                  <a:pt x="401" y="185"/>
                </a:lnTo>
                <a:lnTo>
                  <a:pt x="380" y="189"/>
                </a:lnTo>
                <a:lnTo>
                  <a:pt x="346" y="187"/>
                </a:lnTo>
                <a:lnTo>
                  <a:pt x="330" y="192"/>
                </a:lnTo>
                <a:lnTo>
                  <a:pt x="301" y="192"/>
                </a:lnTo>
                <a:lnTo>
                  <a:pt x="289" y="206"/>
                </a:lnTo>
                <a:lnTo>
                  <a:pt x="243" y="191"/>
                </a:lnTo>
                <a:lnTo>
                  <a:pt x="220" y="192"/>
                </a:lnTo>
                <a:lnTo>
                  <a:pt x="162" y="179"/>
                </a:lnTo>
                <a:lnTo>
                  <a:pt x="154" y="165"/>
                </a:lnTo>
                <a:lnTo>
                  <a:pt x="154" y="150"/>
                </a:lnTo>
                <a:lnTo>
                  <a:pt x="150" y="141"/>
                </a:lnTo>
                <a:lnTo>
                  <a:pt x="143" y="137"/>
                </a:lnTo>
                <a:lnTo>
                  <a:pt x="107" y="139"/>
                </a:lnTo>
                <a:lnTo>
                  <a:pt x="57" y="144"/>
                </a:lnTo>
                <a:lnTo>
                  <a:pt x="52" y="132"/>
                </a:lnTo>
                <a:lnTo>
                  <a:pt x="43" y="128"/>
                </a:lnTo>
                <a:lnTo>
                  <a:pt x="28" y="123"/>
                </a:lnTo>
                <a:lnTo>
                  <a:pt x="13" y="119"/>
                </a:lnTo>
                <a:lnTo>
                  <a:pt x="13" y="105"/>
                </a:lnTo>
                <a:lnTo>
                  <a:pt x="13" y="85"/>
                </a:lnTo>
                <a:lnTo>
                  <a:pt x="0" y="74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B24019A0-A3AF-49DC-BE28-97D24EED3B20}"/>
              </a:ext>
            </a:extLst>
          </p:cNvPr>
          <p:cNvSpPr>
            <a:spLocks/>
          </p:cNvSpPr>
          <p:nvPr/>
        </p:nvSpPr>
        <p:spPr bwMode="auto">
          <a:xfrm>
            <a:off x="2781264" y="5196868"/>
            <a:ext cx="327025" cy="198438"/>
          </a:xfrm>
          <a:custGeom>
            <a:avLst/>
            <a:gdLst/>
            <a:ahLst/>
            <a:cxnLst>
              <a:cxn ang="0">
                <a:pos x="17" y="63"/>
              </a:cxn>
              <a:cxn ang="0">
                <a:pos x="37" y="83"/>
              </a:cxn>
              <a:cxn ang="0">
                <a:pos x="31" y="93"/>
              </a:cxn>
              <a:cxn ang="0">
                <a:pos x="22" y="100"/>
              </a:cxn>
              <a:cxn ang="0">
                <a:pos x="11" y="102"/>
              </a:cxn>
              <a:cxn ang="0">
                <a:pos x="0" y="104"/>
              </a:cxn>
              <a:cxn ang="0">
                <a:pos x="20" y="113"/>
              </a:cxn>
              <a:cxn ang="0">
                <a:pos x="28" y="115"/>
              </a:cxn>
              <a:cxn ang="0">
                <a:pos x="53" y="100"/>
              </a:cxn>
              <a:cxn ang="0">
                <a:pos x="108" y="114"/>
              </a:cxn>
              <a:cxn ang="0">
                <a:pos x="144" y="74"/>
              </a:cxn>
              <a:cxn ang="0">
                <a:pos x="151" y="57"/>
              </a:cxn>
              <a:cxn ang="0">
                <a:pos x="158" y="52"/>
              </a:cxn>
              <a:cxn ang="0">
                <a:pos x="178" y="54"/>
              </a:cxn>
              <a:cxn ang="0">
                <a:pos x="199" y="30"/>
              </a:cxn>
              <a:cxn ang="0">
                <a:pos x="197" y="15"/>
              </a:cxn>
              <a:cxn ang="0">
                <a:pos x="183" y="0"/>
              </a:cxn>
              <a:cxn ang="0">
                <a:pos x="173" y="2"/>
              </a:cxn>
              <a:cxn ang="0">
                <a:pos x="163" y="5"/>
              </a:cxn>
              <a:cxn ang="0">
                <a:pos x="145" y="1"/>
              </a:cxn>
              <a:cxn ang="0">
                <a:pos x="127" y="2"/>
              </a:cxn>
              <a:cxn ang="0">
                <a:pos x="109" y="7"/>
              </a:cxn>
              <a:cxn ang="0">
                <a:pos x="84" y="5"/>
              </a:cxn>
              <a:cxn ang="0">
                <a:pos x="73" y="20"/>
              </a:cxn>
              <a:cxn ang="0">
                <a:pos x="31" y="7"/>
              </a:cxn>
              <a:cxn ang="0">
                <a:pos x="15" y="7"/>
              </a:cxn>
              <a:cxn ang="0">
                <a:pos x="15" y="32"/>
              </a:cxn>
              <a:cxn ang="0">
                <a:pos x="17" y="63"/>
              </a:cxn>
            </a:cxnLst>
            <a:rect l="0" t="0" r="r" b="b"/>
            <a:pathLst>
              <a:path w="199" h="115">
                <a:moveTo>
                  <a:pt x="17" y="63"/>
                </a:moveTo>
                <a:lnTo>
                  <a:pt x="37" y="83"/>
                </a:lnTo>
                <a:lnTo>
                  <a:pt x="31" y="93"/>
                </a:lnTo>
                <a:lnTo>
                  <a:pt x="22" y="100"/>
                </a:lnTo>
                <a:lnTo>
                  <a:pt x="11" y="102"/>
                </a:lnTo>
                <a:lnTo>
                  <a:pt x="0" y="104"/>
                </a:lnTo>
                <a:lnTo>
                  <a:pt x="20" y="113"/>
                </a:lnTo>
                <a:lnTo>
                  <a:pt x="28" y="115"/>
                </a:lnTo>
                <a:lnTo>
                  <a:pt x="53" y="100"/>
                </a:lnTo>
                <a:lnTo>
                  <a:pt x="108" y="114"/>
                </a:lnTo>
                <a:lnTo>
                  <a:pt x="144" y="74"/>
                </a:lnTo>
                <a:lnTo>
                  <a:pt x="151" y="57"/>
                </a:lnTo>
                <a:lnTo>
                  <a:pt x="158" y="52"/>
                </a:lnTo>
                <a:lnTo>
                  <a:pt x="178" y="54"/>
                </a:lnTo>
                <a:lnTo>
                  <a:pt x="199" y="30"/>
                </a:lnTo>
                <a:lnTo>
                  <a:pt x="197" y="15"/>
                </a:lnTo>
                <a:lnTo>
                  <a:pt x="183" y="0"/>
                </a:lnTo>
                <a:lnTo>
                  <a:pt x="173" y="2"/>
                </a:lnTo>
                <a:lnTo>
                  <a:pt x="163" y="5"/>
                </a:lnTo>
                <a:lnTo>
                  <a:pt x="145" y="1"/>
                </a:lnTo>
                <a:lnTo>
                  <a:pt x="127" y="2"/>
                </a:lnTo>
                <a:lnTo>
                  <a:pt x="109" y="7"/>
                </a:lnTo>
                <a:lnTo>
                  <a:pt x="84" y="5"/>
                </a:lnTo>
                <a:lnTo>
                  <a:pt x="73" y="20"/>
                </a:lnTo>
                <a:lnTo>
                  <a:pt x="31" y="7"/>
                </a:lnTo>
                <a:lnTo>
                  <a:pt x="15" y="7"/>
                </a:lnTo>
                <a:lnTo>
                  <a:pt x="15" y="32"/>
                </a:lnTo>
                <a:lnTo>
                  <a:pt x="17" y="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C079E8EA-1452-4FB0-816C-1CEAB8006445}"/>
              </a:ext>
            </a:extLst>
          </p:cNvPr>
          <p:cNvSpPr>
            <a:spLocks/>
          </p:cNvSpPr>
          <p:nvPr/>
        </p:nvSpPr>
        <p:spPr bwMode="auto">
          <a:xfrm>
            <a:off x="1855751" y="4328506"/>
            <a:ext cx="350838" cy="309563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5" y="26"/>
              </a:cxn>
              <a:cxn ang="0">
                <a:pos x="3" y="17"/>
              </a:cxn>
              <a:cxn ang="0">
                <a:pos x="35" y="0"/>
              </a:cxn>
              <a:cxn ang="0">
                <a:pos x="38" y="6"/>
              </a:cxn>
              <a:cxn ang="0">
                <a:pos x="61" y="2"/>
              </a:cxn>
              <a:cxn ang="0">
                <a:pos x="79" y="3"/>
              </a:cxn>
              <a:cxn ang="0">
                <a:pos x="72" y="12"/>
              </a:cxn>
              <a:cxn ang="0">
                <a:pos x="76" y="24"/>
              </a:cxn>
              <a:cxn ang="0">
                <a:pos x="91" y="29"/>
              </a:cxn>
              <a:cxn ang="0">
                <a:pos x="106" y="28"/>
              </a:cxn>
              <a:cxn ang="0">
                <a:pos x="118" y="19"/>
              </a:cxn>
              <a:cxn ang="0">
                <a:pos x="138" y="17"/>
              </a:cxn>
              <a:cxn ang="0">
                <a:pos x="144" y="25"/>
              </a:cxn>
              <a:cxn ang="0">
                <a:pos x="156" y="32"/>
              </a:cxn>
              <a:cxn ang="0">
                <a:pos x="173" y="33"/>
              </a:cxn>
              <a:cxn ang="0">
                <a:pos x="170" y="47"/>
              </a:cxn>
              <a:cxn ang="0">
                <a:pos x="171" y="75"/>
              </a:cxn>
              <a:cxn ang="0">
                <a:pos x="174" y="92"/>
              </a:cxn>
              <a:cxn ang="0">
                <a:pos x="193" y="90"/>
              </a:cxn>
              <a:cxn ang="0">
                <a:pos x="199" y="102"/>
              </a:cxn>
              <a:cxn ang="0">
                <a:pos x="200" y="112"/>
              </a:cxn>
              <a:cxn ang="0">
                <a:pos x="210" y="126"/>
              </a:cxn>
              <a:cxn ang="0">
                <a:pos x="198" y="136"/>
              </a:cxn>
              <a:cxn ang="0">
                <a:pos x="187" y="144"/>
              </a:cxn>
              <a:cxn ang="0">
                <a:pos x="175" y="144"/>
              </a:cxn>
              <a:cxn ang="0">
                <a:pos x="161" y="148"/>
              </a:cxn>
              <a:cxn ang="0">
                <a:pos x="161" y="163"/>
              </a:cxn>
              <a:cxn ang="0">
                <a:pos x="155" y="173"/>
              </a:cxn>
              <a:cxn ang="0">
                <a:pos x="140" y="185"/>
              </a:cxn>
              <a:cxn ang="0">
                <a:pos x="115" y="166"/>
              </a:cxn>
              <a:cxn ang="0">
                <a:pos x="108" y="149"/>
              </a:cxn>
              <a:cxn ang="0">
                <a:pos x="85" y="144"/>
              </a:cxn>
              <a:cxn ang="0">
                <a:pos x="77" y="122"/>
              </a:cxn>
              <a:cxn ang="0">
                <a:pos x="61" y="109"/>
              </a:cxn>
              <a:cxn ang="0">
                <a:pos x="55" y="93"/>
              </a:cxn>
              <a:cxn ang="0">
                <a:pos x="42" y="77"/>
              </a:cxn>
              <a:cxn ang="0">
                <a:pos x="33" y="61"/>
              </a:cxn>
              <a:cxn ang="0">
                <a:pos x="16" y="49"/>
              </a:cxn>
              <a:cxn ang="0">
                <a:pos x="0" y="33"/>
              </a:cxn>
            </a:cxnLst>
            <a:rect l="0" t="0" r="r" b="b"/>
            <a:pathLst>
              <a:path w="210" h="185">
                <a:moveTo>
                  <a:pt x="0" y="33"/>
                </a:moveTo>
                <a:lnTo>
                  <a:pt x="5" y="26"/>
                </a:lnTo>
                <a:lnTo>
                  <a:pt x="3" y="17"/>
                </a:lnTo>
                <a:lnTo>
                  <a:pt x="35" y="0"/>
                </a:lnTo>
                <a:lnTo>
                  <a:pt x="38" y="6"/>
                </a:lnTo>
                <a:lnTo>
                  <a:pt x="61" y="2"/>
                </a:lnTo>
                <a:lnTo>
                  <a:pt x="79" y="3"/>
                </a:lnTo>
                <a:lnTo>
                  <a:pt x="72" y="12"/>
                </a:lnTo>
                <a:lnTo>
                  <a:pt x="76" y="24"/>
                </a:lnTo>
                <a:lnTo>
                  <a:pt x="91" y="29"/>
                </a:lnTo>
                <a:lnTo>
                  <a:pt x="106" y="28"/>
                </a:lnTo>
                <a:lnTo>
                  <a:pt x="118" y="19"/>
                </a:lnTo>
                <a:lnTo>
                  <a:pt x="138" y="17"/>
                </a:lnTo>
                <a:lnTo>
                  <a:pt x="144" y="25"/>
                </a:lnTo>
                <a:lnTo>
                  <a:pt x="156" y="32"/>
                </a:lnTo>
                <a:lnTo>
                  <a:pt x="173" y="33"/>
                </a:lnTo>
                <a:lnTo>
                  <a:pt x="170" y="47"/>
                </a:lnTo>
                <a:lnTo>
                  <a:pt x="171" y="75"/>
                </a:lnTo>
                <a:lnTo>
                  <a:pt x="174" y="92"/>
                </a:lnTo>
                <a:lnTo>
                  <a:pt x="193" y="90"/>
                </a:lnTo>
                <a:lnTo>
                  <a:pt x="199" y="102"/>
                </a:lnTo>
                <a:lnTo>
                  <a:pt x="200" y="112"/>
                </a:lnTo>
                <a:lnTo>
                  <a:pt x="210" y="126"/>
                </a:lnTo>
                <a:lnTo>
                  <a:pt x="198" y="136"/>
                </a:lnTo>
                <a:lnTo>
                  <a:pt x="187" y="144"/>
                </a:lnTo>
                <a:lnTo>
                  <a:pt x="175" y="144"/>
                </a:lnTo>
                <a:lnTo>
                  <a:pt x="161" y="148"/>
                </a:lnTo>
                <a:lnTo>
                  <a:pt x="161" y="163"/>
                </a:lnTo>
                <a:lnTo>
                  <a:pt x="155" y="173"/>
                </a:lnTo>
                <a:lnTo>
                  <a:pt x="140" y="185"/>
                </a:lnTo>
                <a:lnTo>
                  <a:pt x="115" y="166"/>
                </a:lnTo>
                <a:lnTo>
                  <a:pt x="108" y="149"/>
                </a:lnTo>
                <a:lnTo>
                  <a:pt x="85" y="144"/>
                </a:lnTo>
                <a:lnTo>
                  <a:pt x="77" y="122"/>
                </a:lnTo>
                <a:lnTo>
                  <a:pt x="61" y="109"/>
                </a:lnTo>
                <a:lnTo>
                  <a:pt x="55" y="93"/>
                </a:lnTo>
                <a:lnTo>
                  <a:pt x="42" y="77"/>
                </a:lnTo>
                <a:lnTo>
                  <a:pt x="33" y="61"/>
                </a:lnTo>
                <a:lnTo>
                  <a:pt x="16" y="49"/>
                </a:lnTo>
                <a:lnTo>
                  <a:pt x="0" y="3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8BCB2C75-5F6A-4236-88E8-A8C50AB46256}"/>
              </a:ext>
            </a:extLst>
          </p:cNvPr>
          <p:cNvSpPr>
            <a:spLocks/>
          </p:cNvSpPr>
          <p:nvPr/>
        </p:nvSpPr>
        <p:spPr bwMode="auto">
          <a:xfrm>
            <a:off x="2093876" y="4568218"/>
            <a:ext cx="93663" cy="122238"/>
          </a:xfrm>
          <a:custGeom>
            <a:avLst/>
            <a:gdLst/>
            <a:ahLst/>
            <a:cxnLst>
              <a:cxn ang="0">
                <a:pos x="41" y="71"/>
              </a:cxn>
              <a:cxn ang="0">
                <a:pos x="44" y="48"/>
              </a:cxn>
              <a:cxn ang="0">
                <a:pos x="57" y="39"/>
              </a:cxn>
              <a:cxn ang="0">
                <a:pos x="57" y="28"/>
              </a:cxn>
              <a:cxn ang="0">
                <a:pos x="50" y="20"/>
              </a:cxn>
              <a:cxn ang="0">
                <a:pos x="43" y="9"/>
              </a:cxn>
              <a:cxn ang="0">
                <a:pos x="39" y="0"/>
              </a:cxn>
              <a:cxn ang="0">
                <a:pos x="26" y="0"/>
              </a:cxn>
              <a:cxn ang="0">
                <a:pos x="17" y="4"/>
              </a:cxn>
              <a:cxn ang="0">
                <a:pos x="17" y="19"/>
              </a:cxn>
              <a:cxn ang="0">
                <a:pos x="9" y="32"/>
              </a:cxn>
              <a:cxn ang="0">
                <a:pos x="0" y="36"/>
              </a:cxn>
              <a:cxn ang="0">
                <a:pos x="4" y="47"/>
              </a:cxn>
              <a:cxn ang="0">
                <a:pos x="16" y="50"/>
              </a:cxn>
              <a:cxn ang="0">
                <a:pos x="28" y="53"/>
              </a:cxn>
              <a:cxn ang="0">
                <a:pos x="35" y="60"/>
              </a:cxn>
              <a:cxn ang="0">
                <a:pos x="41" y="71"/>
              </a:cxn>
            </a:cxnLst>
            <a:rect l="0" t="0" r="r" b="b"/>
            <a:pathLst>
              <a:path w="57" h="71">
                <a:moveTo>
                  <a:pt x="41" y="71"/>
                </a:moveTo>
                <a:lnTo>
                  <a:pt x="44" y="48"/>
                </a:lnTo>
                <a:lnTo>
                  <a:pt x="57" y="39"/>
                </a:lnTo>
                <a:lnTo>
                  <a:pt x="57" y="28"/>
                </a:lnTo>
                <a:lnTo>
                  <a:pt x="50" y="20"/>
                </a:lnTo>
                <a:lnTo>
                  <a:pt x="43" y="9"/>
                </a:lnTo>
                <a:lnTo>
                  <a:pt x="39" y="0"/>
                </a:lnTo>
                <a:lnTo>
                  <a:pt x="26" y="0"/>
                </a:lnTo>
                <a:lnTo>
                  <a:pt x="17" y="4"/>
                </a:lnTo>
                <a:lnTo>
                  <a:pt x="17" y="19"/>
                </a:lnTo>
                <a:lnTo>
                  <a:pt x="9" y="32"/>
                </a:lnTo>
                <a:lnTo>
                  <a:pt x="0" y="36"/>
                </a:lnTo>
                <a:lnTo>
                  <a:pt x="4" y="47"/>
                </a:lnTo>
                <a:lnTo>
                  <a:pt x="16" y="50"/>
                </a:lnTo>
                <a:lnTo>
                  <a:pt x="28" y="53"/>
                </a:lnTo>
                <a:lnTo>
                  <a:pt x="35" y="60"/>
                </a:lnTo>
                <a:lnTo>
                  <a:pt x="41" y="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35" name="Freeform 24">
            <a:extLst>
              <a:ext uri="{FF2B5EF4-FFF2-40B4-BE49-F238E27FC236}">
                <a16:creationId xmlns:a16="http://schemas.microsoft.com/office/drawing/2014/main" id="{5056E086-E0DF-4FAB-8A18-FA0F2B19F2C1}"/>
              </a:ext>
            </a:extLst>
          </p:cNvPr>
          <p:cNvSpPr>
            <a:spLocks/>
          </p:cNvSpPr>
          <p:nvPr/>
        </p:nvSpPr>
        <p:spPr bwMode="auto">
          <a:xfrm>
            <a:off x="1977990" y="4103080"/>
            <a:ext cx="354013" cy="381000"/>
          </a:xfrm>
          <a:custGeom>
            <a:avLst/>
            <a:gdLst/>
            <a:ahLst/>
            <a:cxnLst>
              <a:cxn ang="0">
                <a:pos x="89" y="6"/>
              </a:cxn>
              <a:cxn ang="0">
                <a:pos x="67" y="33"/>
              </a:cxn>
              <a:cxn ang="0">
                <a:pos x="67" y="41"/>
              </a:cxn>
              <a:cxn ang="0">
                <a:pos x="54" y="54"/>
              </a:cxn>
              <a:cxn ang="0">
                <a:pos x="56" y="57"/>
              </a:cxn>
              <a:cxn ang="0">
                <a:pos x="52" y="66"/>
              </a:cxn>
              <a:cxn ang="0">
                <a:pos x="39" y="79"/>
              </a:cxn>
              <a:cxn ang="0">
                <a:pos x="26" y="94"/>
              </a:cxn>
              <a:cxn ang="0">
                <a:pos x="21" y="102"/>
              </a:cxn>
              <a:cxn ang="0">
                <a:pos x="26" y="109"/>
              </a:cxn>
              <a:cxn ang="0">
                <a:pos x="22" y="120"/>
              </a:cxn>
              <a:cxn ang="0">
                <a:pos x="15" y="129"/>
              </a:cxn>
              <a:cxn ang="0">
                <a:pos x="9" y="133"/>
              </a:cxn>
              <a:cxn ang="0">
                <a:pos x="0" y="144"/>
              </a:cxn>
              <a:cxn ang="0">
                <a:pos x="1" y="155"/>
              </a:cxn>
              <a:cxn ang="0">
                <a:pos x="11" y="161"/>
              </a:cxn>
              <a:cxn ang="0">
                <a:pos x="35" y="161"/>
              </a:cxn>
              <a:cxn ang="0">
                <a:pos x="49" y="153"/>
              </a:cxn>
              <a:cxn ang="0">
                <a:pos x="63" y="151"/>
              </a:cxn>
              <a:cxn ang="0">
                <a:pos x="74" y="161"/>
              </a:cxn>
              <a:cxn ang="0">
                <a:pos x="85" y="166"/>
              </a:cxn>
              <a:cxn ang="0">
                <a:pos x="100" y="168"/>
              </a:cxn>
              <a:cxn ang="0">
                <a:pos x="96" y="185"/>
              </a:cxn>
              <a:cxn ang="0">
                <a:pos x="101" y="227"/>
              </a:cxn>
              <a:cxn ang="0">
                <a:pos x="114" y="226"/>
              </a:cxn>
              <a:cxn ang="0">
                <a:pos x="122" y="225"/>
              </a:cxn>
              <a:cxn ang="0">
                <a:pos x="125" y="213"/>
              </a:cxn>
              <a:cxn ang="0">
                <a:pos x="127" y="188"/>
              </a:cxn>
              <a:cxn ang="0">
                <a:pos x="137" y="175"/>
              </a:cxn>
              <a:cxn ang="0">
                <a:pos x="137" y="153"/>
              </a:cxn>
              <a:cxn ang="0">
                <a:pos x="145" y="140"/>
              </a:cxn>
              <a:cxn ang="0">
                <a:pos x="162" y="133"/>
              </a:cxn>
              <a:cxn ang="0">
                <a:pos x="193" y="98"/>
              </a:cxn>
              <a:cxn ang="0">
                <a:pos x="197" y="83"/>
              </a:cxn>
              <a:cxn ang="0">
                <a:pos x="192" y="59"/>
              </a:cxn>
              <a:cxn ang="0">
                <a:pos x="212" y="43"/>
              </a:cxn>
              <a:cxn ang="0">
                <a:pos x="215" y="16"/>
              </a:cxn>
              <a:cxn ang="0">
                <a:pos x="201" y="4"/>
              </a:cxn>
              <a:cxn ang="0">
                <a:pos x="192" y="2"/>
              </a:cxn>
              <a:cxn ang="0">
                <a:pos x="175" y="0"/>
              </a:cxn>
              <a:cxn ang="0">
                <a:pos x="137" y="0"/>
              </a:cxn>
              <a:cxn ang="0">
                <a:pos x="126" y="9"/>
              </a:cxn>
              <a:cxn ang="0">
                <a:pos x="117" y="20"/>
              </a:cxn>
              <a:cxn ang="0">
                <a:pos x="119" y="30"/>
              </a:cxn>
              <a:cxn ang="0">
                <a:pos x="132" y="39"/>
              </a:cxn>
              <a:cxn ang="0">
                <a:pos x="141" y="50"/>
              </a:cxn>
              <a:cxn ang="0">
                <a:pos x="141" y="65"/>
              </a:cxn>
              <a:cxn ang="0">
                <a:pos x="126" y="76"/>
              </a:cxn>
              <a:cxn ang="0">
                <a:pos x="111" y="79"/>
              </a:cxn>
              <a:cxn ang="0">
                <a:pos x="100" y="81"/>
              </a:cxn>
              <a:cxn ang="0">
                <a:pos x="95" y="72"/>
              </a:cxn>
              <a:cxn ang="0">
                <a:pos x="91" y="59"/>
              </a:cxn>
              <a:cxn ang="0">
                <a:pos x="98" y="48"/>
              </a:cxn>
              <a:cxn ang="0">
                <a:pos x="96" y="35"/>
              </a:cxn>
              <a:cxn ang="0">
                <a:pos x="95" y="22"/>
              </a:cxn>
              <a:cxn ang="0">
                <a:pos x="89" y="6"/>
              </a:cxn>
            </a:cxnLst>
            <a:rect l="0" t="0" r="r" b="b"/>
            <a:pathLst>
              <a:path w="215" h="227">
                <a:moveTo>
                  <a:pt x="89" y="6"/>
                </a:moveTo>
                <a:lnTo>
                  <a:pt x="67" y="33"/>
                </a:lnTo>
                <a:lnTo>
                  <a:pt x="67" y="41"/>
                </a:lnTo>
                <a:lnTo>
                  <a:pt x="54" y="54"/>
                </a:lnTo>
                <a:lnTo>
                  <a:pt x="56" y="57"/>
                </a:lnTo>
                <a:lnTo>
                  <a:pt x="52" y="66"/>
                </a:lnTo>
                <a:lnTo>
                  <a:pt x="39" y="79"/>
                </a:lnTo>
                <a:lnTo>
                  <a:pt x="26" y="94"/>
                </a:lnTo>
                <a:lnTo>
                  <a:pt x="21" y="102"/>
                </a:lnTo>
                <a:lnTo>
                  <a:pt x="26" y="109"/>
                </a:lnTo>
                <a:lnTo>
                  <a:pt x="22" y="120"/>
                </a:lnTo>
                <a:lnTo>
                  <a:pt x="15" y="129"/>
                </a:lnTo>
                <a:lnTo>
                  <a:pt x="9" y="133"/>
                </a:lnTo>
                <a:lnTo>
                  <a:pt x="0" y="144"/>
                </a:lnTo>
                <a:lnTo>
                  <a:pt x="1" y="155"/>
                </a:lnTo>
                <a:lnTo>
                  <a:pt x="11" y="161"/>
                </a:lnTo>
                <a:lnTo>
                  <a:pt x="35" y="161"/>
                </a:lnTo>
                <a:lnTo>
                  <a:pt x="49" y="153"/>
                </a:lnTo>
                <a:lnTo>
                  <a:pt x="63" y="151"/>
                </a:lnTo>
                <a:lnTo>
                  <a:pt x="74" y="161"/>
                </a:lnTo>
                <a:lnTo>
                  <a:pt x="85" y="166"/>
                </a:lnTo>
                <a:lnTo>
                  <a:pt x="100" y="168"/>
                </a:lnTo>
                <a:lnTo>
                  <a:pt x="96" y="185"/>
                </a:lnTo>
                <a:lnTo>
                  <a:pt x="101" y="227"/>
                </a:lnTo>
                <a:lnTo>
                  <a:pt x="114" y="226"/>
                </a:lnTo>
                <a:lnTo>
                  <a:pt x="122" y="225"/>
                </a:lnTo>
                <a:lnTo>
                  <a:pt x="125" y="213"/>
                </a:lnTo>
                <a:lnTo>
                  <a:pt x="127" y="188"/>
                </a:lnTo>
                <a:lnTo>
                  <a:pt x="137" y="175"/>
                </a:lnTo>
                <a:lnTo>
                  <a:pt x="137" y="153"/>
                </a:lnTo>
                <a:lnTo>
                  <a:pt x="145" y="140"/>
                </a:lnTo>
                <a:lnTo>
                  <a:pt x="162" y="133"/>
                </a:lnTo>
                <a:lnTo>
                  <a:pt x="193" y="98"/>
                </a:lnTo>
                <a:lnTo>
                  <a:pt x="197" y="83"/>
                </a:lnTo>
                <a:lnTo>
                  <a:pt x="192" y="59"/>
                </a:lnTo>
                <a:lnTo>
                  <a:pt x="212" y="43"/>
                </a:lnTo>
                <a:lnTo>
                  <a:pt x="215" y="16"/>
                </a:lnTo>
                <a:lnTo>
                  <a:pt x="201" y="4"/>
                </a:lnTo>
                <a:lnTo>
                  <a:pt x="192" y="2"/>
                </a:lnTo>
                <a:lnTo>
                  <a:pt x="175" y="0"/>
                </a:lnTo>
                <a:lnTo>
                  <a:pt x="137" y="0"/>
                </a:lnTo>
                <a:lnTo>
                  <a:pt x="126" y="9"/>
                </a:lnTo>
                <a:lnTo>
                  <a:pt x="117" y="20"/>
                </a:lnTo>
                <a:lnTo>
                  <a:pt x="119" y="30"/>
                </a:lnTo>
                <a:lnTo>
                  <a:pt x="132" y="39"/>
                </a:lnTo>
                <a:lnTo>
                  <a:pt x="141" y="50"/>
                </a:lnTo>
                <a:lnTo>
                  <a:pt x="141" y="65"/>
                </a:lnTo>
                <a:lnTo>
                  <a:pt x="126" y="76"/>
                </a:lnTo>
                <a:lnTo>
                  <a:pt x="111" y="79"/>
                </a:lnTo>
                <a:lnTo>
                  <a:pt x="100" y="81"/>
                </a:lnTo>
                <a:lnTo>
                  <a:pt x="95" y="72"/>
                </a:lnTo>
                <a:lnTo>
                  <a:pt x="91" y="59"/>
                </a:lnTo>
                <a:lnTo>
                  <a:pt x="98" y="48"/>
                </a:lnTo>
                <a:lnTo>
                  <a:pt x="96" y="35"/>
                </a:lnTo>
                <a:lnTo>
                  <a:pt x="95" y="22"/>
                </a:lnTo>
                <a:lnTo>
                  <a:pt x="89" y="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6954CD41-2E14-4215-9C6B-FA6BB6F891A8}"/>
              </a:ext>
            </a:extLst>
          </p:cNvPr>
          <p:cNvSpPr>
            <a:spLocks/>
          </p:cNvSpPr>
          <p:nvPr/>
        </p:nvSpPr>
        <p:spPr bwMode="auto">
          <a:xfrm>
            <a:off x="761964" y="3506179"/>
            <a:ext cx="504825" cy="465138"/>
          </a:xfrm>
          <a:custGeom>
            <a:avLst/>
            <a:gdLst/>
            <a:ahLst/>
            <a:cxnLst>
              <a:cxn ang="0">
                <a:pos x="108" y="115"/>
              </a:cxn>
              <a:cxn ang="0">
                <a:pos x="106" y="139"/>
              </a:cxn>
              <a:cxn ang="0">
                <a:pos x="86" y="135"/>
              </a:cxn>
              <a:cxn ang="0">
                <a:pos x="63" y="167"/>
              </a:cxn>
              <a:cxn ang="0">
                <a:pos x="33" y="191"/>
              </a:cxn>
              <a:cxn ang="0">
                <a:pos x="13" y="195"/>
              </a:cxn>
              <a:cxn ang="0">
                <a:pos x="6" y="201"/>
              </a:cxn>
              <a:cxn ang="0">
                <a:pos x="11" y="221"/>
              </a:cxn>
              <a:cxn ang="0">
                <a:pos x="4" y="245"/>
              </a:cxn>
              <a:cxn ang="0">
                <a:pos x="17" y="245"/>
              </a:cxn>
              <a:cxn ang="0">
                <a:pos x="30" y="244"/>
              </a:cxn>
              <a:cxn ang="0">
                <a:pos x="24" y="262"/>
              </a:cxn>
              <a:cxn ang="0">
                <a:pos x="54" y="268"/>
              </a:cxn>
              <a:cxn ang="0">
                <a:pos x="80" y="277"/>
              </a:cxn>
              <a:cxn ang="0">
                <a:pos x="108" y="262"/>
              </a:cxn>
              <a:cxn ang="0">
                <a:pos x="186" y="268"/>
              </a:cxn>
              <a:cxn ang="0">
                <a:pos x="227" y="242"/>
              </a:cxn>
              <a:cxn ang="0">
                <a:pos x="249" y="221"/>
              </a:cxn>
              <a:cxn ang="0">
                <a:pos x="268" y="195"/>
              </a:cxn>
              <a:cxn ang="0">
                <a:pos x="277" y="135"/>
              </a:cxn>
              <a:cxn ang="0">
                <a:pos x="288" y="107"/>
              </a:cxn>
              <a:cxn ang="0">
                <a:pos x="273" y="76"/>
              </a:cxn>
              <a:cxn ang="0">
                <a:pos x="251" y="70"/>
              </a:cxn>
              <a:cxn ang="0">
                <a:pos x="240" y="41"/>
              </a:cxn>
              <a:cxn ang="0">
                <a:pos x="271" y="0"/>
              </a:cxn>
              <a:cxn ang="0">
                <a:pos x="223" y="4"/>
              </a:cxn>
              <a:cxn ang="0">
                <a:pos x="201" y="19"/>
              </a:cxn>
              <a:cxn ang="0">
                <a:pos x="180" y="22"/>
              </a:cxn>
              <a:cxn ang="0">
                <a:pos x="204" y="44"/>
              </a:cxn>
              <a:cxn ang="0">
                <a:pos x="158" y="50"/>
              </a:cxn>
              <a:cxn ang="0">
                <a:pos x="113" y="32"/>
              </a:cxn>
              <a:cxn ang="0">
                <a:pos x="100" y="54"/>
              </a:cxn>
              <a:cxn ang="0">
                <a:pos x="99" y="67"/>
              </a:cxn>
              <a:cxn ang="0">
                <a:pos x="87" y="89"/>
              </a:cxn>
              <a:cxn ang="0">
                <a:pos x="72" y="111"/>
              </a:cxn>
              <a:cxn ang="0">
                <a:pos x="89" y="126"/>
              </a:cxn>
            </a:cxnLst>
            <a:rect l="0" t="0" r="r" b="b"/>
            <a:pathLst>
              <a:path w="303" h="277">
                <a:moveTo>
                  <a:pt x="112" y="104"/>
                </a:moveTo>
                <a:lnTo>
                  <a:pt x="108" y="115"/>
                </a:lnTo>
                <a:lnTo>
                  <a:pt x="112" y="130"/>
                </a:lnTo>
                <a:lnTo>
                  <a:pt x="106" y="139"/>
                </a:lnTo>
                <a:lnTo>
                  <a:pt x="97" y="133"/>
                </a:lnTo>
                <a:lnTo>
                  <a:pt x="86" y="135"/>
                </a:lnTo>
                <a:lnTo>
                  <a:pt x="86" y="146"/>
                </a:lnTo>
                <a:lnTo>
                  <a:pt x="63" y="167"/>
                </a:lnTo>
                <a:lnTo>
                  <a:pt x="50" y="172"/>
                </a:lnTo>
                <a:lnTo>
                  <a:pt x="33" y="191"/>
                </a:lnTo>
                <a:lnTo>
                  <a:pt x="22" y="196"/>
                </a:lnTo>
                <a:lnTo>
                  <a:pt x="13" y="195"/>
                </a:lnTo>
                <a:lnTo>
                  <a:pt x="9" y="198"/>
                </a:lnTo>
                <a:lnTo>
                  <a:pt x="6" y="201"/>
                </a:lnTo>
                <a:lnTo>
                  <a:pt x="11" y="208"/>
                </a:lnTo>
                <a:lnTo>
                  <a:pt x="11" y="221"/>
                </a:lnTo>
                <a:lnTo>
                  <a:pt x="0" y="233"/>
                </a:lnTo>
                <a:lnTo>
                  <a:pt x="4" y="245"/>
                </a:lnTo>
                <a:lnTo>
                  <a:pt x="4" y="245"/>
                </a:lnTo>
                <a:lnTo>
                  <a:pt x="17" y="245"/>
                </a:lnTo>
                <a:lnTo>
                  <a:pt x="22" y="236"/>
                </a:lnTo>
                <a:lnTo>
                  <a:pt x="30" y="244"/>
                </a:lnTo>
                <a:lnTo>
                  <a:pt x="20" y="251"/>
                </a:lnTo>
                <a:lnTo>
                  <a:pt x="24" y="262"/>
                </a:lnTo>
                <a:lnTo>
                  <a:pt x="30" y="264"/>
                </a:lnTo>
                <a:lnTo>
                  <a:pt x="54" y="268"/>
                </a:lnTo>
                <a:lnTo>
                  <a:pt x="58" y="270"/>
                </a:lnTo>
                <a:lnTo>
                  <a:pt x="80" y="277"/>
                </a:lnTo>
                <a:lnTo>
                  <a:pt x="89" y="273"/>
                </a:lnTo>
                <a:lnTo>
                  <a:pt x="108" y="262"/>
                </a:lnTo>
                <a:lnTo>
                  <a:pt x="136" y="268"/>
                </a:lnTo>
                <a:lnTo>
                  <a:pt x="186" y="268"/>
                </a:lnTo>
                <a:lnTo>
                  <a:pt x="214" y="262"/>
                </a:lnTo>
                <a:lnTo>
                  <a:pt x="227" y="242"/>
                </a:lnTo>
                <a:lnTo>
                  <a:pt x="244" y="233"/>
                </a:lnTo>
                <a:lnTo>
                  <a:pt x="249" y="221"/>
                </a:lnTo>
                <a:lnTo>
                  <a:pt x="255" y="205"/>
                </a:lnTo>
                <a:lnTo>
                  <a:pt x="268" y="195"/>
                </a:lnTo>
                <a:lnTo>
                  <a:pt x="279" y="167"/>
                </a:lnTo>
                <a:lnTo>
                  <a:pt x="277" y="135"/>
                </a:lnTo>
                <a:lnTo>
                  <a:pt x="303" y="120"/>
                </a:lnTo>
                <a:lnTo>
                  <a:pt x="288" y="107"/>
                </a:lnTo>
                <a:lnTo>
                  <a:pt x="283" y="85"/>
                </a:lnTo>
                <a:lnTo>
                  <a:pt x="273" y="76"/>
                </a:lnTo>
                <a:lnTo>
                  <a:pt x="262" y="76"/>
                </a:lnTo>
                <a:lnTo>
                  <a:pt x="251" y="70"/>
                </a:lnTo>
                <a:lnTo>
                  <a:pt x="231" y="46"/>
                </a:lnTo>
                <a:lnTo>
                  <a:pt x="240" y="41"/>
                </a:lnTo>
                <a:lnTo>
                  <a:pt x="275" y="9"/>
                </a:lnTo>
                <a:lnTo>
                  <a:pt x="271" y="0"/>
                </a:lnTo>
                <a:lnTo>
                  <a:pt x="260" y="2"/>
                </a:lnTo>
                <a:lnTo>
                  <a:pt x="223" y="4"/>
                </a:lnTo>
                <a:lnTo>
                  <a:pt x="210" y="13"/>
                </a:lnTo>
                <a:lnTo>
                  <a:pt x="201" y="19"/>
                </a:lnTo>
                <a:lnTo>
                  <a:pt x="188" y="17"/>
                </a:lnTo>
                <a:lnTo>
                  <a:pt x="180" y="22"/>
                </a:lnTo>
                <a:lnTo>
                  <a:pt x="186" y="32"/>
                </a:lnTo>
                <a:lnTo>
                  <a:pt x="204" y="44"/>
                </a:lnTo>
                <a:lnTo>
                  <a:pt x="191" y="46"/>
                </a:lnTo>
                <a:lnTo>
                  <a:pt x="158" y="50"/>
                </a:lnTo>
                <a:lnTo>
                  <a:pt x="136" y="41"/>
                </a:lnTo>
                <a:lnTo>
                  <a:pt x="113" y="32"/>
                </a:lnTo>
                <a:lnTo>
                  <a:pt x="106" y="37"/>
                </a:lnTo>
                <a:lnTo>
                  <a:pt x="100" y="54"/>
                </a:lnTo>
                <a:lnTo>
                  <a:pt x="102" y="63"/>
                </a:lnTo>
                <a:lnTo>
                  <a:pt x="99" y="67"/>
                </a:lnTo>
                <a:lnTo>
                  <a:pt x="86" y="72"/>
                </a:lnTo>
                <a:lnTo>
                  <a:pt x="87" y="89"/>
                </a:lnTo>
                <a:lnTo>
                  <a:pt x="86" y="93"/>
                </a:lnTo>
                <a:lnTo>
                  <a:pt x="72" y="111"/>
                </a:lnTo>
                <a:lnTo>
                  <a:pt x="84" y="128"/>
                </a:lnTo>
                <a:lnTo>
                  <a:pt x="89" y="126"/>
                </a:lnTo>
                <a:lnTo>
                  <a:pt x="112" y="104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37" name="Freeform 27">
            <a:extLst>
              <a:ext uri="{FF2B5EF4-FFF2-40B4-BE49-F238E27FC236}">
                <a16:creationId xmlns:a16="http://schemas.microsoft.com/office/drawing/2014/main" id="{A6CF0668-B65D-4D1D-931B-0BCF2269B8A1}"/>
              </a:ext>
            </a:extLst>
          </p:cNvPr>
          <p:cNvSpPr>
            <a:spLocks/>
          </p:cNvSpPr>
          <p:nvPr/>
        </p:nvSpPr>
        <p:spPr bwMode="auto">
          <a:xfrm>
            <a:off x="2478051" y="3631592"/>
            <a:ext cx="239713" cy="300038"/>
          </a:xfrm>
          <a:custGeom>
            <a:avLst/>
            <a:gdLst/>
            <a:ahLst/>
            <a:cxnLst>
              <a:cxn ang="0">
                <a:pos x="11" y="153"/>
              </a:cxn>
              <a:cxn ang="0">
                <a:pos x="19" y="166"/>
              </a:cxn>
              <a:cxn ang="0">
                <a:pos x="35" y="166"/>
              </a:cxn>
              <a:cxn ang="0">
                <a:pos x="50" y="170"/>
              </a:cxn>
              <a:cxn ang="0">
                <a:pos x="61" y="179"/>
              </a:cxn>
              <a:cxn ang="0">
                <a:pos x="73" y="179"/>
              </a:cxn>
              <a:cxn ang="0">
                <a:pos x="65" y="168"/>
              </a:cxn>
              <a:cxn ang="0">
                <a:pos x="71" y="153"/>
              </a:cxn>
              <a:cxn ang="0">
                <a:pos x="78" y="136"/>
              </a:cxn>
              <a:cxn ang="0">
                <a:pos x="82" y="117"/>
              </a:cxn>
              <a:cxn ang="0">
                <a:pos x="99" y="106"/>
              </a:cxn>
              <a:cxn ang="0">
                <a:pos x="113" y="98"/>
              </a:cxn>
              <a:cxn ang="0">
                <a:pos x="112" y="87"/>
              </a:cxn>
              <a:cxn ang="0">
                <a:pos x="112" y="69"/>
              </a:cxn>
              <a:cxn ang="0">
                <a:pos x="115" y="61"/>
              </a:cxn>
              <a:cxn ang="0">
                <a:pos x="128" y="59"/>
              </a:cxn>
              <a:cxn ang="0">
                <a:pos x="134" y="63"/>
              </a:cxn>
              <a:cxn ang="0">
                <a:pos x="145" y="50"/>
              </a:cxn>
              <a:cxn ang="0">
                <a:pos x="141" y="39"/>
              </a:cxn>
              <a:cxn ang="0">
                <a:pos x="134" y="37"/>
              </a:cxn>
              <a:cxn ang="0">
                <a:pos x="121" y="37"/>
              </a:cxn>
              <a:cxn ang="0">
                <a:pos x="115" y="37"/>
              </a:cxn>
              <a:cxn ang="0">
                <a:pos x="112" y="20"/>
              </a:cxn>
              <a:cxn ang="0">
                <a:pos x="113" y="4"/>
              </a:cxn>
              <a:cxn ang="0">
                <a:pos x="104" y="0"/>
              </a:cxn>
              <a:cxn ang="0">
                <a:pos x="100" y="6"/>
              </a:cxn>
              <a:cxn ang="0">
                <a:pos x="78" y="2"/>
              </a:cxn>
              <a:cxn ang="0">
                <a:pos x="73" y="7"/>
              </a:cxn>
              <a:cxn ang="0">
                <a:pos x="78" y="22"/>
              </a:cxn>
              <a:cxn ang="0">
                <a:pos x="76" y="37"/>
              </a:cxn>
              <a:cxn ang="0">
                <a:pos x="67" y="26"/>
              </a:cxn>
              <a:cxn ang="0">
                <a:pos x="63" y="17"/>
              </a:cxn>
              <a:cxn ang="0">
                <a:pos x="50" y="19"/>
              </a:cxn>
              <a:cxn ang="0">
                <a:pos x="45" y="28"/>
              </a:cxn>
              <a:cxn ang="0">
                <a:pos x="41" y="32"/>
              </a:cxn>
              <a:cxn ang="0">
                <a:pos x="41" y="45"/>
              </a:cxn>
              <a:cxn ang="0">
                <a:pos x="39" y="43"/>
              </a:cxn>
              <a:cxn ang="0">
                <a:pos x="28" y="26"/>
              </a:cxn>
              <a:cxn ang="0">
                <a:pos x="22" y="20"/>
              </a:cxn>
              <a:cxn ang="0">
                <a:pos x="15" y="24"/>
              </a:cxn>
              <a:cxn ang="0">
                <a:pos x="17" y="33"/>
              </a:cxn>
              <a:cxn ang="0">
                <a:pos x="17" y="39"/>
              </a:cxn>
              <a:cxn ang="0">
                <a:pos x="7" y="43"/>
              </a:cxn>
              <a:cxn ang="0">
                <a:pos x="7" y="56"/>
              </a:cxn>
              <a:cxn ang="0">
                <a:pos x="15" y="69"/>
              </a:cxn>
              <a:cxn ang="0">
                <a:pos x="15" y="78"/>
              </a:cxn>
              <a:cxn ang="0">
                <a:pos x="11" y="87"/>
              </a:cxn>
              <a:cxn ang="0">
                <a:pos x="0" y="96"/>
              </a:cxn>
              <a:cxn ang="0">
                <a:pos x="2" y="106"/>
              </a:cxn>
              <a:cxn ang="0">
                <a:pos x="13" y="115"/>
              </a:cxn>
              <a:cxn ang="0">
                <a:pos x="17" y="124"/>
              </a:cxn>
              <a:cxn ang="0">
                <a:pos x="15" y="142"/>
              </a:cxn>
              <a:cxn ang="0">
                <a:pos x="11" y="153"/>
              </a:cxn>
            </a:cxnLst>
            <a:rect l="0" t="0" r="r" b="b"/>
            <a:pathLst>
              <a:path w="145" h="179">
                <a:moveTo>
                  <a:pt x="11" y="153"/>
                </a:moveTo>
                <a:lnTo>
                  <a:pt x="19" y="166"/>
                </a:lnTo>
                <a:lnTo>
                  <a:pt x="35" y="166"/>
                </a:lnTo>
                <a:lnTo>
                  <a:pt x="50" y="170"/>
                </a:lnTo>
                <a:lnTo>
                  <a:pt x="61" y="179"/>
                </a:lnTo>
                <a:lnTo>
                  <a:pt x="73" y="179"/>
                </a:lnTo>
                <a:lnTo>
                  <a:pt x="65" y="168"/>
                </a:lnTo>
                <a:lnTo>
                  <a:pt x="71" y="153"/>
                </a:lnTo>
                <a:lnTo>
                  <a:pt x="78" y="136"/>
                </a:lnTo>
                <a:lnTo>
                  <a:pt x="82" y="117"/>
                </a:lnTo>
                <a:lnTo>
                  <a:pt x="99" y="106"/>
                </a:lnTo>
                <a:lnTo>
                  <a:pt x="113" y="98"/>
                </a:lnTo>
                <a:lnTo>
                  <a:pt x="112" y="87"/>
                </a:lnTo>
                <a:lnTo>
                  <a:pt x="112" y="69"/>
                </a:lnTo>
                <a:lnTo>
                  <a:pt x="115" y="61"/>
                </a:lnTo>
                <a:lnTo>
                  <a:pt x="128" y="59"/>
                </a:lnTo>
                <a:lnTo>
                  <a:pt x="134" y="63"/>
                </a:lnTo>
                <a:lnTo>
                  <a:pt x="145" y="50"/>
                </a:lnTo>
                <a:lnTo>
                  <a:pt x="141" y="39"/>
                </a:lnTo>
                <a:lnTo>
                  <a:pt x="134" y="37"/>
                </a:lnTo>
                <a:lnTo>
                  <a:pt x="121" y="37"/>
                </a:lnTo>
                <a:lnTo>
                  <a:pt x="115" y="37"/>
                </a:lnTo>
                <a:lnTo>
                  <a:pt x="112" y="20"/>
                </a:lnTo>
                <a:lnTo>
                  <a:pt x="113" y="4"/>
                </a:lnTo>
                <a:lnTo>
                  <a:pt x="104" y="0"/>
                </a:lnTo>
                <a:lnTo>
                  <a:pt x="100" y="6"/>
                </a:lnTo>
                <a:lnTo>
                  <a:pt x="78" y="2"/>
                </a:lnTo>
                <a:lnTo>
                  <a:pt x="73" y="7"/>
                </a:lnTo>
                <a:lnTo>
                  <a:pt x="78" y="22"/>
                </a:lnTo>
                <a:lnTo>
                  <a:pt x="76" y="37"/>
                </a:lnTo>
                <a:lnTo>
                  <a:pt x="67" y="26"/>
                </a:lnTo>
                <a:lnTo>
                  <a:pt x="63" y="17"/>
                </a:lnTo>
                <a:lnTo>
                  <a:pt x="50" y="19"/>
                </a:lnTo>
                <a:lnTo>
                  <a:pt x="45" y="28"/>
                </a:lnTo>
                <a:lnTo>
                  <a:pt x="41" y="32"/>
                </a:lnTo>
                <a:lnTo>
                  <a:pt x="41" y="45"/>
                </a:lnTo>
                <a:lnTo>
                  <a:pt x="39" y="43"/>
                </a:lnTo>
                <a:lnTo>
                  <a:pt x="28" y="26"/>
                </a:lnTo>
                <a:lnTo>
                  <a:pt x="22" y="20"/>
                </a:lnTo>
                <a:lnTo>
                  <a:pt x="15" y="24"/>
                </a:lnTo>
                <a:lnTo>
                  <a:pt x="17" y="33"/>
                </a:lnTo>
                <a:lnTo>
                  <a:pt x="17" y="39"/>
                </a:lnTo>
                <a:lnTo>
                  <a:pt x="7" y="43"/>
                </a:lnTo>
                <a:lnTo>
                  <a:pt x="7" y="56"/>
                </a:lnTo>
                <a:lnTo>
                  <a:pt x="15" y="69"/>
                </a:lnTo>
                <a:lnTo>
                  <a:pt x="15" y="78"/>
                </a:lnTo>
                <a:lnTo>
                  <a:pt x="11" y="87"/>
                </a:lnTo>
                <a:lnTo>
                  <a:pt x="0" y="96"/>
                </a:lnTo>
                <a:lnTo>
                  <a:pt x="2" y="106"/>
                </a:lnTo>
                <a:lnTo>
                  <a:pt x="13" y="115"/>
                </a:lnTo>
                <a:lnTo>
                  <a:pt x="17" y="124"/>
                </a:lnTo>
                <a:lnTo>
                  <a:pt x="15" y="142"/>
                </a:lnTo>
                <a:lnTo>
                  <a:pt x="11" y="15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38" name="Freeform 28">
            <a:extLst>
              <a:ext uri="{FF2B5EF4-FFF2-40B4-BE49-F238E27FC236}">
                <a16:creationId xmlns:a16="http://schemas.microsoft.com/office/drawing/2014/main" id="{E20CC756-E982-49B9-8276-9DA27FD1FC59}"/>
              </a:ext>
            </a:extLst>
          </p:cNvPr>
          <p:cNvSpPr>
            <a:spLocks/>
          </p:cNvSpPr>
          <p:nvPr/>
        </p:nvSpPr>
        <p:spPr bwMode="auto">
          <a:xfrm>
            <a:off x="2527264" y="3539517"/>
            <a:ext cx="180975" cy="114300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9" y="68"/>
              </a:cxn>
              <a:cxn ang="0">
                <a:pos x="20" y="60"/>
              </a:cxn>
              <a:cxn ang="0">
                <a:pos x="31" y="47"/>
              </a:cxn>
              <a:cxn ang="0">
                <a:pos x="61" y="47"/>
              </a:cxn>
              <a:cxn ang="0">
                <a:pos x="87" y="42"/>
              </a:cxn>
              <a:cxn ang="0">
                <a:pos x="102" y="30"/>
              </a:cxn>
              <a:cxn ang="0">
                <a:pos x="107" y="15"/>
              </a:cxn>
              <a:cxn ang="0">
                <a:pos x="109" y="0"/>
              </a:cxn>
              <a:cxn ang="0">
                <a:pos x="89" y="9"/>
              </a:cxn>
              <a:cxn ang="0">
                <a:pos x="52" y="26"/>
              </a:cxn>
              <a:cxn ang="0">
                <a:pos x="42" y="28"/>
              </a:cxn>
              <a:cxn ang="0">
                <a:pos x="31" y="36"/>
              </a:cxn>
              <a:cxn ang="0">
                <a:pos x="9" y="40"/>
              </a:cxn>
              <a:cxn ang="0">
                <a:pos x="0" y="45"/>
              </a:cxn>
              <a:cxn ang="0">
                <a:pos x="0" y="66"/>
              </a:cxn>
            </a:cxnLst>
            <a:rect l="0" t="0" r="r" b="b"/>
            <a:pathLst>
              <a:path w="109" h="68">
                <a:moveTo>
                  <a:pt x="0" y="66"/>
                </a:moveTo>
                <a:lnTo>
                  <a:pt x="9" y="68"/>
                </a:lnTo>
                <a:lnTo>
                  <a:pt x="20" y="60"/>
                </a:lnTo>
                <a:lnTo>
                  <a:pt x="31" y="47"/>
                </a:lnTo>
                <a:lnTo>
                  <a:pt x="61" y="47"/>
                </a:lnTo>
                <a:lnTo>
                  <a:pt x="87" y="42"/>
                </a:lnTo>
                <a:lnTo>
                  <a:pt x="102" y="30"/>
                </a:lnTo>
                <a:lnTo>
                  <a:pt x="107" y="15"/>
                </a:lnTo>
                <a:lnTo>
                  <a:pt x="109" y="0"/>
                </a:lnTo>
                <a:lnTo>
                  <a:pt x="89" y="9"/>
                </a:lnTo>
                <a:lnTo>
                  <a:pt x="52" y="26"/>
                </a:lnTo>
                <a:lnTo>
                  <a:pt x="42" y="28"/>
                </a:lnTo>
                <a:lnTo>
                  <a:pt x="31" y="36"/>
                </a:lnTo>
                <a:lnTo>
                  <a:pt x="9" y="40"/>
                </a:lnTo>
                <a:lnTo>
                  <a:pt x="0" y="45"/>
                </a:lnTo>
                <a:lnTo>
                  <a:pt x="0" y="66"/>
                </a:lnTo>
                <a:close/>
              </a:path>
            </a:pathLst>
          </a:custGeom>
          <a:solidFill>
            <a:schemeClr val="accent3"/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39" name="Freeform 29">
            <a:extLst>
              <a:ext uri="{FF2B5EF4-FFF2-40B4-BE49-F238E27FC236}">
                <a16:creationId xmlns:a16="http://schemas.microsoft.com/office/drawing/2014/main" id="{2E3F3667-A388-481F-83FF-BBA2CE7C97DF}"/>
              </a:ext>
            </a:extLst>
          </p:cNvPr>
          <p:cNvSpPr>
            <a:spLocks/>
          </p:cNvSpPr>
          <p:nvPr/>
        </p:nvSpPr>
        <p:spPr bwMode="auto">
          <a:xfrm>
            <a:off x="2619339" y="3818918"/>
            <a:ext cx="79375" cy="9525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45" y="20"/>
              </a:cxn>
              <a:cxn ang="0">
                <a:pos x="47" y="29"/>
              </a:cxn>
              <a:cxn ang="0">
                <a:pos x="36" y="40"/>
              </a:cxn>
              <a:cxn ang="0">
                <a:pos x="26" y="48"/>
              </a:cxn>
              <a:cxn ang="0">
                <a:pos x="28" y="57"/>
              </a:cxn>
              <a:cxn ang="0">
                <a:pos x="15" y="55"/>
              </a:cxn>
              <a:cxn ang="0">
                <a:pos x="2" y="40"/>
              </a:cxn>
              <a:cxn ang="0">
                <a:pos x="0" y="29"/>
              </a:cxn>
              <a:cxn ang="0">
                <a:pos x="6" y="17"/>
              </a:cxn>
              <a:cxn ang="0">
                <a:pos x="15" y="0"/>
              </a:cxn>
            </a:cxnLst>
            <a:rect l="0" t="0" r="r" b="b"/>
            <a:pathLst>
              <a:path w="47" h="57">
                <a:moveTo>
                  <a:pt x="15" y="0"/>
                </a:moveTo>
                <a:lnTo>
                  <a:pt x="45" y="20"/>
                </a:lnTo>
                <a:lnTo>
                  <a:pt x="47" y="29"/>
                </a:lnTo>
                <a:lnTo>
                  <a:pt x="36" y="40"/>
                </a:lnTo>
                <a:lnTo>
                  <a:pt x="26" y="48"/>
                </a:lnTo>
                <a:lnTo>
                  <a:pt x="28" y="57"/>
                </a:lnTo>
                <a:lnTo>
                  <a:pt x="15" y="55"/>
                </a:lnTo>
                <a:lnTo>
                  <a:pt x="2" y="40"/>
                </a:lnTo>
                <a:lnTo>
                  <a:pt x="0" y="29"/>
                </a:lnTo>
                <a:lnTo>
                  <a:pt x="6" y="17"/>
                </a:lnTo>
                <a:lnTo>
                  <a:pt x="1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40" name="Freeform 30">
            <a:extLst>
              <a:ext uri="{FF2B5EF4-FFF2-40B4-BE49-F238E27FC236}">
                <a16:creationId xmlns:a16="http://schemas.microsoft.com/office/drawing/2014/main" id="{4668CD24-2806-4B0C-B193-8BBAF46603A5}"/>
              </a:ext>
            </a:extLst>
          </p:cNvPr>
          <p:cNvSpPr>
            <a:spLocks/>
          </p:cNvSpPr>
          <p:nvPr/>
        </p:nvSpPr>
        <p:spPr bwMode="auto">
          <a:xfrm>
            <a:off x="2717764" y="3791929"/>
            <a:ext cx="114300" cy="139700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69" y="4"/>
              </a:cxn>
              <a:cxn ang="0">
                <a:pos x="65" y="9"/>
              </a:cxn>
              <a:cxn ang="0">
                <a:pos x="69" y="18"/>
              </a:cxn>
              <a:cxn ang="0">
                <a:pos x="64" y="29"/>
              </a:cxn>
              <a:cxn ang="0">
                <a:pos x="54" y="37"/>
              </a:cxn>
              <a:cxn ang="0">
                <a:pos x="58" y="46"/>
              </a:cxn>
              <a:cxn ang="0">
                <a:pos x="54" y="54"/>
              </a:cxn>
              <a:cxn ang="0">
                <a:pos x="58" y="63"/>
              </a:cxn>
              <a:cxn ang="0">
                <a:pos x="45" y="83"/>
              </a:cxn>
              <a:cxn ang="0">
                <a:pos x="16" y="63"/>
              </a:cxn>
              <a:cxn ang="0">
                <a:pos x="0" y="52"/>
              </a:cxn>
              <a:cxn ang="0">
                <a:pos x="9" y="46"/>
              </a:cxn>
              <a:cxn ang="0">
                <a:pos x="9" y="33"/>
              </a:cxn>
              <a:cxn ang="0">
                <a:pos x="27" y="22"/>
              </a:cxn>
              <a:cxn ang="0">
                <a:pos x="36" y="26"/>
              </a:cxn>
              <a:cxn ang="0">
                <a:pos x="45" y="22"/>
              </a:cxn>
              <a:cxn ang="0">
                <a:pos x="60" y="11"/>
              </a:cxn>
              <a:cxn ang="0">
                <a:pos x="65" y="0"/>
              </a:cxn>
            </a:cxnLst>
            <a:rect l="0" t="0" r="r" b="b"/>
            <a:pathLst>
              <a:path w="69" h="83">
                <a:moveTo>
                  <a:pt x="65" y="0"/>
                </a:moveTo>
                <a:lnTo>
                  <a:pt x="69" y="4"/>
                </a:lnTo>
                <a:lnTo>
                  <a:pt x="65" y="9"/>
                </a:lnTo>
                <a:lnTo>
                  <a:pt x="69" y="18"/>
                </a:lnTo>
                <a:lnTo>
                  <a:pt x="64" y="29"/>
                </a:lnTo>
                <a:lnTo>
                  <a:pt x="54" y="37"/>
                </a:lnTo>
                <a:lnTo>
                  <a:pt x="58" y="46"/>
                </a:lnTo>
                <a:lnTo>
                  <a:pt x="54" y="54"/>
                </a:lnTo>
                <a:lnTo>
                  <a:pt x="58" y="63"/>
                </a:lnTo>
                <a:lnTo>
                  <a:pt x="45" y="83"/>
                </a:lnTo>
                <a:lnTo>
                  <a:pt x="16" y="63"/>
                </a:lnTo>
                <a:lnTo>
                  <a:pt x="0" y="52"/>
                </a:lnTo>
                <a:lnTo>
                  <a:pt x="9" y="46"/>
                </a:lnTo>
                <a:lnTo>
                  <a:pt x="9" y="33"/>
                </a:lnTo>
                <a:lnTo>
                  <a:pt x="27" y="22"/>
                </a:lnTo>
                <a:lnTo>
                  <a:pt x="36" y="26"/>
                </a:lnTo>
                <a:lnTo>
                  <a:pt x="45" y="22"/>
                </a:lnTo>
                <a:lnTo>
                  <a:pt x="60" y="11"/>
                </a:lnTo>
                <a:lnTo>
                  <a:pt x="6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 dirty="0"/>
          </a:p>
        </p:txBody>
      </p:sp>
      <p:sp>
        <p:nvSpPr>
          <p:cNvPr id="41" name="Freeform 31">
            <a:extLst>
              <a:ext uri="{FF2B5EF4-FFF2-40B4-BE49-F238E27FC236}">
                <a16:creationId xmlns:a16="http://schemas.microsoft.com/office/drawing/2014/main" id="{696766DA-386D-4B83-A241-B02BF5055E56}"/>
              </a:ext>
            </a:extLst>
          </p:cNvPr>
          <p:cNvSpPr>
            <a:spLocks/>
          </p:cNvSpPr>
          <p:nvPr/>
        </p:nvSpPr>
        <p:spPr bwMode="auto">
          <a:xfrm>
            <a:off x="2703476" y="3936393"/>
            <a:ext cx="46038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6"/>
              </a:cxn>
              <a:cxn ang="0">
                <a:pos x="26" y="15"/>
              </a:cxn>
              <a:cxn ang="0">
                <a:pos x="28" y="28"/>
              </a:cxn>
              <a:cxn ang="0">
                <a:pos x="19" y="35"/>
              </a:cxn>
              <a:cxn ang="0">
                <a:pos x="5" y="29"/>
              </a:cxn>
              <a:cxn ang="0">
                <a:pos x="2" y="20"/>
              </a:cxn>
              <a:cxn ang="0">
                <a:pos x="0" y="0"/>
              </a:cxn>
            </a:cxnLst>
            <a:rect l="0" t="0" r="r" b="b"/>
            <a:pathLst>
              <a:path w="28" h="35">
                <a:moveTo>
                  <a:pt x="0" y="0"/>
                </a:moveTo>
                <a:lnTo>
                  <a:pt x="19" y="6"/>
                </a:lnTo>
                <a:lnTo>
                  <a:pt x="26" y="15"/>
                </a:lnTo>
                <a:lnTo>
                  <a:pt x="28" y="28"/>
                </a:lnTo>
                <a:lnTo>
                  <a:pt x="19" y="35"/>
                </a:lnTo>
                <a:lnTo>
                  <a:pt x="5" y="29"/>
                </a:lnTo>
                <a:lnTo>
                  <a:pt x="2" y="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42" name="Freeform 32">
            <a:extLst>
              <a:ext uri="{FF2B5EF4-FFF2-40B4-BE49-F238E27FC236}">
                <a16:creationId xmlns:a16="http://schemas.microsoft.com/office/drawing/2014/main" id="{E48F91D5-F388-4FBB-8C21-751A30647922}"/>
              </a:ext>
            </a:extLst>
          </p:cNvPr>
          <p:cNvSpPr>
            <a:spLocks/>
          </p:cNvSpPr>
          <p:nvPr/>
        </p:nvSpPr>
        <p:spPr bwMode="auto">
          <a:xfrm>
            <a:off x="3020976" y="3922105"/>
            <a:ext cx="26988" cy="476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5"/>
              </a:cxn>
              <a:cxn ang="0">
                <a:pos x="0" y="20"/>
              </a:cxn>
              <a:cxn ang="0">
                <a:pos x="11" y="29"/>
              </a:cxn>
              <a:cxn ang="0">
                <a:pos x="16" y="16"/>
              </a:cxn>
              <a:cxn ang="0">
                <a:pos x="5" y="0"/>
              </a:cxn>
            </a:cxnLst>
            <a:rect l="0" t="0" r="r" b="b"/>
            <a:pathLst>
              <a:path w="16" h="29">
                <a:moveTo>
                  <a:pt x="5" y="0"/>
                </a:moveTo>
                <a:lnTo>
                  <a:pt x="0" y="5"/>
                </a:lnTo>
                <a:lnTo>
                  <a:pt x="0" y="20"/>
                </a:lnTo>
                <a:lnTo>
                  <a:pt x="11" y="29"/>
                </a:lnTo>
                <a:lnTo>
                  <a:pt x="16" y="16"/>
                </a:lnTo>
                <a:lnTo>
                  <a:pt x="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grpSp>
        <p:nvGrpSpPr>
          <p:cNvPr id="43" name="Group 33">
            <a:extLst>
              <a:ext uri="{FF2B5EF4-FFF2-40B4-BE49-F238E27FC236}">
                <a16:creationId xmlns:a16="http://schemas.microsoft.com/office/drawing/2014/main" id="{98122D52-3119-440A-A480-1A8BDF46F600}"/>
              </a:ext>
            </a:extLst>
          </p:cNvPr>
          <p:cNvGrpSpPr>
            <a:grpSpLocks/>
          </p:cNvGrpSpPr>
          <p:nvPr/>
        </p:nvGrpSpPr>
        <p:grpSpPr bwMode="auto">
          <a:xfrm>
            <a:off x="2158963" y="3910993"/>
            <a:ext cx="850900" cy="1141413"/>
            <a:chOff x="1811" y="1911"/>
            <a:chExt cx="512" cy="684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6022333C-19D4-46A9-9C83-F67EFC338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1976"/>
              <a:ext cx="24" cy="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15"/>
                </a:cxn>
                <a:cxn ang="0">
                  <a:pos x="15" y="22"/>
                </a:cxn>
                <a:cxn ang="0">
                  <a:pos x="24" y="13"/>
                </a:cxn>
                <a:cxn ang="0">
                  <a:pos x="2" y="0"/>
                </a:cxn>
              </a:cxnLst>
              <a:rect l="0" t="0" r="r" b="b"/>
              <a:pathLst>
                <a:path w="24" h="22">
                  <a:moveTo>
                    <a:pt x="2" y="0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15" y="22"/>
                  </a:lnTo>
                  <a:lnTo>
                    <a:pt x="24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>
                <a:solidFill>
                  <a:schemeClr val="accent5"/>
                </a:solidFill>
              </a:endParaRPr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667640D-5F93-46C0-9600-896F5B7FB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1911"/>
              <a:ext cx="512" cy="684"/>
            </a:xfrm>
            <a:custGeom>
              <a:avLst/>
              <a:gdLst/>
              <a:ahLst/>
              <a:cxnLst>
                <a:cxn ang="0">
                  <a:pos x="201" y="15"/>
                </a:cxn>
                <a:cxn ang="0">
                  <a:pos x="207" y="48"/>
                </a:cxn>
                <a:cxn ang="0">
                  <a:pos x="203" y="72"/>
                </a:cxn>
                <a:cxn ang="0">
                  <a:pos x="231" y="107"/>
                </a:cxn>
                <a:cxn ang="0">
                  <a:pos x="190" y="96"/>
                </a:cxn>
                <a:cxn ang="0">
                  <a:pos x="158" y="122"/>
                </a:cxn>
                <a:cxn ang="0">
                  <a:pos x="136" y="100"/>
                </a:cxn>
                <a:cxn ang="0">
                  <a:pos x="95" y="122"/>
                </a:cxn>
                <a:cxn ang="0">
                  <a:pos x="103" y="157"/>
                </a:cxn>
                <a:cxn ang="0">
                  <a:pos x="82" y="176"/>
                </a:cxn>
                <a:cxn ang="0">
                  <a:pos x="86" y="209"/>
                </a:cxn>
                <a:cxn ang="0">
                  <a:pos x="58" y="244"/>
                </a:cxn>
                <a:cxn ang="0">
                  <a:pos x="28" y="272"/>
                </a:cxn>
                <a:cxn ang="0">
                  <a:pos x="19" y="326"/>
                </a:cxn>
                <a:cxn ang="0">
                  <a:pos x="15" y="350"/>
                </a:cxn>
                <a:cxn ang="0">
                  <a:pos x="2" y="400"/>
                </a:cxn>
                <a:cxn ang="0">
                  <a:pos x="19" y="424"/>
                </a:cxn>
                <a:cxn ang="0">
                  <a:pos x="0" y="455"/>
                </a:cxn>
                <a:cxn ang="0">
                  <a:pos x="28" y="489"/>
                </a:cxn>
                <a:cxn ang="0">
                  <a:pos x="81" y="496"/>
                </a:cxn>
                <a:cxn ang="0">
                  <a:pos x="90" y="520"/>
                </a:cxn>
                <a:cxn ang="0">
                  <a:pos x="66" y="553"/>
                </a:cxn>
                <a:cxn ang="0">
                  <a:pos x="45" y="608"/>
                </a:cxn>
                <a:cxn ang="0">
                  <a:pos x="73" y="641"/>
                </a:cxn>
                <a:cxn ang="0">
                  <a:pos x="99" y="628"/>
                </a:cxn>
                <a:cxn ang="0">
                  <a:pos x="125" y="638"/>
                </a:cxn>
                <a:cxn ang="0">
                  <a:pos x="149" y="660"/>
                </a:cxn>
                <a:cxn ang="0">
                  <a:pos x="197" y="667"/>
                </a:cxn>
                <a:cxn ang="0">
                  <a:pos x="229" y="673"/>
                </a:cxn>
                <a:cxn ang="0">
                  <a:pos x="277" y="673"/>
                </a:cxn>
                <a:cxn ang="0">
                  <a:pos x="308" y="669"/>
                </a:cxn>
                <a:cxn ang="0">
                  <a:pos x="342" y="669"/>
                </a:cxn>
                <a:cxn ang="0">
                  <a:pos x="382" y="678"/>
                </a:cxn>
                <a:cxn ang="0">
                  <a:pos x="373" y="649"/>
                </a:cxn>
                <a:cxn ang="0">
                  <a:pos x="432" y="593"/>
                </a:cxn>
                <a:cxn ang="0">
                  <a:pos x="403" y="567"/>
                </a:cxn>
                <a:cxn ang="0">
                  <a:pos x="347" y="511"/>
                </a:cxn>
                <a:cxn ang="0">
                  <a:pos x="333" y="461"/>
                </a:cxn>
                <a:cxn ang="0">
                  <a:pos x="352" y="449"/>
                </a:cxn>
                <a:cxn ang="0">
                  <a:pos x="463" y="400"/>
                </a:cxn>
                <a:cxn ang="0">
                  <a:pos x="503" y="397"/>
                </a:cxn>
                <a:cxn ang="0">
                  <a:pos x="512" y="363"/>
                </a:cxn>
                <a:cxn ang="0">
                  <a:pos x="501" y="300"/>
                </a:cxn>
                <a:cxn ang="0">
                  <a:pos x="492" y="256"/>
                </a:cxn>
                <a:cxn ang="0">
                  <a:pos x="479" y="207"/>
                </a:cxn>
                <a:cxn ang="0">
                  <a:pos x="458" y="130"/>
                </a:cxn>
                <a:cxn ang="0">
                  <a:pos x="414" y="85"/>
                </a:cxn>
                <a:cxn ang="0">
                  <a:pos x="379" y="83"/>
                </a:cxn>
                <a:cxn ang="0">
                  <a:pos x="319" y="106"/>
                </a:cxn>
                <a:cxn ang="0">
                  <a:pos x="314" y="87"/>
                </a:cxn>
                <a:cxn ang="0">
                  <a:pos x="284" y="59"/>
                </a:cxn>
                <a:cxn ang="0">
                  <a:pos x="260" y="15"/>
                </a:cxn>
                <a:cxn ang="0">
                  <a:pos x="225" y="2"/>
                </a:cxn>
              </a:cxnLst>
              <a:rect l="0" t="0" r="r" b="b"/>
              <a:pathLst>
                <a:path w="512" h="684">
                  <a:moveTo>
                    <a:pt x="212" y="0"/>
                  </a:moveTo>
                  <a:lnTo>
                    <a:pt x="201" y="7"/>
                  </a:lnTo>
                  <a:lnTo>
                    <a:pt x="201" y="15"/>
                  </a:lnTo>
                  <a:lnTo>
                    <a:pt x="203" y="22"/>
                  </a:lnTo>
                  <a:lnTo>
                    <a:pt x="205" y="33"/>
                  </a:lnTo>
                  <a:lnTo>
                    <a:pt x="207" y="48"/>
                  </a:lnTo>
                  <a:lnTo>
                    <a:pt x="201" y="54"/>
                  </a:lnTo>
                  <a:lnTo>
                    <a:pt x="201" y="63"/>
                  </a:lnTo>
                  <a:lnTo>
                    <a:pt x="203" y="72"/>
                  </a:lnTo>
                  <a:lnTo>
                    <a:pt x="218" y="85"/>
                  </a:lnTo>
                  <a:lnTo>
                    <a:pt x="227" y="87"/>
                  </a:lnTo>
                  <a:lnTo>
                    <a:pt x="231" y="107"/>
                  </a:lnTo>
                  <a:lnTo>
                    <a:pt x="210" y="102"/>
                  </a:lnTo>
                  <a:lnTo>
                    <a:pt x="199" y="91"/>
                  </a:lnTo>
                  <a:lnTo>
                    <a:pt x="190" y="96"/>
                  </a:lnTo>
                  <a:lnTo>
                    <a:pt x="173" y="117"/>
                  </a:lnTo>
                  <a:lnTo>
                    <a:pt x="166" y="124"/>
                  </a:lnTo>
                  <a:lnTo>
                    <a:pt x="158" y="122"/>
                  </a:lnTo>
                  <a:lnTo>
                    <a:pt x="157" y="113"/>
                  </a:lnTo>
                  <a:lnTo>
                    <a:pt x="151" y="106"/>
                  </a:lnTo>
                  <a:lnTo>
                    <a:pt x="136" y="100"/>
                  </a:lnTo>
                  <a:lnTo>
                    <a:pt x="114" y="100"/>
                  </a:lnTo>
                  <a:lnTo>
                    <a:pt x="107" y="109"/>
                  </a:lnTo>
                  <a:lnTo>
                    <a:pt x="95" y="122"/>
                  </a:lnTo>
                  <a:lnTo>
                    <a:pt x="105" y="131"/>
                  </a:lnTo>
                  <a:lnTo>
                    <a:pt x="105" y="148"/>
                  </a:lnTo>
                  <a:lnTo>
                    <a:pt x="103" y="157"/>
                  </a:lnTo>
                  <a:lnTo>
                    <a:pt x="99" y="165"/>
                  </a:lnTo>
                  <a:lnTo>
                    <a:pt x="86" y="174"/>
                  </a:lnTo>
                  <a:lnTo>
                    <a:pt x="82" y="176"/>
                  </a:lnTo>
                  <a:lnTo>
                    <a:pt x="84" y="189"/>
                  </a:lnTo>
                  <a:lnTo>
                    <a:pt x="90" y="198"/>
                  </a:lnTo>
                  <a:lnTo>
                    <a:pt x="86" y="209"/>
                  </a:lnTo>
                  <a:lnTo>
                    <a:pt x="77" y="222"/>
                  </a:lnTo>
                  <a:lnTo>
                    <a:pt x="66" y="235"/>
                  </a:lnTo>
                  <a:lnTo>
                    <a:pt x="58" y="244"/>
                  </a:lnTo>
                  <a:lnTo>
                    <a:pt x="45" y="254"/>
                  </a:lnTo>
                  <a:lnTo>
                    <a:pt x="35" y="257"/>
                  </a:lnTo>
                  <a:lnTo>
                    <a:pt x="28" y="272"/>
                  </a:lnTo>
                  <a:lnTo>
                    <a:pt x="26" y="294"/>
                  </a:lnTo>
                  <a:lnTo>
                    <a:pt x="19" y="307"/>
                  </a:lnTo>
                  <a:lnTo>
                    <a:pt x="19" y="326"/>
                  </a:lnTo>
                  <a:lnTo>
                    <a:pt x="11" y="335"/>
                  </a:lnTo>
                  <a:lnTo>
                    <a:pt x="9" y="341"/>
                  </a:lnTo>
                  <a:lnTo>
                    <a:pt x="15" y="350"/>
                  </a:lnTo>
                  <a:lnTo>
                    <a:pt x="19" y="365"/>
                  </a:lnTo>
                  <a:lnTo>
                    <a:pt x="28" y="378"/>
                  </a:lnTo>
                  <a:lnTo>
                    <a:pt x="2" y="400"/>
                  </a:lnTo>
                  <a:lnTo>
                    <a:pt x="7" y="413"/>
                  </a:lnTo>
                  <a:lnTo>
                    <a:pt x="17" y="422"/>
                  </a:lnTo>
                  <a:lnTo>
                    <a:pt x="19" y="424"/>
                  </a:lnTo>
                  <a:lnTo>
                    <a:pt x="19" y="433"/>
                  </a:lnTo>
                  <a:lnTo>
                    <a:pt x="6" y="442"/>
                  </a:lnTo>
                  <a:lnTo>
                    <a:pt x="0" y="455"/>
                  </a:lnTo>
                  <a:lnTo>
                    <a:pt x="6" y="472"/>
                  </a:lnTo>
                  <a:lnTo>
                    <a:pt x="13" y="483"/>
                  </a:lnTo>
                  <a:lnTo>
                    <a:pt x="28" y="489"/>
                  </a:lnTo>
                  <a:lnTo>
                    <a:pt x="47" y="492"/>
                  </a:lnTo>
                  <a:lnTo>
                    <a:pt x="66" y="494"/>
                  </a:lnTo>
                  <a:lnTo>
                    <a:pt x="81" y="496"/>
                  </a:lnTo>
                  <a:lnTo>
                    <a:pt x="92" y="504"/>
                  </a:lnTo>
                  <a:lnTo>
                    <a:pt x="103" y="513"/>
                  </a:lnTo>
                  <a:lnTo>
                    <a:pt x="90" y="520"/>
                  </a:lnTo>
                  <a:lnTo>
                    <a:pt x="79" y="531"/>
                  </a:lnTo>
                  <a:lnTo>
                    <a:pt x="68" y="541"/>
                  </a:lnTo>
                  <a:lnTo>
                    <a:pt x="66" y="553"/>
                  </a:lnTo>
                  <a:lnTo>
                    <a:pt x="60" y="580"/>
                  </a:lnTo>
                  <a:lnTo>
                    <a:pt x="51" y="597"/>
                  </a:lnTo>
                  <a:lnTo>
                    <a:pt x="45" y="608"/>
                  </a:lnTo>
                  <a:lnTo>
                    <a:pt x="60" y="628"/>
                  </a:lnTo>
                  <a:lnTo>
                    <a:pt x="64" y="634"/>
                  </a:lnTo>
                  <a:lnTo>
                    <a:pt x="73" y="641"/>
                  </a:lnTo>
                  <a:lnTo>
                    <a:pt x="82" y="640"/>
                  </a:lnTo>
                  <a:lnTo>
                    <a:pt x="94" y="634"/>
                  </a:lnTo>
                  <a:lnTo>
                    <a:pt x="99" y="628"/>
                  </a:lnTo>
                  <a:lnTo>
                    <a:pt x="101" y="625"/>
                  </a:lnTo>
                  <a:lnTo>
                    <a:pt x="118" y="628"/>
                  </a:lnTo>
                  <a:lnTo>
                    <a:pt x="125" y="638"/>
                  </a:lnTo>
                  <a:lnTo>
                    <a:pt x="131" y="649"/>
                  </a:lnTo>
                  <a:lnTo>
                    <a:pt x="138" y="658"/>
                  </a:lnTo>
                  <a:lnTo>
                    <a:pt x="149" y="660"/>
                  </a:lnTo>
                  <a:lnTo>
                    <a:pt x="171" y="658"/>
                  </a:lnTo>
                  <a:lnTo>
                    <a:pt x="182" y="656"/>
                  </a:lnTo>
                  <a:lnTo>
                    <a:pt x="197" y="667"/>
                  </a:lnTo>
                  <a:lnTo>
                    <a:pt x="208" y="662"/>
                  </a:lnTo>
                  <a:lnTo>
                    <a:pt x="219" y="665"/>
                  </a:lnTo>
                  <a:lnTo>
                    <a:pt x="229" y="673"/>
                  </a:lnTo>
                  <a:lnTo>
                    <a:pt x="247" y="665"/>
                  </a:lnTo>
                  <a:lnTo>
                    <a:pt x="264" y="665"/>
                  </a:lnTo>
                  <a:lnTo>
                    <a:pt x="277" y="673"/>
                  </a:lnTo>
                  <a:lnTo>
                    <a:pt x="286" y="677"/>
                  </a:lnTo>
                  <a:lnTo>
                    <a:pt x="297" y="669"/>
                  </a:lnTo>
                  <a:lnTo>
                    <a:pt x="308" y="669"/>
                  </a:lnTo>
                  <a:lnTo>
                    <a:pt x="327" y="665"/>
                  </a:lnTo>
                  <a:lnTo>
                    <a:pt x="340" y="673"/>
                  </a:lnTo>
                  <a:lnTo>
                    <a:pt x="342" y="669"/>
                  </a:lnTo>
                  <a:lnTo>
                    <a:pt x="356" y="678"/>
                  </a:lnTo>
                  <a:lnTo>
                    <a:pt x="368" y="684"/>
                  </a:lnTo>
                  <a:lnTo>
                    <a:pt x="382" y="678"/>
                  </a:lnTo>
                  <a:lnTo>
                    <a:pt x="384" y="669"/>
                  </a:lnTo>
                  <a:lnTo>
                    <a:pt x="375" y="656"/>
                  </a:lnTo>
                  <a:lnTo>
                    <a:pt x="373" y="649"/>
                  </a:lnTo>
                  <a:lnTo>
                    <a:pt x="368" y="627"/>
                  </a:lnTo>
                  <a:lnTo>
                    <a:pt x="419" y="593"/>
                  </a:lnTo>
                  <a:lnTo>
                    <a:pt x="432" y="593"/>
                  </a:lnTo>
                  <a:lnTo>
                    <a:pt x="434" y="588"/>
                  </a:lnTo>
                  <a:lnTo>
                    <a:pt x="416" y="581"/>
                  </a:lnTo>
                  <a:lnTo>
                    <a:pt x="403" y="567"/>
                  </a:lnTo>
                  <a:lnTo>
                    <a:pt x="370" y="538"/>
                  </a:lnTo>
                  <a:lnTo>
                    <a:pt x="366" y="515"/>
                  </a:lnTo>
                  <a:lnTo>
                    <a:pt x="347" y="511"/>
                  </a:lnTo>
                  <a:lnTo>
                    <a:pt x="345" y="489"/>
                  </a:lnTo>
                  <a:lnTo>
                    <a:pt x="341" y="470"/>
                  </a:lnTo>
                  <a:lnTo>
                    <a:pt x="333" y="461"/>
                  </a:lnTo>
                  <a:lnTo>
                    <a:pt x="338" y="452"/>
                  </a:lnTo>
                  <a:lnTo>
                    <a:pt x="342" y="448"/>
                  </a:lnTo>
                  <a:lnTo>
                    <a:pt x="352" y="449"/>
                  </a:lnTo>
                  <a:lnTo>
                    <a:pt x="383" y="440"/>
                  </a:lnTo>
                  <a:lnTo>
                    <a:pt x="449" y="406"/>
                  </a:lnTo>
                  <a:lnTo>
                    <a:pt x="463" y="400"/>
                  </a:lnTo>
                  <a:lnTo>
                    <a:pt x="477" y="391"/>
                  </a:lnTo>
                  <a:lnTo>
                    <a:pt x="488" y="403"/>
                  </a:lnTo>
                  <a:lnTo>
                    <a:pt x="503" y="397"/>
                  </a:lnTo>
                  <a:lnTo>
                    <a:pt x="507" y="382"/>
                  </a:lnTo>
                  <a:lnTo>
                    <a:pt x="506" y="373"/>
                  </a:lnTo>
                  <a:lnTo>
                    <a:pt x="512" y="363"/>
                  </a:lnTo>
                  <a:lnTo>
                    <a:pt x="504" y="351"/>
                  </a:lnTo>
                  <a:lnTo>
                    <a:pt x="495" y="330"/>
                  </a:lnTo>
                  <a:lnTo>
                    <a:pt x="501" y="300"/>
                  </a:lnTo>
                  <a:lnTo>
                    <a:pt x="491" y="285"/>
                  </a:lnTo>
                  <a:lnTo>
                    <a:pt x="487" y="270"/>
                  </a:lnTo>
                  <a:lnTo>
                    <a:pt x="492" y="256"/>
                  </a:lnTo>
                  <a:lnTo>
                    <a:pt x="489" y="244"/>
                  </a:lnTo>
                  <a:lnTo>
                    <a:pt x="468" y="221"/>
                  </a:lnTo>
                  <a:lnTo>
                    <a:pt x="479" y="207"/>
                  </a:lnTo>
                  <a:lnTo>
                    <a:pt x="479" y="183"/>
                  </a:lnTo>
                  <a:lnTo>
                    <a:pt x="481" y="155"/>
                  </a:lnTo>
                  <a:lnTo>
                    <a:pt x="458" y="130"/>
                  </a:lnTo>
                  <a:lnTo>
                    <a:pt x="447" y="115"/>
                  </a:lnTo>
                  <a:lnTo>
                    <a:pt x="434" y="102"/>
                  </a:lnTo>
                  <a:lnTo>
                    <a:pt x="414" y="85"/>
                  </a:lnTo>
                  <a:lnTo>
                    <a:pt x="401" y="76"/>
                  </a:lnTo>
                  <a:lnTo>
                    <a:pt x="392" y="74"/>
                  </a:lnTo>
                  <a:lnTo>
                    <a:pt x="379" y="83"/>
                  </a:lnTo>
                  <a:lnTo>
                    <a:pt x="369" y="89"/>
                  </a:lnTo>
                  <a:lnTo>
                    <a:pt x="340" y="111"/>
                  </a:lnTo>
                  <a:lnTo>
                    <a:pt x="319" y="106"/>
                  </a:lnTo>
                  <a:lnTo>
                    <a:pt x="310" y="106"/>
                  </a:lnTo>
                  <a:lnTo>
                    <a:pt x="310" y="98"/>
                  </a:lnTo>
                  <a:lnTo>
                    <a:pt x="314" y="87"/>
                  </a:lnTo>
                  <a:lnTo>
                    <a:pt x="319" y="78"/>
                  </a:lnTo>
                  <a:lnTo>
                    <a:pt x="292" y="61"/>
                  </a:lnTo>
                  <a:lnTo>
                    <a:pt x="284" y="59"/>
                  </a:lnTo>
                  <a:lnTo>
                    <a:pt x="271" y="48"/>
                  </a:lnTo>
                  <a:lnTo>
                    <a:pt x="266" y="28"/>
                  </a:lnTo>
                  <a:lnTo>
                    <a:pt x="260" y="15"/>
                  </a:lnTo>
                  <a:lnTo>
                    <a:pt x="251" y="17"/>
                  </a:lnTo>
                  <a:lnTo>
                    <a:pt x="240" y="4"/>
                  </a:lnTo>
                  <a:lnTo>
                    <a:pt x="225" y="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>
                <a:solidFill>
                  <a:schemeClr val="accent5"/>
                </a:solidFill>
              </a:endParaRPr>
            </a:p>
          </p:txBody>
        </p:sp>
      </p:grpSp>
      <p:sp>
        <p:nvSpPr>
          <p:cNvPr id="46" name="Freeform 36">
            <a:extLst>
              <a:ext uri="{FF2B5EF4-FFF2-40B4-BE49-F238E27FC236}">
                <a16:creationId xmlns:a16="http://schemas.microsoft.com/office/drawing/2014/main" id="{4160195E-B5EE-481B-907A-004413A9FCC2}"/>
              </a:ext>
            </a:extLst>
          </p:cNvPr>
          <p:cNvSpPr>
            <a:spLocks/>
          </p:cNvSpPr>
          <p:nvPr/>
        </p:nvSpPr>
        <p:spPr bwMode="auto">
          <a:xfrm>
            <a:off x="2938426" y="3999893"/>
            <a:ext cx="915988" cy="863600"/>
          </a:xfrm>
          <a:custGeom>
            <a:avLst/>
            <a:gdLst/>
            <a:ahLst/>
            <a:cxnLst>
              <a:cxn ang="0">
                <a:pos x="11" y="130"/>
              </a:cxn>
              <a:cxn ang="0">
                <a:pos x="0" y="165"/>
              </a:cxn>
              <a:cxn ang="0">
                <a:pos x="24" y="198"/>
              </a:cxn>
              <a:cxn ang="0">
                <a:pos x="20" y="226"/>
              </a:cxn>
              <a:cxn ang="0">
                <a:pos x="30" y="250"/>
              </a:cxn>
              <a:cxn ang="0">
                <a:pos x="37" y="297"/>
              </a:cxn>
              <a:cxn ang="0">
                <a:pos x="39" y="315"/>
              </a:cxn>
              <a:cxn ang="0">
                <a:pos x="33" y="332"/>
              </a:cxn>
              <a:cxn ang="0">
                <a:pos x="48" y="341"/>
              </a:cxn>
              <a:cxn ang="0">
                <a:pos x="63" y="352"/>
              </a:cxn>
              <a:cxn ang="0">
                <a:pos x="78" y="380"/>
              </a:cxn>
              <a:cxn ang="0">
                <a:pos x="95" y="399"/>
              </a:cxn>
              <a:cxn ang="0">
                <a:pos x="127" y="408"/>
              </a:cxn>
              <a:cxn ang="0">
                <a:pos x="149" y="406"/>
              </a:cxn>
              <a:cxn ang="0">
                <a:pos x="181" y="436"/>
              </a:cxn>
              <a:cxn ang="0">
                <a:pos x="219" y="452"/>
              </a:cxn>
              <a:cxn ang="0">
                <a:pos x="247" y="447"/>
              </a:cxn>
              <a:cxn ang="0">
                <a:pos x="277" y="467"/>
              </a:cxn>
              <a:cxn ang="0">
                <a:pos x="292" y="469"/>
              </a:cxn>
              <a:cxn ang="0">
                <a:pos x="314" y="478"/>
              </a:cxn>
              <a:cxn ang="0">
                <a:pos x="340" y="498"/>
              </a:cxn>
              <a:cxn ang="0">
                <a:pos x="362" y="501"/>
              </a:cxn>
              <a:cxn ang="0">
                <a:pos x="379" y="490"/>
              </a:cxn>
              <a:cxn ang="0">
                <a:pos x="482" y="518"/>
              </a:cxn>
              <a:cxn ang="0">
                <a:pos x="486" y="490"/>
              </a:cxn>
              <a:cxn ang="0">
                <a:pos x="536" y="408"/>
              </a:cxn>
              <a:cxn ang="0">
                <a:pos x="551" y="374"/>
              </a:cxn>
              <a:cxn ang="0">
                <a:pos x="532" y="324"/>
              </a:cxn>
              <a:cxn ang="0">
                <a:pos x="505" y="287"/>
              </a:cxn>
              <a:cxn ang="0">
                <a:pos x="505" y="254"/>
              </a:cxn>
              <a:cxn ang="0">
                <a:pos x="503" y="226"/>
              </a:cxn>
              <a:cxn ang="0">
                <a:pos x="503" y="208"/>
              </a:cxn>
              <a:cxn ang="0">
                <a:pos x="523" y="182"/>
              </a:cxn>
              <a:cxn ang="0">
                <a:pos x="514" y="128"/>
              </a:cxn>
              <a:cxn ang="0">
                <a:pos x="508" y="91"/>
              </a:cxn>
              <a:cxn ang="0">
                <a:pos x="482" y="59"/>
              </a:cxn>
              <a:cxn ang="0">
                <a:pos x="418" y="56"/>
              </a:cxn>
              <a:cxn ang="0">
                <a:pos x="344" y="50"/>
              </a:cxn>
              <a:cxn ang="0">
                <a:pos x="305" y="39"/>
              </a:cxn>
              <a:cxn ang="0">
                <a:pos x="281" y="52"/>
              </a:cxn>
              <a:cxn ang="0">
                <a:pos x="258" y="37"/>
              </a:cxn>
              <a:cxn ang="0">
                <a:pos x="240" y="32"/>
              </a:cxn>
              <a:cxn ang="0">
                <a:pos x="219" y="2"/>
              </a:cxn>
              <a:cxn ang="0">
                <a:pos x="184" y="6"/>
              </a:cxn>
              <a:cxn ang="0">
                <a:pos x="151" y="20"/>
              </a:cxn>
              <a:cxn ang="0">
                <a:pos x="99" y="43"/>
              </a:cxn>
              <a:cxn ang="0">
                <a:pos x="52" y="63"/>
              </a:cxn>
              <a:cxn ang="0">
                <a:pos x="24" y="91"/>
              </a:cxn>
            </a:cxnLst>
            <a:rect l="0" t="0" r="r" b="b"/>
            <a:pathLst>
              <a:path w="551" h="518">
                <a:moveTo>
                  <a:pt x="13" y="98"/>
                </a:moveTo>
                <a:lnTo>
                  <a:pt x="11" y="130"/>
                </a:lnTo>
                <a:lnTo>
                  <a:pt x="11" y="150"/>
                </a:lnTo>
                <a:lnTo>
                  <a:pt x="0" y="165"/>
                </a:lnTo>
                <a:lnTo>
                  <a:pt x="22" y="191"/>
                </a:lnTo>
                <a:lnTo>
                  <a:pt x="24" y="198"/>
                </a:lnTo>
                <a:lnTo>
                  <a:pt x="19" y="215"/>
                </a:lnTo>
                <a:lnTo>
                  <a:pt x="20" y="226"/>
                </a:lnTo>
                <a:lnTo>
                  <a:pt x="31" y="241"/>
                </a:lnTo>
                <a:lnTo>
                  <a:pt x="30" y="250"/>
                </a:lnTo>
                <a:lnTo>
                  <a:pt x="28" y="278"/>
                </a:lnTo>
                <a:lnTo>
                  <a:pt x="37" y="297"/>
                </a:lnTo>
                <a:lnTo>
                  <a:pt x="44" y="308"/>
                </a:lnTo>
                <a:lnTo>
                  <a:pt x="39" y="315"/>
                </a:lnTo>
                <a:lnTo>
                  <a:pt x="39" y="326"/>
                </a:lnTo>
                <a:lnTo>
                  <a:pt x="33" y="332"/>
                </a:lnTo>
                <a:lnTo>
                  <a:pt x="33" y="339"/>
                </a:lnTo>
                <a:lnTo>
                  <a:pt x="48" y="341"/>
                </a:lnTo>
                <a:lnTo>
                  <a:pt x="59" y="345"/>
                </a:lnTo>
                <a:lnTo>
                  <a:pt x="63" y="352"/>
                </a:lnTo>
                <a:lnTo>
                  <a:pt x="63" y="365"/>
                </a:lnTo>
                <a:lnTo>
                  <a:pt x="78" y="380"/>
                </a:lnTo>
                <a:lnTo>
                  <a:pt x="92" y="386"/>
                </a:lnTo>
                <a:lnTo>
                  <a:pt x="95" y="399"/>
                </a:lnTo>
                <a:lnTo>
                  <a:pt x="112" y="421"/>
                </a:lnTo>
                <a:lnTo>
                  <a:pt x="127" y="408"/>
                </a:lnTo>
                <a:lnTo>
                  <a:pt x="140" y="404"/>
                </a:lnTo>
                <a:lnTo>
                  <a:pt x="149" y="406"/>
                </a:lnTo>
                <a:lnTo>
                  <a:pt x="175" y="434"/>
                </a:lnTo>
                <a:lnTo>
                  <a:pt x="181" y="436"/>
                </a:lnTo>
                <a:lnTo>
                  <a:pt x="212" y="450"/>
                </a:lnTo>
                <a:lnTo>
                  <a:pt x="219" y="452"/>
                </a:lnTo>
                <a:lnTo>
                  <a:pt x="232" y="449"/>
                </a:lnTo>
                <a:lnTo>
                  <a:pt x="247" y="447"/>
                </a:lnTo>
                <a:lnTo>
                  <a:pt x="260" y="452"/>
                </a:lnTo>
                <a:lnTo>
                  <a:pt x="277" y="467"/>
                </a:lnTo>
                <a:lnTo>
                  <a:pt x="284" y="475"/>
                </a:lnTo>
                <a:lnTo>
                  <a:pt x="292" y="469"/>
                </a:lnTo>
                <a:lnTo>
                  <a:pt x="301" y="467"/>
                </a:lnTo>
                <a:lnTo>
                  <a:pt x="314" y="478"/>
                </a:lnTo>
                <a:lnTo>
                  <a:pt x="329" y="490"/>
                </a:lnTo>
                <a:lnTo>
                  <a:pt x="340" y="498"/>
                </a:lnTo>
                <a:lnTo>
                  <a:pt x="355" y="503"/>
                </a:lnTo>
                <a:lnTo>
                  <a:pt x="362" y="501"/>
                </a:lnTo>
                <a:lnTo>
                  <a:pt x="369" y="494"/>
                </a:lnTo>
                <a:lnTo>
                  <a:pt x="379" y="490"/>
                </a:lnTo>
                <a:lnTo>
                  <a:pt x="397" y="496"/>
                </a:lnTo>
                <a:lnTo>
                  <a:pt x="482" y="518"/>
                </a:lnTo>
                <a:lnTo>
                  <a:pt x="495" y="507"/>
                </a:lnTo>
                <a:lnTo>
                  <a:pt x="486" y="490"/>
                </a:lnTo>
                <a:lnTo>
                  <a:pt x="477" y="462"/>
                </a:lnTo>
                <a:lnTo>
                  <a:pt x="536" y="408"/>
                </a:lnTo>
                <a:lnTo>
                  <a:pt x="547" y="395"/>
                </a:lnTo>
                <a:lnTo>
                  <a:pt x="551" y="374"/>
                </a:lnTo>
                <a:lnTo>
                  <a:pt x="542" y="347"/>
                </a:lnTo>
                <a:lnTo>
                  <a:pt x="532" y="324"/>
                </a:lnTo>
                <a:lnTo>
                  <a:pt x="516" y="298"/>
                </a:lnTo>
                <a:lnTo>
                  <a:pt x="505" y="287"/>
                </a:lnTo>
                <a:lnTo>
                  <a:pt x="503" y="271"/>
                </a:lnTo>
                <a:lnTo>
                  <a:pt x="505" y="254"/>
                </a:lnTo>
                <a:lnTo>
                  <a:pt x="510" y="237"/>
                </a:lnTo>
                <a:lnTo>
                  <a:pt x="503" y="226"/>
                </a:lnTo>
                <a:lnTo>
                  <a:pt x="494" y="219"/>
                </a:lnTo>
                <a:lnTo>
                  <a:pt x="503" y="208"/>
                </a:lnTo>
                <a:lnTo>
                  <a:pt x="518" y="187"/>
                </a:lnTo>
                <a:lnTo>
                  <a:pt x="523" y="182"/>
                </a:lnTo>
                <a:lnTo>
                  <a:pt x="520" y="146"/>
                </a:lnTo>
                <a:lnTo>
                  <a:pt x="514" y="128"/>
                </a:lnTo>
                <a:lnTo>
                  <a:pt x="508" y="109"/>
                </a:lnTo>
                <a:lnTo>
                  <a:pt x="508" y="91"/>
                </a:lnTo>
                <a:lnTo>
                  <a:pt x="497" y="74"/>
                </a:lnTo>
                <a:lnTo>
                  <a:pt x="482" y="59"/>
                </a:lnTo>
                <a:lnTo>
                  <a:pt x="466" y="57"/>
                </a:lnTo>
                <a:lnTo>
                  <a:pt x="418" y="56"/>
                </a:lnTo>
                <a:lnTo>
                  <a:pt x="392" y="54"/>
                </a:lnTo>
                <a:lnTo>
                  <a:pt x="344" y="50"/>
                </a:lnTo>
                <a:lnTo>
                  <a:pt x="325" y="41"/>
                </a:lnTo>
                <a:lnTo>
                  <a:pt x="305" y="39"/>
                </a:lnTo>
                <a:lnTo>
                  <a:pt x="294" y="43"/>
                </a:lnTo>
                <a:lnTo>
                  <a:pt x="281" y="52"/>
                </a:lnTo>
                <a:lnTo>
                  <a:pt x="269" y="48"/>
                </a:lnTo>
                <a:lnTo>
                  <a:pt x="258" y="37"/>
                </a:lnTo>
                <a:lnTo>
                  <a:pt x="245" y="37"/>
                </a:lnTo>
                <a:lnTo>
                  <a:pt x="240" y="32"/>
                </a:lnTo>
                <a:lnTo>
                  <a:pt x="236" y="15"/>
                </a:lnTo>
                <a:lnTo>
                  <a:pt x="219" y="2"/>
                </a:lnTo>
                <a:lnTo>
                  <a:pt x="207" y="0"/>
                </a:lnTo>
                <a:lnTo>
                  <a:pt x="184" y="6"/>
                </a:lnTo>
                <a:lnTo>
                  <a:pt x="166" y="11"/>
                </a:lnTo>
                <a:lnTo>
                  <a:pt x="151" y="20"/>
                </a:lnTo>
                <a:lnTo>
                  <a:pt x="125" y="35"/>
                </a:lnTo>
                <a:lnTo>
                  <a:pt x="99" y="43"/>
                </a:lnTo>
                <a:lnTo>
                  <a:pt x="76" y="52"/>
                </a:lnTo>
                <a:lnTo>
                  <a:pt x="52" y="63"/>
                </a:lnTo>
                <a:lnTo>
                  <a:pt x="39" y="78"/>
                </a:lnTo>
                <a:lnTo>
                  <a:pt x="24" y="91"/>
                </a:lnTo>
                <a:lnTo>
                  <a:pt x="13" y="9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 dirty="0"/>
          </a:p>
        </p:txBody>
      </p:sp>
      <p:grpSp>
        <p:nvGrpSpPr>
          <p:cNvPr id="47" name="Group 42">
            <a:extLst>
              <a:ext uri="{FF2B5EF4-FFF2-40B4-BE49-F238E27FC236}">
                <a16:creationId xmlns:a16="http://schemas.microsoft.com/office/drawing/2014/main" id="{A7EF924E-C709-410E-A833-37AAE4FE49E4}"/>
              </a:ext>
            </a:extLst>
          </p:cNvPr>
          <p:cNvGrpSpPr>
            <a:grpSpLocks/>
          </p:cNvGrpSpPr>
          <p:nvPr/>
        </p:nvGrpSpPr>
        <p:grpSpPr bwMode="auto">
          <a:xfrm>
            <a:off x="3440075" y="1759930"/>
            <a:ext cx="776288" cy="1511300"/>
            <a:chOff x="2582" y="627"/>
            <a:chExt cx="466" cy="903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786D6504-D3F7-4C3C-BFEC-2F4A4F6D2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475"/>
              <a:ext cx="28" cy="2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" y="6"/>
                </a:cxn>
                <a:cxn ang="0">
                  <a:pos x="0" y="17"/>
                </a:cxn>
                <a:cxn ang="0">
                  <a:pos x="2" y="26"/>
                </a:cxn>
                <a:cxn ang="0">
                  <a:pos x="9" y="26"/>
                </a:cxn>
                <a:cxn ang="0">
                  <a:pos x="28" y="13"/>
                </a:cxn>
                <a:cxn ang="0">
                  <a:pos x="24" y="0"/>
                </a:cxn>
              </a:cxnLst>
              <a:rect l="0" t="0" r="r" b="b"/>
              <a:pathLst>
                <a:path w="28" h="26">
                  <a:moveTo>
                    <a:pt x="24" y="0"/>
                  </a:moveTo>
                  <a:lnTo>
                    <a:pt x="13" y="6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9" y="26"/>
                  </a:lnTo>
                  <a:lnTo>
                    <a:pt x="28" y="13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56ABF7BC-F9C1-4EA6-8DCE-4D5D95783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627"/>
              <a:ext cx="438" cy="903"/>
            </a:xfrm>
            <a:custGeom>
              <a:avLst/>
              <a:gdLst/>
              <a:ahLst/>
              <a:cxnLst>
                <a:cxn ang="0">
                  <a:pos x="119" y="873"/>
                </a:cxn>
                <a:cxn ang="0">
                  <a:pos x="93" y="851"/>
                </a:cxn>
                <a:cxn ang="0">
                  <a:pos x="59" y="844"/>
                </a:cxn>
                <a:cxn ang="0">
                  <a:pos x="59" y="773"/>
                </a:cxn>
                <a:cxn ang="0">
                  <a:pos x="44" y="725"/>
                </a:cxn>
                <a:cxn ang="0">
                  <a:pos x="41" y="688"/>
                </a:cxn>
                <a:cxn ang="0">
                  <a:pos x="30" y="655"/>
                </a:cxn>
                <a:cxn ang="0">
                  <a:pos x="52" y="622"/>
                </a:cxn>
                <a:cxn ang="0">
                  <a:pos x="63" y="592"/>
                </a:cxn>
                <a:cxn ang="0">
                  <a:pos x="107" y="555"/>
                </a:cxn>
                <a:cxn ang="0">
                  <a:pos x="137" y="511"/>
                </a:cxn>
                <a:cxn ang="0">
                  <a:pos x="159" y="474"/>
                </a:cxn>
                <a:cxn ang="0">
                  <a:pos x="178" y="448"/>
                </a:cxn>
                <a:cxn ang="0">
                  <a:pos x="181" y="422"/>
                </a:cxn>
                <a:cxn ang="0">
                  <a:pos x="174" y="396"/>
                </a:cxn>
                <a:cxn ang="0">
                  <a:pos x="152" y="385"/>
                </a:cxn>
                <a:cxn ang="0">
                  <a:pos x="119" y="314"/>
                </a:cxn>
                <a:cxn ang="0">
                  <a:pos x="122" y="255"/>
                </a:cxn>
                <a:cxn ang="0">
                  <a:pos x="107" y="196"/>
                </a:cxn>
                <a:cxn ang="0">
                  <a:pos x="81" y="158"/>
                </a:cxn>
                <a:cxn ang="0">
                  <a:pos x="30" y="129"/>
                </a:cxn>
                <a:cxn ang="0">
                  <a:pos x="11" y="99"/>
                </a:cxn>
                <a:cxn ang="0">
                  <a:pos x="15" y="78"/>
                </a:cxn>
                <a:cxn ang="0">
                  <a:pos x="48" y="95"/>
                </a:cxn>
                <a:cxn ang="0">
                  <a:pos x="107" y="110"/>
                </a:cxn>
                <a:cxn ang="0">
                  <a:pos x="130" y="125"/>
                </a:cxn>
                <a:cxn ang="0">
                  <a:pos x="159" y="99"/>
                </a:cxn>
                <a:cxn ang="0">
                  <a:pos x="178" y="78"/>
                </a:cxn>
                <a:cxn ang="0">
                  <a:pos x="174" y="37"/>
                </a:cxn>
                <a:cxn ang="0">
                  <a:pos x="204" y="19"/>
                </a:cxn>
                <a:cxn ang="0">
                  <a:pos x="244" y="26"/>
                </a:cxn>
                <a:cxn ang="0">
                  <a:pos x="244" y="59"/>
                </a:cxn>
                <a:cxn ang="0">
                  <a:pos x="211" y="92"/>
                </a:cxn>
                <a:cxn ang="0">
                  <a:pos x="248" y="85"/>
                </a:cxn>
                <a:cxn ang="0">
                  <a:pos x="252" y="30"/>
                </a:cxn>
                <a:cxn ang="0">
                  <a:pos x="275" y="63"/>
                </a:cxn>
                <a:cxn ang="0">
                  <a:pos x="267" y="114"/>
                </a:cxn>
                <a:cxn ang="0">
                  <a:pos x="297" y="158"/>
                </a:cxn>
                <a:cxn ang="0">
                  <a:pos x="316" y="199"/>
                </a:cxn>
                <a:cxn ang="0">
                  <a:pos x="319" y="262"/>
                </a:cxn>
                <a:cxn ang="0">
                  <a:pos x="349" y="351"/>
                </a:cxn>
                <a:cxn ang="0">
                  <a:pos x="360" y="448"/>
                </a:cxn>
                <a:cxn ang="0">
                  <a:pos x="375" y="518"/>
                </a:cxn>
                <a:cxn ang="0">
                  <a:pos x="419" y="566"/>
                </a:cxn>
                <a:cxn ang="0">
                  <a:pos x="438" y="604"/>
                </a:cxn>
                <a:cxn ang="0">
                  <a:pos x="416" y="680"/>
                </a:cxn>
                <a:cxn ang="0">
                  <a:pos x="405" y="721"/>
                </a:cxn>
                <a:cxn ang="0">
                  <a:pos x="382" y="744"/>
                </a:cxn>
                <a:cxn ang="0">
                  <a:pos x="327" y="799"/>
                </a:cxn>
                <a:cxn ang="0">
                  <a:pos x="301" y="825"/>
                </a:cxn>
                <a:cxn ang="0">
                  <a:pos x="267" y="840"/>
                </a:cxn>
                <a:cxn ang="0">
                  <a:pos x="215" y="855"/>
                </a:cxn>
                <a:cxn ang="0">
                  <a:pos x="163" y="877"/>
                </a:cxn>
                <a:cxn ang="0">
                  <a:pos x="122" y="903"/>
                </a:cxn>
              </a:cxnLst>
              <a:rect l="0" t="0" r="r" b="b"/>
              <a:pathLst>
                <a:path w="438" h="903">
                  <a:moveTo>
                    <a:pt x="122" y="903"/>
                  </a:moveTo>
                  <a:lnTo>
                    <a:pt x="119" y="873"/>
                  </a:lnTo>
                  <a:lnTo>
                    <a:pt x="104" y="858"/>
                  </a:lnTo>
                  <a:lnTo>
                    <a:pt x="93" y="851"/>
                  </a:lnTo>
                  <a:lnTo>
                    <a:pt x="74" y="844"/>
                  </a:lnTo>
                  <a:lnTo>
                    <a:pt x="59" y="844"/>
                  </a:lnTo>
                  <a:lnTo>
                    <a:pt x="52" y="829"/>
                  </a:lnTo>
                  <a:lnTo>
                    <a:pt x="59" y="773"/>
                  </a:lnTo>
                  <a:lnTo>
                    <a:pt x="56" y="740"/>
                  </a:lnTo>
                  <a:lnTo>
                    <a:pt x="44" y="725"/>
                  </a:lnTo>
                  <a:lnTo>
                    <a:pt x="37" y="718"/>
                  </a:lnTo>
                  <a:lnTo>
                    <a:pt x="41" y="688"/>
                  </a:lnTo>
                  <a:lnTo>
                    <a:pt x="37" y="669"/>
                  </a:lnTo>
                  <a:lnTo>
                    <a:pt x="30" y="655"/>
                  </a:lnTo>
                  <a:lnTo>
                    <a:pt x="41" y="622"/>
                  </a:lnTo>
                  <a:lnTo>
                    <a:pt x="52" y="622"/>
                  </a:lnTo>
                  <a:lnTo>
                    <a:pt x="59" y="615"/>
                  </a:lnTo>
                  <a:lnTo>
                    <a:pt x="63" y="592"/>
                  </a:lnTo>
                  <a:lnTo>
                    <a:pt x="85" y="574"/>
                  </a:lnTo>
                  <a:lnTo>
                    <a:pt x="107" y="555"/>
                  </a:lnTo>
                  <a:lnTo>
                    <a:pt x="111" y="533"/>
                  </a:lnTo>
                  <a:lnTo>
                    <a:pt x="137" y="511"/>
                  </a:lnTo>
                  <a:lnTo>
                    <a:pt x="163" y="485"/>
                  </a:lnTo>
                  <a:lnTo>
                    <a:pt x="159" y="474"/>
                  </a:lnTo>
                  <a:lnTo>
                    <a:pt x="159" y="459"/>
                  </a:lnTo>
                  <a:lnTo>
                    <a:pt x="178" y="448"/>
                  </a:lnTo>
                  <a:lnTo>
                    <a:pt x="185" y="444"/>
                  </a:lnTo>
                  <a:lnTo>
                    <a:pt x="181" y="422"/>
                  </a:lnTo>
                  <a:lnTo>
                    <a:pt x="181" y="400"/>
                  </a:lnTo>
                  <a:lnTo>
                    <a:pt x="174" y="396"/>
                  </a:lnTo>
                  <a:lnTo>
                    <a:pt x="163" y="400"/>
                  </a:lnTo>
                  <a:lnTo>
                    <a:pt x="152" y="385"/>
                  </a:lnTo>
                  <a:lnTo>
                    <a:pt x="141" y="344"/>
                  </a:lnTo>
                  <a:lnTo>
                    <a:pt x="119" y="314"/>
                  </a:lnTo>
                  <a:lnTo>
                    <a:pt x="126" y="273"/>
                  </a:lnTo>
                  <a:lnTo>
                    <a:pt x="122" y="255"/>
                  </a:lnTo>
                  <a:lnTo>
                    <a:pt x="96" y="229"/>
                  </a:lnTo>
                  <a:lnTo>
                    <a:pt x="107" y="196"/>
                  </a:lnTo>
                  <a:lnTo>
                    <a:pt x="100" y="177"/>
                  </a:lnTo>
                  <a:lnTo>
                    <a:pt x="81" y="158"/>
                  </a:lnTo>
                  <a:lnTo>
                    <a:pt x="70" y="170"/>
                  </a:lnTo>
                  <a:lnTo>
                    <a:pt x="30" y="129"/>
                  </a:lnTo>
                  <a:lnTo>
                    <a:pt x="19" y="114"/>
                  </a:lnTo>
                  <a:lnTo>
                    <a:pt x="11" y="99"/>
                  </a:lnTo>
                  <a:lnTo>
                    <a:pt x="0" y="92"/>
                  </a:lnTo>
                  <a:lnTo>
                    <a:pt x="15" y="78"/>
                  </a:lnTo>
                  <a:lnTo>
                    <a:pt x="37" y="78"/>
                  </a:lnTo>
                  <a:lnTo>
                    <a:pt x="48" y="95"/>
                  </a:lnTo>
                  <a:lnTo>
                    <a:pt x="78" y="129"/>
                  </a:lnTo>
                  <a:lnTo>
                    <a:pt x="107" y="110"/>
                  </a:lnTo>
                  <a:lnTo>
                    <a:pt x="126" y="114"/>
                  </a:lnTo>
                  <a:lnTo>
                    <a:pt x="130" y="125"/>
                  </a:lnTo>
                  <a:lnTo>
                    <a:pt x="152" y="129"/>
                  </a:lnTo>
                  <a:lnTo>
                    <a:pt x="159" y="99"/>
                  </a:lnTo>
                  <a:lnTo>
                    <a:pt x="170" y="89"/>
                  </a:lnTo>
                  <a:lnTo>
                    <a:pt x="178" y="78"/>
                  </a:lnTo>
                  <a:lnTo>
                    <a:pt x="178" y="67"/>
                  </a:lnTo>
                  <a:lnTo>
                    <a:pt x="174" y="37"/>
                  </a:lnTo>
                  <a:lnTo>
                    <a:pt x="193" y="19"/>
                  </a:lnTo>
                  <a:lnTo>
                    <a:pt x="204" y="19"/>
                  </a:lnTo>
                  <a:lnTo>
                    <a:pt x="222" y="0"/>
                  </a:lnTo>
                  <a:lnTo>
                    <a:pt x="244" y="26"/>
                  </a:lnTo>
                  <a:lnTo>
                    <a:pt x="252" y="37"/>
                  </a:lnTo>
                  <a:lnTo>
                    <a:pt x="244" y="59"/>
                  </a:lnTo>
                  <a:lnTo>
                    <a:pt x="226" y="74"/>
                  </a:lnTo>
                  <a:lnTo>
                    <a:pt x="211" y="92"/>
                  </a:lnTo>
                  <a:lnTo>
                    <a:pt x="215" y="110"/>
                  </a:lnTo>
                  <a:lnTo>
                    <a:pt x="248" y="85"/>
                  </a:lnTo>
                  <a:lnTo>
                    <a:pt x="248" y="63"/>
                  </a:lnTo>
                  <a:lnTo>
                    <a:pt x="252" y="30"/>
                  </a:lnTo>
                  <a:lnTo>
                    <a:pt x="263" y="22"/>
                  </a:lnTo>
                  <a:lnTo>
                    <a:pt x="275" y="63"/>
                  </a:lnTo>
                  <a:lnTo>
                    <a:pt x="275" y="99"/>
                  </a:lnTo>
                  <a:lnTo>
                    <a:pt x="267" y="114"/>
                  </a:lnTo>
                  <a:lnTo>
                    <a:pt x="267" y="136"/>
                  </a:lnTo>
                  <a:lnTo>
                    <a:pt x="297" y="158"/>
                  </a:lnTo>
                  <a:lnTo>
                    <a:pt x="297" y="173"/>
                  </a:lnTo>
                  <a:lnTo>
                    <a:pt x="316" y="199"/>
                  </a:lnTo>
                  <a:lnTo>
                    <a:pt x="323" y="218"/>
                  </a:lnTo>
                  <a:lnTo>
                    <a:pt x="319" y="262"/>
                  </a:lnTo>
                  <a:lnTo>
                    <a:pt x="331" y="311"/>
                  </a:lnTo>
                  <a:lnTo>
                    <a:pt x="349" y="351"/>
                  </a:lnTo>
                  <a:lnTo>
                    <a:pt x="345" y="411"/>
                  </a:lnTo>
                  <a:lnTo>
                    <a:pt x="360" y="448"/>
                  </a:lnTo>
                  <a:lnTo>
                    <a:pt x="368" y="463"/>
                  </a:lnTo>
                  <a:lnTo>
                    <a:pt x="375" y="518"/>
                  </a:lnTo>
                  <a:lnTo>
                    <a:pt x="382" y="541"/>
                  </a:lnTo>
                  <a:lnTo>
                    <a:pt x="419" y="566"/>
                  </a:lnTo>
                  <a:lnTo>
                    <a:pt x="438" y="589"/>
                  </a:lnTo>
                  <a:lnTo>
                    <a:pt x="438" y="604"/>
                  </a:lnTo>
                  <a:lnTo>
                    <a:pt x="423" y="673"/>
                  </a:lnTo>
                  <a:lnTo>
                    <a:pt x="416" y="680"/>
                  </a:lnTo>
                  <a:lnTo>
                    <a:pt x="423" y="695"/>
                  </a:lnTo>
                  <a:lnTo>
                    <a:pt x="405" y="721"/>
                  </a:lnTo>
                  <a:lnTo>
                    <a:pt x="382" y="732"/>
                  </a:lnTo>
                  <a:lnTo>
                    <a:pt x="382" y="744"/>
                  </a:lnTo>
                  <a:lnTo>
                    <a:pt x="349" y="788"/>
                  </a:lnTo>
                  <a:lnTo>
                    <a:pt x="327" y="799"/>
                  </a:lnTo>
                  <a:lnTo>
                    <a:pt x="323" y="825"/>
                  </a:lnTo>
                  <a:lnTo>
                    <a:pt x="301" y="825"/>
                  </a:lnTo>
                  <a:lnTo>
                    <a:pt x="290" y="833"/>
                  </a:lnTo>
                  <a:lnTo>
                    <a:pt x="267" y="840"/>
                  </a:lnTo>
                  <a:lnTo>
                    <a:pt x="237" y="836"/>
                  </a:lnTo>
                  <a:lnTo>
                    <a:pt x="215" y="855"/>
                  </a:lnTo>
                  <a:lnTo>
                    <a:pt x="189" y="870"/>
                  </a:lnTo>
                  <a:lnTo>
                    <a:pt x="163" y="877"/>
                  </a:lnTo>
                  <a:lnTo>
                    <a:pt x="144" y="892"/>
                  </a:lnTo>
                  <a:lnTo>
                    <a:pt x="122" y="903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</p:grpSp>
      <p:grpSp>
        <p:nvGrpSpPr>
          <p:cNvPr id="50" name="Group 45">
            <a:extLst>
              <a:ext uri="{FF2B5EF4-FFF2-40B4-BE49-F238E27FC236}">
                <a16:creationId xmlns:a16="http://schemas.microsoft.com/office/drawing/2014/main" id="{D5C8E44B-7CD7-44AC-826D-0CF895390672}"/>
              </a:ext>
            </a:extLst>
          </p:cNvPr>
          <p:cNvGrpSpPr>
            <a:grpSpLocks/>
          </p:cNvGrpSpPr>
          <p:nvPr/>
        </p:nvGrpSpPr>
        <p:grpSpPr bwMode="auto">
          <a:xfrm>
            <a:off x="3697251" y="2294918"/>
            <a:ext cx="473075" cy="769938"/>
            <a:chOff x="2737" y="948"/>
            <a:chExt cx="283" cy="460"/>
          </a:xfrm>
          <a:solidFill>
            <a:schemeClr val="bg1">
              <a:lumMod val="75000"/>
            </a:schemeClr>
          </a:solidFill>
        </p:grpSpPr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5A1B421D-1C7F-45E6-B4F2-C4C9277A6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48"/>
              <a:ext cx="16" cy="2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0" y="0"/>
                </a:cxn>
                <a:cxn ang="0">
                  <a:pos x="8" y="22"/>
                </a:cxn>
                <a:cxn ang="0">
                  <a:pos x="16" y="17"/>
                </a:cxn>
                <a:cxn ang="0">
                  <a:pos x="10" y="2"/>
                </a:cxn>
              </a:cxnLst>
              <a:rect l="0" t="0" r="r" b="b"/>
              <a:pathLst>
                <a:path w="16" h="22">
                  <a:moveTo>
                    <a:pt x="10" y="2"/>
                  </a:moveTo>
                  <a:lnTo>
                    <a:pt x="0" y="0"/>
                  </a:lnTo>
                  <a:lnTo>
                    <a:pt x="8" y="22"/>
                  </a:lnTo>
                  <a:lnTo>
                    <a:pt x="16" y="17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7293772F-D353-46C6-A3EA-2462BB33B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031"/>
              <a:ext cx="16" cy="4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9"/>
                </a:cxn>
                <a:cxn ang="0">
                  <a:pos x="0" y="45"/>
                </a:cxn>
                <a:cxn ang="0">
                  <a:pos x="8" y="28"/>
                </a:cxn>
                <a:cxn ang="0">
                  <a:pos x="11" y="9"/>
                </a:cxn>
                <a:cxn ang="0">
                  <a:pos x="5" y="8"/>
                </a:cxn>
                <a:cxn ang="0">
                  <a:pos x="16" y="0"/>
                </a:cxn>
              </a:cxnLst>
              <a:rect l="0" t="0" r="r" b="b"/>
              <a:pathLst>
                <a:path w="16" h="45">
                  <a:moveTo>
                    <a:pt x="16" y="0"/>
                  </a:moveTo>
                  <a:lnTo>
                    <a:pt x="0" y="9"/>
                  </a:lnTo>
                  <a:lnTo>
                    <a:pt x="0" y="45"/>
                  </a:lnTo>
                  <a:lnTo>
                    <a:pt x="8" y="28"/>
                  </a:lnTo>
                  <a:lnTo>
                    <a:pt x="11" y="9"/>
                  </a:lnTo>
                  <a:lnTo>
                    <a:pt x="5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6A9EA2FC-0E87-480F-8BAE-8A43BD87F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096"/>
              <a:ext cx="19" cy="2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7"/>
                </a:cxn>
                <a:cxn ang="0">
                  <a:pos x="6" y="26"/>
                </a:cxn>
                <a:cxn ang="0">
                  <a:pos x="17" y="20"/>
                </a:cxn>
                <a:cxn ang="0">
                  <a:pos x="19" y="11"/>
                </a:cxn>
                <a:cxn ang="0">
                  <a:pos x="4" y="0"/>
                </a:cxn>
              </a:cxnLst>
              <a:rect l="0" t="0" r="r" b="b"/>
              <a:pathLst>
                <a:path w="19" h="26">
                  <a:moveTo>
                    <a:pt x="4" y="0"/>
                  </a:moveTo>
                  <a:lnTo>
                    <a:pt x="0" y="7"/>
                  </a:lnTo>
                  <a:lnTo>
                    <a:pt x="6" y="26"/>
                  </a:lnTo>
                  <a:lnTo>
                    <a:pt x="17" y="20"/>
                  </a:lnTo>
                  <a:lnTo>
                    <a:pt x="19" y="1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A9C91CC5-70AE-401F-8820-00FB1FE7F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1092"/>
              <a:ext cx="42" cy="39"/>
            </a:xfrm>
            <a:custGeom>
              <a:avLst/>
              <a:gdLst/>
              <a:ahLst/>
              <a:cxnLst>
                <a:cxn ang="0">
                  <a:pos x="42" y="17"/>
                </a:cxn>
                <a:cxn ang="0">
                  <a:pos x="33" y="17"/>
                </a:cxn>
                <a:cxn ang="0">
                  <a:pos x="21" y="0"/>
                </a:cxn>
                <a:cxn ang="0">
                  <a:pos x="13" y="11"/>
                </a:cxn>
                <a:cxn ang="0">
                  <a:pos x="2" y="7"/>
                </a:cxn>
                <a:cxn ang="0">
                  <a:pos x="0" y="17"/>
                </a:cxn>
                <a:cxn ang="0">
                  <a:pos x="6" y="24"/>
                </a:cxn>
                <a:cxn ang="0">
                  <a:pos x="6" y="32"/>
                </a:cxn>
                <a:cxn ang="0">
                  <a:pos x="13" y="39"/>
                </a:cxn>
                <a:cxn ang="0">
                  <a:pos x="21" y="33"/>
                </a:cxn>
                <a:cxn ang="0">
                  <a:pos x="36" y="37"/>
                </a:cxn>
                <a:cxn ang="0">
                  <a:pos x="42" y="17"/>
                </a:cxn>
              </a:cxnLst>
              <a:rect l="0" t="0" r="r" b="b"/>
              <a:pathLst>
                <a:path w="42" h="39">
                  <a:moveTo>
                    <a:pt x="42" y="17"/>
                  </a:moveTo>
                  <a:lnTo>
                    <a:pt x="33" y="17"/>
                  </a:lnTo>
                  <a:lnTo>
                    <a:pt x="21" y="0"/>
                  </a:lnTo>
                  <a:lnTo>
                    <a:pt x="13" y="11"/>
                  </a:lnTo>
                  <a:lnTo>
                    <a:pt x="2" y="7"/>
                  </a:lnTo>
                  <a:lnTo>
                    <a:pt x="0" y="17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13" y="39"/>
                  </a:lnTo>
                  <a:lnTo>
                    <a:pt x="21" y="33"/>
                  </a:lnTo>
                  <a:lnTo>
                    <a:pt x="36" y="37"/>
                  </a:lnTo>
                  <a:lnTo>
                    <a:pt x="42" y="17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1010C97B-DD26-491E-BA21-ECC2C0D2B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1189"/>
              <a:ext cx="58" cy="4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21" y="24"/>
                </a:cxn>
                <a:cxn ang="0">
                  <a:pos x="28" y="24"/>
                </a:cxn>
                <a:cxn ang="0">
                  <a:pos x="51" y="40"/>
                </a:cxn>
                <a:cxn ang="0">
                  <a:pos x="58" y="33"/>
                </a:cxn>
                <a:cxn ang="0">
                  <a:pos x="52" y="16"/>
                </a:cxn>
                <a:cxn ang="0">
                  <a:pos x="51" y="7"/>
                </a:cxn>
                <a:cxn ang="0">
                  <a:pos x="34" y="7"/>
                </a:cxn>
                <a:cxn ang="0">
                  <a:pos x="21" y="0"/>
                </a:cxn>
                <a:cxn ang="0">
                  <a:pos x="7" y="0"/>
                </a:cxn>
              </a:cxnLst>
              <a:rect l="0" t="0" r="r" b="b"/>
              <a:pathLst>
                <a:path w="58" h="40">
                  <a:moveTo>
                    <a:pt x="7" y="0"/>
                  </a:moveTo>
                  <a:lnTo>
                    <a:pt x="0" y="4"/>
                  </a:lnTo>
                  <a:lnTo>
                    <a:pt x="21" y="24"/>
                  </a:lnTo>
                  <a:lnTo>
                    <a:pt x="28" y="24"/>
                  </a:lnTo>
                  <a:lnTo>
                    <a:pt x="51" y="40"/>
                  </a:lnTo>
                  <a:lnTo>
                    <a:pt x="58" y="33"/>
                  </a:lnTo>
                  <a:lnTo>
                    <a:pt x="52" y="16"/>
                  </a:lnTo>
                  <a:lnTo>
                    <a:pt x="51" y="7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B7EB18C1-8A42-43EB-83B5-78B9F74FD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1213"/>
              <a:ext cx="37" cy="5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11"/>
                </a:cxn>
                <a:cxn ang="0">
                  <a:pos x="19" y="39"/>
                </a:cxn>
                <a:cxn ang="0">
                  <a:pos x="20" y="48"/>
                </a:cxn>
                <a:cxn ang="0">
                  <a:pos x="9" y="59"/>
                </a:cxn>
                <a:cxn ang="0">
                  <a:pos x="0" y="50"/>
                </a:cxn>
                <a:cxn ang="0">
                  <a:pos x="4" y="42"/>
                </a:cxn>
                <a:cxn ang="0">
                  <a:pos x="6" y="24"/>
                </a:cxn>
                <a:cxn ang="0">
                  <a:pos x="15" y="13"/>
                </a:cxn>
                <a:cxn ang="0">
                  <a:pos x="4" y="4"/>
                </a:cxn>
                <a:cxn ang="0">
                  <a:pos x="11" y="0"/>
                </a:cxn>
                <a:cxn ang="0">
                  <a:pos x="22" y="6"/>
                </a:cxn>
                <a:cxn ang="0">
                  <a:pos x="33" y="0"/>
                </a:cxn>
              </a:cxnLst>
              <a:rect l="0" t="0" r="r" b="b"/>
              <a:pathLst>
                <a:path w="37" h="59">
                  <a:moveTo>
                    <a:pt x="33" y="0"/>
                  </a:moveTo>
                  <a:lnTo>
                    <a:pt x="37" y="11"/>
                  </a:lnTo>
                  <a:lnTo>
                    <a:pt x="19" y="39"/>
                  </a:lnTo>
                  <a:lnTo>
                    <a:pt x="20" y="48"/>
                  </a:lnTo>
                  <a:lnTo>
                    <a:pt x="9" y="59"/>
                  </a:lnTo>
                  <a:lnTo>
                    <a:pt x="0" y="50"/>
                  </a:lnTo>
                  <a:lnTo>
                    <a:pt x="4" y="42"/>
                  </a:lnTo>
                  <a:lnTo>
                    <a:pt x="6" y="24"/>
                  </a:lnTo>
                  <a:lnTo>
                    <a:pt x="15" y="13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B3C1C927-5C76-4281-B3DC-B8987F2F1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1250"/>
              <a:ext cx="32" cy="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1" y="0"/>
                </a:cxn>
                <a:cxn ang="0">
                  <a:pos x="21" y="4"/>
                </a:cxn>
                <a:cxn ang="0">
                  <a:pos x="21" y="7"/>
                </a:cxn>
                <a:cxn ang="0">
                  <a:pos x="21" y="11"/>
                </a:cxn>
                <a:cxn ang="0">
                  <a:pos x="15" y="21"/>
                </a:cxn>
                <a:cxn ang="0">
                  <a:pos x="6" y="30"/>
                </a:cxn>
                <a:cxn ang="0">
                  <a:pos x="8" y="37"/>
                </a:cxn>
                <a:cxn ang="0">
                  <a:pos x="0" y="49"/>
                </a:cxn>
                <a:cxn ang="0">
                  <a:pos x="8" y="55"/>
                </a:cxn>
                <a:cxn ang="0">
                  <a:pos x="28" y="26"/>
                </a:cxn>
                <a:cxn ang="0">
                  <a:pos x="28" y="19"/>
                </a:cxn>
                <a:cxn ang="0">
                  <a:pos x="32" y="11"/>
                </a:cxn>
                <a:cxn ang="0">
                  <a:pos x="28" y="0"/>
                </a:cxn>
              </a:cxnLst>
              <a:rect l="0" t="0" r="r" b="b"/>
              <a:pathLst>
                <a:path w="32" h="55">
                  <a:moveTo>
                    <a:pt x="28" y="0"/>
                  </a:moveTo>
                  <a:lnTo>
                    <a:pt x="21" y="0"/>
                  </a:lnTo>
                  <a:lnTo>
                    <a:pt x="21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15" y="21"/>
                  </a:lnTo>
                  <a:lnTo>
                    <a:pt x="6" y="30"/>
                  </a:lnTo>
                  <a:lnTo>
                    <a:pt x="8" y="37"/>
                  </a:lnTo>
                  <a:lnTo>
                    <a:pt x="0" y="49"/>
                  </a:lnTo>
                  <a:lnTo>
                    <a:pt x="8" y="55"/>
                  </a:lnTo>
                  <a:lnTo>
                    <a:pt x="28" y="26"/>
                  </a:lnTo>
                  <a:lnTo>
                    <a:pt x="28" y="19"/>
                  </a:lnTo>
                  <a:lnTo>
                    <a:pt x="32" y="11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D0DC8067-4C40-4863-ABC3-077DB4B42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318"/>
              <a:ext cx="44" cy="79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5" y="4"/>
                </a:cxn>
                <a:cxn ang="0">
                  <a:pos x="17" y="0"/>
                </a:cxn>
                <a:cxn ang="0">
                  <a:pos x="4" y="2"/>
                </a:cxn>
                <a:cxn ang="0">
                  <a:pos x="4" y="20"/>
                </a:cxn>
                <a:cxn ang="0">
                  <a:pos x="11" y="22"/>
                </a:cxn>
                <a:cxn ang="0">
                  <a:pos x="11" y="15"/>
                </a:cxn>
                <a:cxn ang="0">
                  <a:pos x="23" y="28"/>
                </a:cxn>
                <a:cxn ang="0">
                  <a:pos x="19" y="39"/>
                </a:cxn>
                <a:cxn ang="0">
                  <a:pos x="10" y="46"/>
                </a:cxn>
                <a:cxn ang="0">
                  <a:pos x="6" y="62"/>
                </a:cxn>
                <a:cxn ang="0">
                  <a:pos x="0" y="70"/>
                </a:cxn>
                <a:cxn ang="0">
                  <a:pos x="8" y="79"/>
                </a:cxn>
                <a:cxn ang="0">
                  <a:pos x="31" y="64"/>
                </a:cxn>
                <a:cxn ang="0">
                  <a:pos x="23" y="53"/>
                </a:cxn>
                <a:cxn ang="0">
                  <a:pos x="29" y="35"/>
                </a:cxn>
                <a:cxn ang="0">
                  <a:pos x="42" y="26"/>
                </a:cxn>
                <a:cxn ang="0">
                  <a:pos x="44" y="13"/>
                </a:cxn>
                <a:cxn ang="0">
                  <a:pos x="29" y="2"/>
                </a:cxn>
              </a:cxnLst>
              <a:rect l="0" t="0" r="r" b="b"/>
              <a:pathLst>
                <a:path w="44" h="79">
                  <a:moveTo>
                    <a:pt x="29" y="2"/>
                  </a:moveTo>
                  <a:lnTo>
                    <a:pt x="25" y="4"/>
                  </a:lnTo>
                  <a:lnTo>
                    <a:pt x="17" y="0"/>
                  </a:lnTo>
                  <a:lnTo>
                    <a:pt x="4" y="2"/>
                  </a:lnTo>
                  <a:lnTo>
                    <a:pt x="4" y="20"/>
                  </a:lnTo>
                  <a:lnTo>
                    <a:pt x="11" y="22"/>
                  </a:lnTo>
                  <a:lnTo>
                    <a:pt x="11" y="15"/>
                  </a:lnTo>
                  <a:lnTo>
                    <a:pt x="23" y="28"/>
                  </a:lnTo>
                  <a:lnTo>
                    <a:pt x="19" y="39"/>
                  </a:lnTo>
                  <a:lnTo>
                    <a:pt x="10" y="46"/>
                  </a:lnTo>
                  <a:lnTo>
                    <a:pt x="6" y="62"/>
                  </a:lnTo>
                  <a:lnTo>
                    <a:pt x="0" y="70"/>
                  </a:lnTo>
                  <a:lnTo>
                    <a:pt x="8" y="79"/>
                  </a:lnTo>
                  <a:lnTo>
                    <a:pt x="31" y="64"/>
                  </a:lnTo>
                  <a:lnTo>
                    <a:pt x="23" y="53"/>
                  </a:lnTo>
                  <a:lnTo>
                    <a:pt x="29" y="35"/>
                  </a:lnTo>
                  <a:lnTo>
                    <a:pt x="42" y="26"/>
                  </a:lnTo>
                  <a:lnTo>
                    <a:pt x="44" y="13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1525E728-ABF7-4EDC-B016-280AFD57B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361"/>
              <a:ext cx="27" cy="4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7" y="11"/>
                </a:cxn>
                <a:cxn ang="0">
                  <a:pos x="21" y="23"/>
                </a:cxn>
                <a:cxn ang="0">
                  <a:pos x="19" y="34"/>
                </a:cxn>
                <a:cxn ang="0">
                  <a:pos x="6" y="47"/>
                </a:cxn>
                <a:cxn ang="0">
                  <a:pos x="0" y="38"/>
                </a:cxn>
                <a:cxn ang="0">
                  <a:pos x="6" y="21"/>
                </a:cxn>
                <a:cxn ang="0">
                  <a:pos x="17" y="0"/>
                </a:cxn>
              </a:cxnLst>
              <a:rect l="0" t="0" r="r" b="b"/>
              <a:pathLst>
                <a:path w="27" h="47">
                  <a:moveTo>
                    <a:pt x="17" y="0"/>
                  </a:moveTo>
                  <a:lnTo>
                    <a:pt x="27" y="11"/>
                  </a:lnTo>
                  <a:lnTo>
                    <a:pt x="21" y="23"/>
                  </a:lnTo>
                  <a:lnTo>
                    <a:pt x="19" y="34"/>
                  </a:lnTo>
                  <a:lnTo>
                    <a:pt x="6" y="47"/>
                  </a:lnTo>
                  <a:lnTo>
                    <a:pt x="0" y="38"/>
                  </a:lnTo>
                  <a:lnTo>
                    <a:pt x="6" y="2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514539BD-2274-4979-AFB2-F7C4A5B8E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318"/>
              <a:ext cx="28" cy="7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13"/>
                </a:cxn>
                <a:cxn ang="0">
                  <a:pos x="24" y="22"/>
                </a:cxn>
                <a:cxn ang="0">
                  <a:pos x="19" y="29"/>
                </a:cxn>
                <a:cxn ang="0">
                  <a:pos x="26" y="48"/>
                </a:cxn>
                <a:cxn ang="0">
                  <a:pos x="28" y="57"/>
                </a:cxn>
                <a:cxn ang="0">
                  <a:pos x="21" y="68"/>
                </a:cxn>
                <a:cxn ang="0">
                  <a:pos x="9" y="70"/>
                </a:cxn>
                <a:cxn ang="0">
                  <a:pos x="0" y="55"/>
                </a:cxn>
                <a:cxn ang="0">
                  <a:pos x="6" y="42"/>
                </a:cxn>
                <a:cxn ang="0">
                  <a:pos x="13" y="29"/>
                </a:cxn>
                <a:cxn ang="0">
                  <a:pos x="13" y="15"/>
                </a:cxn>
                <a:cxn ang="0">
                  <a:pos x="13" y="0"/>
                </a:cxn>
              </a:cxnLst>
              <a:rect l="0" t="0" r="r" b="b"/>
              <a:pathLst>
                <a:path w="28" h="70">
                  <a:moveTo>
                    <a:pt x="13" y="0"/>
                  </a:moveTo>
                  <a:lnTo>
                    <a:pt x="26" y="13"/>
                  </a:lnTo>
                  <a:lnTo>
                    <a:pt x="24" y="22"/>
                  </a:lnTo>
                  <a:lnTo>
                    <a:pt x="19" y="29"/>
                  </a:lnTo>
                  <a:lnTo>
                    <a:pt x="26" y="48"/>
                  </a:lnTo>
                  <a:lnTo>
                    <a:pt x="28" y="57"/>
                  </a:lnTo>
                  <a:lnTo>
                    <a:pt x="21" y="68"/>
                  </a:lnTo>
                  <a:lnTo>
                    <a:pt x="9" y="70"/>
                  </a:lnTo>
                  <a:lnTo>
                    <a:pt x="0" y="55"/>
                  </a:lnTo>
                  <a:lnTo>
                    <a:pt x="6" y="42"/>
                  </a:lnTo>
                  <a:lnTo>
                    <a:pt x="13" y="29"/>
                  </a:lnTo>
                  <a:lnTo>
                    <a:pt x="13" y="1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8EC2E7B9-E7F4-4E62-A520-81EE7EAB8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1209"/>
              <a:ext cx="153" cy="199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29" y="19"/>
                </a:cxn>
                <a:cxn ang="0">
                  <a:pos x="21" y="7"/>
                </a:cxn>
                <a:cxn ang="0">
                  <a:pos x="20" y="0"/>
                </a:cxn>
                <a:cxn ang="0">
                  <a:pos x="6" y="2"/>
                </a:cxn>
                <a:cxn ang="0">
                  <a:pos x="0" y="15"/>
                </a:cxn>
                <a:cxn ang="0">
                  <a:pos x="11" y="31"/>
                </a:cxn>
                <a:cxn ang="0">
                  <a:pos x="14" y="50"/>
                </a:cxn>
                <a:cxn ang="0">
                  <a:pos x="29" y="74"/>
                </a:cxn>
                <a:cxn ang="0">
                  <a:pos x="42" y="85"/>
                </a:cxn>
                <a:cxn ang="0">
                  <a:pos x="40" y="93"/>
                </a:cxn>
                <a:cxn ang="0">
                  <a:pos x="42" y="99"/>
                </a:cxn>
                <a:cxn ang="0">
                  <a:pos x="42" y="108"/>
                </a:cxn>
                <a:cxn ang="0">
                  <a:pos x="60" y="108"/>
                </a:cxn>
                <a:cxn ang="0">
                  <a:pos x="75" y="127"/>
                </a:cxn>
                <a:cxn ang="0">
                  <a:pos x="73" y="130"/>
                </a:cxn>
                <a:cxn ang="0">
                  <a:pos x="68" y="143"/>
                </a:cxn>
                <a:cxn ang="0">
                  <a:pos x="58" y="142"/>
                </a:cxn>
                <a:cxn ang="0">
                  <a:pos x="45" y="140"/>
                </a:cxn>
                <a:cxn ang="0">
                  <a:pos x="36" y="147"/>
                </a:cxn>
                <a:cxn ang="0">
                  <a:pos x="40" y="162"/>
                </a:cxn>
                <a:cxn ang="0">
                  <a:pos x="49" y="182"/>
                </a:cxn>
                <a:cxn ang="0">
                  <a:pos x="73" y="199"/>
                </a:cxn>
                <a:cxn ang="0">
                  <a:pos x="94" y="184"/>
                </a:cxn>
                <a:cxn ang="0">
                  <a:pos x="92" y="169"/>
                </a:cxn>
                <a:cxn ang="0">
                  <a:pos x="90" y="158"/>
                </a:cxn>
                <a:cxn ang="0">
                  <a:pos x="92" y="145"/>
                </a:cxn>
                <a:cxn ang="0">
                  <a:pos x="101" y="147"/>
                </a:cxn>
                <a:cxn ang="0">
                  <a:pos x="109" y="136"/>
                </a:cxn>
                <a:cxn ang="0">
                  <a:pos x="120" y="134"/>
                </a:cxn>
                <a:cxn ang="0">
                  <a:pos x="131" y="119"/>
                </a:cxn>
                <a:cxn ang="0">
                  <a:pos x="116" y="105"/>
                </a:cxn>
                <a:cxn ang="0">
                  <a:pos x="105" y="116"/>
                </a:cxn>
                <a:cxn ang="0">
                  <a:pos x="101" y="119"/>
                </a:cxn>
                <a:cxn ang="0">
                  <a:pos x="90" y="106"/>
                </a:cxn>
                <a:cxn ang="0">
                  <a:pos x="97" y="97"/>
                </a:cxn>
                <a:cxn ang="0">
                  <a:pos x="105" y="105"/>
                </a:cxn>
                <a:cxn ang="0">
                  <a:pos x="114" y="93"/>
                </a:cxn>
                <a:cxn ang="0">
                  <a:pos x="127" y="92"/>
                </a:cxn>
                <a:cxn ang="0">
                  <a:pos x="133" y="108"/>
                </a:cxn>
                <a:cxn ang="0">
                  <a:pos x="144" y="112"/>
                </a:cxn>
                <a:cxn ang="0">
                  <a:pos x="153" y="101"/>
                </a:cxn>
                <a:cxn ang="0">
                  <a:pos x="131" y="78"/>
                </a:cxn>
                <a:cxn ang="0">
                  <a:pos x="134" y="69"/>
                </a:cxn>
                <a:cxn ang="0">
                  <a:pos x="127" y="67"/>
                </a:cxn>
                <a:cxn ang="0">
                  <a:pos x="134" y="50"/>
                </a:cxn>
                <a:cxn ang="0">
                  <a:pos x="123" y="52"/>
                </a:cxn>
                <a:cxn ang="0">
                  <a:pos x="99" y="61"/>
                </a:cxn>
                <a:cxn ang="0">
                  <a:pos x="99" y="81"/>
                </a:cxn>
                <a:cxn ang="0">
                  <a:pos x="90" y="76"/>
                </a:cxn>
                <a:cxn ang="0">
                  <a:pos x="81" y="83"/>
                </a:cxn>
                <a:cxn ang="0">
                  <a:pos x="62" y="80"/>
                </a:cxn>
                <a:cxn ang="0">
                  <a:pos x="58" y="67"/>
                </a:cxn>
                <a:cxn ang="0">
                  <a:pos x="53" y="52"/>
                </a:cxn>
                <a:cxn ang="0">
                  <a:pos x="66" y="63"/>
                </a:cxn>
                <a:cxn ang="0">
                  <a:pos x="81" y="56"/>
                </a:cxn>
                <a:cxn ang="0">
                  <a:pos x="83" y="52"/>
                </a:cxn>
                <a:cxn ang="0">
                  <a:pos x="81" y="41"/>
                </a:cxn>
                <a:cxn ang="0">
                  <a:pos x="64" y="31"/>
                </a:cxn>
                <a:cxn ang="0">
                  <a:pos x="55" y="28"/>
                </a:cxn>
                <a:cxn ang="0">
                  <a:pos x="58" y="17"/>
                </a:cxn>
                <a:cxn ang="0">
                  <a:pos x="58" y="6"/>
                </a:cxn>
                <a:cxn ang="0">
                  <a:pos x="45" y="2"/>
                </a:cxn>
              </a:cxnLst>
              <a:rect l="0" t="0" r="r" b="b"/>
              <a:pathLst>
                <a:path w="153" h="199">
                  <a:moveTo>
                    <a:pt x="45" y="2"/>
                  </a:moveTo>
                  <a:lnTo>
                    <a:pt x="29" y="19"/>
                  </a:lnTo>
                  <a:lnTo>
                    <a:pt x="21" y="7"/>
                  </a:lnTo>
                  <a:lnTo>
                    <a:pt x="20" y="0"/>
                  </a:lnTo>
                  <a:lnTo>
                    <a:pt x="6" y="2"/>
                  </a:lnTo>
                  <a:lnTo>
                    <a:pt x="0" y="15"/>
                  </a:lnTo>
                  <a:lnTo>
                    <a:pt x="11" y="31"/>
                  </a:lnTo>
                  <a:lnTo>
                    <a:pt x="14" y="50"/>
                  </a:lnTo>
                  <a:lnTo>
                    <a:pt x="29" y="74"/>
                  </a:lnTo>
                  <a:lnTo>
                    <a:pt x="42" y="85"/>
                  </a:lnTo>
                  <a:lnTo>
                    <a:pt x="40" y="93"/>
                  </a:lnTo>
                  <a:lnTo>
                    <a:pt x="42" y="99"/>
                  </a:lnTo>
                  <a:lnTo>
                    <a:pt x="42" y="108"/>
                  </a:lnTo>
                  <a:lnTo>
                    <a:pt x="60" y="108"/>
                  </a:lnTo>
                  <a:lnTo>
                    <a:pt x="75" y="127"/>
                  </a:lnTo>
                  <a:lnTo>
                    <a:pt x="73" y="130"/>
                  </a:lnTo>
                  <a:lnTo>
                    <a:pt x="68" y="143"/>
                  </a:lnTo>
                  <a:lnTo>
                    <a:pt x="58" y="142"/>
                  </a:lnTo>
                  <a:lnTo>
                    <a:pt x="45" y="140"/>
                  </a:lnTo>
                  <a:lnTo>
                    <a:pt x="36" y="147"/>
                  </a:lnTo>
                  <a:lnTo>
                    <a:pt x="40" y="162"/>
                  </a:lnTo>
                  <a:lnTo>
                    <a:pt x="49" y="182"/>
                  </a:lnTo>
                  <a:lnTo>
                    <a:pt x="73" y="199"/>
                  </a:lnTo>
                  <a:lnTo>
                    <a:pt x="94" y="184"/>
                  </a:lnTo>
                  <a:lnTo>
                    <a:pt x="92" y="169"/>
                  </a:lnTo>
                  <a:lnTo>
                    <a:pt x="90" y="158"/>
                  </a:lnTo>
                  <a:lnTo>
                    <a:pt x="92" y="145"/>
                  </a:lnTo>
                  <a:lnTo>
                    <a:pt x="101" y="147"/>
                  </a:lnTo>
                  <a:lnTo>
                    <a:pt x="109" y="136"/>
                  </a:lnTo>
                  <a:lnTo>
                    <a:pt x="120" y="134"/>
                  </a:lnTo>
                  <a:lnTo>
                    <a:pt x="131" y="119"/>
                  </a:lnTo>
                  <a:lnTo>
                    <a:pt x="116" y="105"/>
                  </a:lnTo>
                  <a:lnTo>
                    <a:pt x="105" y="116"/>
                  </a:lnTo>
                  <a:lnTo>
                    <a:pt x="101" y="119"/>
                  </a:lnTo>
                  <a:lnTo>
                    <a:pt x="90" y="106"/>
                  </a:lnTo>
                  <a:lnTo>
                    <a:pt x="97" y="97"/>
                  </a:lnTo>
                  <a:lnTo>
                    <a:pt x="105" y="105"/>
                  </a:lnTo>
                  <a:lnTo>
                    <a:pt x="114" y="93"/>
                  </a:lnTo>
                  <a:lnTo>
                    <a:pt x="127" y="92"/>
                  </a:lnTo>
                  <a:lnTo>
                    <a:pt x="133" y="108"/>
                  </a:lnTo>
                  <a:lnTo>
                    <a:pt x="144" y="112"/>
                  </a:lnTo>
                  <a:lnTo>
                    <a:pt x="153" y="101"/>
                  </a:lnTo>
                  <a:lnTo>
                    <a:pt x="131" y="78"/>
                  </a:lnTo>
                  <a:lnTo>
                    <a:pt x="134" y="69"/>
                  </a:lnTo>
                  <a:lnTo>
                    <a:pt x="127" y="67"/>
                  </a:lnTo>
                  <a:lnTo>
                    <a:pt x="134" y="50"/>
                  </a:lnTo>
                  <a:lnTo>
                    <a:pt x="123" y="52"/>
                  </a:lnTo>
                  <a:lnTo>
                    <a:pt x="99" y="61"/>
                  </a:lnTo>
                  <a:lnTo>
                    <a:pt x="99" y="81"/>
                  </a:lnTo>
                  <a:lnTo>
                    <a:pt x="90" y="76"/>
                  </a:lnTo>
                  <a:lnTo>
                    <a:pt x="81" y="83"/>
                  </a:lnTo>
                  <a:lnTo>
                    <a:pt x="62" y="80"/>
                  </a:lnTo>
                  <a:lnTo>
                    <a:pt x="58" y="67"/>
                  </a:lnTo>
                  <a:lnTo>
                    <a:pt x="53" y="52"/>
                  </a:lnTo>
                  <a:lnTo>
                    <a:pt x="66" y="63"/>
                  </a:lnTo>
                  <a:lnTo>
                    <a:pt x="81" y="56"/>
                  </a:lnTo>
                  <a:lnTo>
                    <a:pt x="83" y="52"/>
                  </a:lnTo>
                  <a:lnTo>
                    <a:pt x="81" y="41"/>
                  </a:lnTo>
                  <a:lnTo>
                    <a:pt x="64" y="31"/>
                  </a:lnTo>
                  <a:lnTo>
                    <a:pt x="55" y="28"/>
                  </a:lnTo>
                  <a:lnTo>
                    <a:pt x="58" y="17"/>
                  </a:lnTo>
                  <a:lnTo>
                    <a:pt x="58" y="6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121FD9B9-1DA1-4426-8E5E-088BBD562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1314"/>
              <a:ext cx="50" cy="5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0" y="6"/>
                </a:cxn>
                <a:cxn ang="0">
                  <a:pos x="50" y="17"/>
                </a:cxn>
                <a:cxn ang="0">
                  <a:pos x="48" y="26"/>
                </a:cxn>
                <a:cxn ang="0">
                  <a:pos x="24" y="43"/>
                </a:cxn>
                <a:cxn ang="0">
                  <a:pos x="11" y="50"/>
                </a:cxn>
                <a:cxn ang="0">
                  <a:pos x="0" y="39"/>
                </a:cxn>
                <a:cxn ang="0">
                  <a:pos x="9" y="24"/>
                </a:cxn>
                <a:cxn ang="0">
                  <a:pos x="20" y="17"/>
                </a:cxn>
                <a:cxn ang="0">
                  <a:pos x="45" y="0"/>
                </a:cxn>
              </a:cxnLst>
              <a:rect l="0" t="0" r="r" b="b"/>
              <a:pathLst>
                <a:path w="50" h="50">
                  <a:moveTo>
                    <a:pt x="45" y="0"/>
                  </a:moveTo>
                  <a:lnTo>
                    <a:pt x="50" y="6"/>
                  </a:lnTo>
                  <a:lnTo>
                    <a:pt x="50" y="17"/>
                  </a:lnTo>
                  <a:lnTo>
                    <a:pt x="48" y="26"/>
                  </a:lnTo>
                  <a:lnTo>
                    <a:pt x="24" y="43"/>
                  </a:lnTo>
                  <a:lnTo>
                    <a:pt x="11" y="50"/>
                  </a:lnTo>
                  <a:lnTo>
                    <a:pt x="0" y="39"/>
                  </a:lnTo>
                  <a:lnTo>
                    <a:pt x="9" y="24"/>
                  </a:lnTo>
                  <a:lnTo>
                    <a:pt x="20" y="1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</p:grpSp>
      <p:sp>
        <p:nvSpPr>
          <p:cNvPr id="63" name="Freeform 58">
            <a:extLst>
              <a:ext uri="{FF2B5EF4-FFF2-40B4-BE49-F238E27FC236}">
                <a16:creationId xmlns:a16="http://schemas.microsoft.com/office/drawing/2014/main" id="{9A00A5C4-2153-4B9A-A0BE-F05FBD1BAB07}"/>
              </a:ext>
            </a:extLst>
          </p:cNvPr>
          <p:cNvSpPr>
            <a:spLocks/>
          </p:cNvSpPr>
          <p:nvPr/>
        </p:nvSpPr>
        <p:spPr bwMode="auto">
          <a:xfrm>
            <a:off x="2711414" y="4558693"/>
            <a:ext cx="673100" cy="371475"/>
          </a:xfrm>
          <a:custGeom>
            <a:avLst/>
            <a:gdLst/>
            <a:ahLst/>
            <a:cxnLst>
              <a:cxn ang="0">
                <a:pos x="99" y="211"/>
              </a:cxn>
              <a:cxn ang="0">
                <a:pos x="96" y="199"/>
              </a:cxn>
              <a:cxn ang="0">
                <a:pos x="83" y="192"/>
              </a:cxn>
              <a:cxn ang="0">
                <a:pos x="36" y="149"/>
              </a:cxn>
              <a:cxn ang="0">
                <a:pos x="33" y="126"/>
              </a:cxn>
              <a:cxn ang="0">
                <a:pos x="12" y="123"/>
              </a:cxn>
              <a:cxn ang="0">
                <a:pos x="13" y="102"/>
              </a:cxn>
              <a:cxn ang="0">
                <a:pos x="6" y="82"/>
              </a:cxn>
              <a:cxn ang="0">
                <a:pos x="0" y="71"/>
              </a:cxn>
              <a:cxn ang="0">
                <a:pos x="4" y="59"/>
              </a:cxn>
              <a:cxn ang="0">
                <a:pos x="19" y="59"/>
              </a:cxn>
              <a:cxn ang="0">
                <a:pos x="45" y="53"/>
              </a:cxn>
              <a:cxn ang="0">
                <a:pos x="126" y="11"/>
              </a:cxn>
              <a:cxn ang="0">
                <a:pos x="143" y="0"/>
              </a:cxn>
              <a:cxn ang="0">
                <a:pos x="154" y="13"/>
              </a:cxn>
              <a:cxn ang="0">
                <a:pos x="171" y="6"/>
              </a:cxn>
              <a:cxn ang="0">
                <a:pos x="187" y="7"/>
              </a:cxn>
              <a:cxn ang="0">
                <a:pos x="197" y="14"/>
              </a:cxn>
              <a:cxn ang="0">
                <a:pos x="197" y="33"/>
              </a:cxn>
              <a:cxn ang="0">
                <a:pos x="227" y="52"/>
              </a:cxn>
              <a:cxn ang="0">
                <a:pos x="229" y="65"/>
              </a:cxn>
              <a:cxn ang="0">
                <a:pos x="240" y="80"/>
              </a:cxn>
              <a:cxn ang="0">
                <a:pos x="248" y="86"/>
              </a:cxn>
              <a:cxn ang="0">
                <a:pos x="253" y="80"/>
              </a:cxn>
              <a:cxn ang="0">
                <a:pos x="274" y="69"/>
              </a:cxn>
              <a:cxn ang="0">
                <a:pos x="283" y="71"/>
              </a:cxn>
              <a:cxn ang="0">
                <a:pos x="309" y="100"/>
              </a:cxn>
              <a:cxn ang="0">
                <a:pos x="315" y="99"/>
              </a:cxn>
              <a:cxn ang="0">
                <a:pos x="342" y="115"/>
              </a:cxn>
              <a:cxn ang="0">
                <a:pos x="382" y="113"/>
              </a:cxn>
              <a:cxn ang="0">
                <a:pos x="403" y="126"/>
              </a:cxn>
              <a:cxn ang="0">
                <a:pos x="359" y="151"/>
              </a:cxn>
              <a:cxn ang="0">
                <a:pos x="357" y="181"/>
              </a:cxn>
              <a:cxn ang="0">
                <a:pos x="330" y="206"/>
              </a:cxn>
              <a:cxn ang="0">
                <a:pos x="301" y="205"/>
              </a:cxn>
              <a:cxn ang="0">
                <a:pos x="285" y="212"/>
              </a:cxn>
              <a:cxn ang="0">
                <a:pos x="265" y="220"/>
              </a:cxn>
              <a:cxn ang="0">
                <a:pos x="240" y="204"/>
              </a:cxn>
              <a:cxn ang="0">
                <a:pos x="224" y="212"/>
              </a:cxn>
              <a:cxn ang="0">
                <a:pos x="209" y="215"/>
              </a:cxn>
              <a:cxn ang="0">
                <a:pos x="197" y="196"/>
              </a:cxn>
              <a:cxn ang="0">
                <a:pos x="162" y="197"/>
              </a:cxn>
              <a:cxn ang="0">
                <a:pos x="151" y="205"/>
              </a:cxn>
              <a:cxn ang="0">
                <a:pos x="143" y="213"/>
              </a:cxn>
              <a:cxn ang="0">
                <a:pos x="128" y="213"/>
              </a:cxn>
              <a:cxn ang="0">
                <a:pos x="112" y="216"/>
              </a:cxn>
              <a:cxn ang="0">
                <a:pos x="99" y="211"/>
              </a:cxn>
            </a:cxnLst>
            <a:rect l="0" t="0" r="r" b="b"/>
            <a:pathLst>
              <a:path w="403" h="220">
                <a:moveTo>
                  <a:pt x="99" y="211"/>
                </a:moveTo>
                <a:lnTo>
                  <a:pt x="96" y="199"/>
                </a:lnTo>
                <a:lnTo>
                  <a:pt x="83" y="192"/>
                </a:lnTo>
                <a:lnTo>
                  <a:pt x="36" y="149"/>
                </a:lnTo>
                <a:lnTo>
                  <a:pt x="33" y="126"/>
                </a:lnTo>
                <a:lnTo>
                  <a:pt x="12" y="123"/>
                </a:lnTo>
                <a:lnTo>
                  <a:pt x="13" y="102"/>
                </a:lnTo>
                <a:lnTo>
                  <a:pt x="6" y="82"/>
                </a:lnTo>
                <a:lnTo>
                  <a:pt x="0" y="71"/>
                </a:lnTo>
                <a:lnTo>
                  <a:pt x="4" y="59"/>
                </a:lnTo>
                <a:lnTo>
                  <a:pt x="19" y="59"/>
                </a:lnTo>
                <a:lnTo>
                  <a:pt x="45" y="53"/>
                </a:lnTo>
                <a:lnTo>
                  <a:pt x="126" y="11"/>
                </a:lnTo>
                <a:lnTo>
                  <a:pt x="143" y="0"/>
                </a:lnTo>
                <a:lnTo>
                  <a:pt x="154" y="13"/>
                </a:lnTo>
                <a:lnTo>
                  <a:pt x="171" y="6"/>
                </a:lnTo>
                <a:lnTo>
                  <a:pt x="187" y="7"/>
                </a:lnTo>
                <a:lnTo>
                  <a:pt x="197" y="14"/>
                </a:lnTo>
                <a:lnTo>
                  <a:pt x="197" y="33"/>
                </a:lnTo>
                <a:lnTo>
                  <a:pt x="227" y="52"/>
                </a:lnTo>
                <a:lnTo>
                  <a:pt x="229" y="65"/>
                </a:lnTo>
                <a:lnTo>
                  <a:pt x="240" y="80"/>
                </a:lnTo>
                <a:lnTo>
                  <a:pt x="248" y="86"/>
                </a:lnTo>
                <a:lnTo>
                  <a:pt x="253" y="80"/>
                </a:lnTo>
                <a:lnTo>
                  <a:pt x="274" y="69"/>
                </a:lnTo>
                <a:lnTo>
                  <a:pt x="283" y="71"/>
                </a:lnTo>
                <a:lnTo>
                  <a:pt x="309" y="100"/>
                </a:lnTo>
                <a:lnTo>
                  <a:pt x="315" y="99"/>
                </a:lnTo>
                <a:lnTo>
                  <a:pt x="342" y="115"/>
                </a:lnTo>
                <a:lnTo>
                  <a:pt x="382" y="113"/>
                </a:lnTo>
                <a:lnTo>
                  <a:pt x="403" y="126"/>
                </a:lnTo>
                <a:lnTo>
                  <a:pt x="359" y="151"/>
                </a:lnTo>
                <a:lnTo>
                  <a:pt x="357" y="181"/>
                </a:lnTo>
                <a:lnTo>
                  <a:pt x="330" y="206"/>
                </a:lnTo>
                <a:lnTo>
                  <a:pt x="301" y="205"/>
                </a:lnTo>
                <a:lnTo>
                  <a:pt x="285" y="212"/>
                </a:lnTo>
                <a:lnTo>
                  <a:pt x="265" y="220"/>
                </a:lnTo>
                <a:lnTo>
                  <a:pt x="240" y="204"/>
                </a:lnTo>
                <a:lnTo>
                  <a:pt x="224" y="212"/>
                </a:lnTo>
                <a:lnTo>
                  <a:pt x="209" y="215"/>
                </a:lnTo>
                <a:lnTo>
                  <a:pt x="197" y="196"/>
                </a:lnTo>
                <a:lnTo>
                  <a:pt x="162" y="197"/>
                </a:lnTo>
                <a:lnTo>
                  <a:pt x="151" y="205"/>
                </a:lnTo>
                <a:lnTo>
                  <a:pt x="143" y="213"/>
                </a:lnTo>
                <a:lnTo>
                  <a:pt x="128" y="213"/>
                </a:lnTo>
                <a:lnTo>
                  <a:pt x="112" y="216"/>
                </a:lnTo>
                <a:lnTo>
                  <a:pt x="99" y="2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64" name="Freeform 72">
            <a:extLst>
              <a:ext uri="{FF2B5EF4-FFF2-40B4-BE49-F238E27FC236}">
                <a16:creationId xmlns:a16="http://schemas.microsoft.com/office/drawing/2014/main" id="{C842EE39-B6AF-4014-8E2E-137AF6FE083C}"/>
              </a:ext>
            </a:extLst>
          </p:cNvPr>
          <p:cNvSpPr>
            <a:spLocks/>
          </p:cNvSpPr>
          <p:nvPr/>
        </p:nvSpPr>
        <p:spPr bwMode="auto">
          <a:xfrm>
            <a:off x="1057239" y="4380893"/>
            <a:ext cx="1270000" cy="1249363"/>
          </a:xfrm>
          <a:custGeom>
            <a:avLst/>
            <a:gdLst/>
            <a:ahLst/>
            <a:cxnLst>
              <a:cxn ang="0">
                <a:pos x="11" y="145"/>
              </a:cxn>
              <a:cxn ang="0">
                <a:pos x="13" y="174"/>
              </a:cxn>
              <a:cxn ang="0">
                <a:pos x="74" y="221"/>
              </a:cxn>
              <a:cxn ang="0">
                <a:pos x="122" y="250"/>
              </a:cxn>
              <a:cxn ang="0">
                <a:pos x="117" y="290"/>
              </a:cxn>
              <a:cxn ang="0">
                <a:pos x="145" y="349"/>
              </a:cxn>
              <a:cxn ang="0">
                <a:pos x="158" y="429"/>
              </a:cxn>
              <a:cxn ang="0">
                <a:pos x="132" y="429"/>
              </a:cxn>
              <a:cxn ang="0">
                <a:pos x="115" y="470"/>
              </a:cxn>
              <a:cxn ang="0">
                <a:pos x="98" y="511"/>
              </a:cxn>
              <a:cxn ang="0">
                <a:pos x="57" y="583"/>
              </a:cxn>
              <a:cxn ang="0">
                <a:pos x="59" y="618"/>
              </a:cxn>
              <a:cxn ang="0">
                <a:pos x="161" y="685"/>
              </a:cxn>
              <a:cxn ang="0">
                <a:pos x="249" y="726"/>
              </a:cxn>
              <a:cxn ang="0">
                <a:pos x="325" y="746"/>
              </a:cxn>
              <a:cxn ang="0">
                <a:pos x="353" y="689"/>
              </a:cxn>
              <a:cxn ang="0">
                <a:pos x="422" y="664"/>
              </a:cxn>
              <a:cxn ang="0">
                <a:pos x="472" y="690"/>
              </a:cxn>
              <a:cxn ang="0">
                <a:pos x="541" y="726"/>
              </a:cxn>
              <a:cxn ang="0">
                <a:pos x="604" y="711"/>
              </a:cxn>
              <a:cxn ang="0">
                <a:pos x="650" y="663"/>
              </a:cxn>
              <a:cxn ang="0">
                <a:pos x="622" y="642"/>
              </a:cxn>
              <a:cxn ang="0">
                <a:pos x="617" y="574"/>
              </a:cxn>
              <a:cxn ang="0">
                <a:pos x="635" y="511"/>
              </a:cxn>
              <a:cxn ang="0">
                <a:pos x="635" y="453"/>
              </a:cxn>
              <a:cxn ang="0">
                <a:pos x="602" y="455"/>
              </a:cxn>
              <a:cxn ang="0">
                <a:pos x="587" y="446"/>
              </a:cxn>
              <a:cxn ang="0">
                <a:pos x="622" y="405"/>
              </a:cxn>
              <a:cxn ang="0">
                <a:pos x="676" y="353"/>
              </a:cxn>
              <a:cxn ang="0">
                <a:pos x="705" y="327"/>
              </a:cxn>
              <a:cxn ang="0">
                <a:pos x="727" y="277"/>
              </a:cxn>
              <a:cxn ang="0">
                <a:pos x="764" y="234"/>
              </a:cxn>
              <a:cxn ang="0">
                <a:pos x="720" y="213"/>
              </a:cxn>
              <a:cxn ang="0">
                <a:pos x="667" y="195"/>
              </a:cxn>
              <a:cxn ang="0">
                <a:pos x="631" y="163"/>
              </a:cxn>
              <a:cxn ang="0">
                <a:pos x="581" y="119"/>
              </a:cxn>
              <a:cxn ang="0">
                <a:pos x="539" y="76"/>
              </a:cxn>
              <a:cxn ang="0">
                <a:pos x="509" y="30"/>
              </a:cxn>
              <a:cxn ang="0">
                <a:pos x="444" y="2"/>
              </a:cxn>
              <a:cxn ang="0">
                <a:pos x="416" y="35"/>
              </a:cxn>
              <a:cxn ang="0">
                <a:pos x="318" y="87"/>
              </a:cxn>
              <a:cxn ang="0">
                <a:pos x="266" y="104"/>
              </a:cxn>
              <a:cxn ang="0">
                <a:pos x="220" y="78"/>
              </a:cxn>
              <a:cxn ang="0">
                <a:pos x="199" y="56"/>
              </a:cxn>
              <a:cxn ang="0">
                <a:pos x="205" y="83"/>
              </a:cxn>
              <a:cxn ang="0">
                <a:pos x="198" y="113"/>
              </a:cxn>
              <a:cxn ang="0">
                <a:pos x="182" y="137"/>
              </a:cxn>
              <a:cxn ang="0">
                <a:pos x="141" y="126"/>
              </a:cxn>
              <a:cxn ang="0">
                <a:pos x="93" y="96"/>
              </a:cxn>
              <a:cxn ang="0">
                <a:pos x="59" y="108"/>
              </a:cxn>
            </a:cxnLst>
            <a:rect l="0" t="0" r="r" b="b"/>
            <a:pathLst>
              <a:path w="764" h="746">
                <a:moveTo>
                  <a:pt x="13" y="106"/>
                </a:moveTo>
                <a:lnTo>
                  <a:pt x="20" y="124"/>
                </a:lnTo>
                <a:lnTo>
                  <a:pt x="13" y="139"/>
                </a:lnTo>
                <a:lnTo>
                  <a:pt x="11" y="145"/>
                </a:lnTo>
                <a:lnTo>
                  <a:pt x="0" y="141"/>
                </a:lnTo>
                <a:lnTo>
                  <a:pt x="4" y="150"/>
                </a:lnTo>
                <a:lnTo>
                  <a:pt x="4" y="159"/>
                </a:lnTo>
                <a:lnTo>
                  <a:pt x="13" y="174"/>
                </a:lnTo>
                <a:lnTo>
                  <a:pt x="30" y="169"/>
                </a:lnTo>
                <a:lnTo>
                  <a:pt x="52" y="193"/>
                </a:lnTo>
                <a:lnTo>
                  <a:pt x="61" y="209"/>
                </a:lnTo>
                <a:lnTo>
                  <a:pt x="74" y="221"/>
                </a:lnTo>
                <a:lnTo>
                  <a:pt x="91" y="221"/>
                </a:lnTo>
                <a:lnTo>
                  <a:pt x="98" y="235"/>
                </a:lnTo>
                <a:lnTo>
                  <a:pt x="113" y="248"/>
                </a:lnTo>
                <a:lnTo>
                  <a:pt x="122" y="250"/>
                </a:lnTo>
                <a:lnTo>
                  <a:pt x="124" y="256"/>
                </a:lnTo>
                <a:lnTo>
                  <a:pt x="119" y="268"/>
                </a:lnTo>
                <a:lnTo>
                  <a:pt x="119" y="279"/>
                </a:lnTo>
                <a:lnTo>
                  <a:pt x="117" y="290"/>
                </a:lnTo>
                <a:lnTo>
                  <a:pt x="113" y="309"/>
                </a:lnTo>
                <a:lnTo>
                  <a:pt x="128" y="327"/>
                </a:lnTo>
                <a:lnTo>
                  <a:pt x="145" y="340"/>
                </a:lnTo>
                <a:lnTo>
                  <a:pt x="145" y="349"/>
                </a:lnTo>
                <a:lnTo>
                  <a:pt x="143" y="381"/>
                </a:lnTo>
                <a:lnTo>
                  <a:pt x="139" y="407"/>
                </a:lnTo>
                <a:lnTo>
                  <a:pt x="143" y="418"/>
                </a:lnTo>
                <a:lnTo>
                  <a:pt x="158" y="429"/>
                </a:lnTo>
                <a:lnTo>
                  <a:pt x="158" y="451"/>
                </a:lnTo>
                <a:lnTo>
                  <a:pt x="158" y="466"/>
                </a:lnTo>
                <a:lnTo>
                  <a:pt x="141" y="444"/>
                </a:lnTo>
                <a:lnTo>
                  <a:pt x="132" y="429"/>
                </a:lnTo>
                <a:lnTo>
                  <a:pt x="126" y="433"/>
                </a:lnTo>
                <a:lnTo>
                  <a:pt x="130" y="444"/>
                </a:lnTo>
                <a:lnTo>
                  <a:pt x="124" y="457"/>
                </a:lnTo>
                <a:lnTo>
                  <a:pt x="115" y="470"/>
                </a:lnTo>
                <a:lnTo>
                  <a:pt x="109" y="479"/>
                </a:lnTo>
                <a:lnTo>
                  <a:pt x="117" y="488"/>
                </a:lnTo>
                <a:lnTo>
                  <a:pt x="111" y="498"/>
                </a:lnTo>
                <a:lnTo>
                  <a:pt x="98" y="511"/>
                </a:lnTo>
                <a:lnTo>
                  <a:pt x="96" y="522"/>
                </a:lnTo>
                <a:lnTo>
                  <a:pt x="89" y="535"/>
                </a:lnTo>
                <a:lnTo>
                  <a:pt x="69" y="559"/>
                </a:lnTo>
                <a:lnTo>
                  <a:pt x="57" y="583"/>
                </a:lnTo>
                <a:lnTo>
                  <a:pt x="57" y="587"/>
                </a:lnTo>
                <a:lnTo>
                  <a:pt x="63" y="594"/>
                </a:lnTo>
                <a:lnTo>
                  <a:pt x="56" y="605"/>
                </a:lnTo>
                <a:lnTo>
                  <a:pt x="59" y="618"/>
                </a:lnTo>
                <a:lnTo>
                  <a:pt x="70" y="635"/>
                </a:lnTo>
                <a:lnTo>
                  <a:pt x="117" y="661"/>
                </a:lnTo>
                <a:lnTo>
                  <a:pt x="150" y="689"/>
                </a:lnTo>
                <a:lnTo>
                  <a:pt x="161" y="685"/>
                </a:lnTo>
                <a:lnTo>
                  <a:pt x="178" y="679"/>
                </a:lnTo>
                <a:lnTo>
                  <a:pt x="236" y="703"/>
                </a:lnTo>
                <a:lnTo>
                  <a:pt x="244" y="711"/>
                </a:lnTo>
                <a:lnTo>
                  <a:pt x="249" y="726"/>
                </a:lnTo>
                <a:lnTo>
                  <a:pt x="259" y="731"/>
                </a:lnTo>
                <a:lnTo>
                  <a:pt x="272" y="733"/>
                </a:lnTo>
                <a:lnTo>
                  <a:pt x="292" y="744"/>
                </a:lnTo>
                <a:lnTo>
                  <a:pt x="325" y="746"/>
                </a:lnTo>
                <a:lnTo>
                  <a:pt x="335" y="733"/>
                </a:lnTo>
                <a:lnTo>
                  <a:pt x="338" y="718"/>
                </a:lnTo>
                <a:lnTo>
                  <a:pt x="338" y="702"/>
                </a:lnTo>
                <a:lnTo>
                  <a:pt x="353" y="689"/>
                </a:lnTo>
                <a:lnTo>
                  <a:pt x="381" y="674"/>
                </a:lnTo>
                <a:lnTo>
                  <a:pt x="394" y="672"/>
                </a:lnTo>
                <a:lnTo>
                  <a:pt x="409" y="664"/>
                </a:lnTo>
                <a:lnTo>
                  <a:pt x="422" y="664"/>
                </a:lnTo>
                <a:lnTo>
                  <a:pt x="437" y="674"/>
                </a:lnTo>
                <a:lnTo>
                  <a:pt x="448" y="687"/>
                </a:lnTo>
                <a:lnTo>
                  <a:pt x="461" y="687"/>
                </a:lnTo>
                <a:lnTo>
                  <a:pt x="472" y="690"/>
                </a:lnTo>
                <a:lnTo>
                  <a:pt x="494" y="692"/>
                </a:lnTo>
                <a:lnTo>
                  <a:pt x="509" y="711"/>
                </a:lnTo>
                <a:lnTo>
                  <a:pt x="522" y="720"/>
                </a:lnTo>
                <a:lnTo>
                  <a:pt x="541" y="726"/>
                </a:lnTo>
                <a:lnTo>
                  <a:pt x="557" y="735"/>
                </a:lnTo>
                <a:lnTo>
                  <a:pt x="566" y="737"/>
                </a:lnTo>
                <a:lnTo>
                  <a:pt x="589" y="714"/>
                </a:lnTo>
                <a:lnTo>
                  <a:pt x="604" y="711"/>
                </a:lnTo>
                <a:lnTo>
                  <a:pt x="615" y="702"/>
                </a:lnTo>
                <a:lnTo>
                  <a:pt x="631" y="690"/>
                </a:lnTo>
                <a:lnTo>
                  <a:pt x="652" y="689"/>
                </a:lnTo>
                <a:lnTo>
                  <a:pt x="650" y="663"/>
                </a:lnTo>
                <a:lnTo>
                  <a:pt x="646" y="655"/>
                </a:lnTo>
                <a:lnTo>
                  <a:pt x="637" y="642"/>
                </a:lnTo>
                <a:lnTo>
                  <a:pt x="630" y="644"/>
                </a:lnTo>
                <a:lnTo>
                  <a:pt x="622" y="642"/>
                </a:lnTo>
                <a:lnTo>
                  <a:pt x="615" y="631"/>
                </a:lnTo>
                <a:lnTo>
                  <a:pt x="613" y="605"/>
                </a:lnTo>
                <a:lnTo>
                  <a:pt x="628" y="588"/>
                </a:lnTo>
                <a:lnTo>
                  <a:pt x="617" y="574"/>
                </a:lnTo>
                <a:lnTo>
                  <a:pt x="617" y="568"/>
                </a:lnTo>
                <a:lnTo>
                  <a:pt x="639" y="546"/>
                </a:lnTo>
                <a:lnTo>
                  <a:pt x="639" y="538"/>
                </a:lnTo>
                <a:lnTo>
                  <a:pt x="635" y="511"/>
                </a:lnTo>
                <a:lnTo>
                  <a:pt x="648" y="498"/>
                </a:lnTo>
                <a:lnTo>
                  <a:pt x="637" y="483"/>
                </a:lnTo>
                <a:lnTo>
                  <a:pt x="637" y="472"/>
                </a:lnTo>
                <a:lnTo>
                  <a:pt x="635" y="453"/>
                </a:lnTo>
                <a:lnTo>
                  <a:pt x="630" y="448"/>
                </a:lnTo>
                <a:lnTo>
                  <a:pt x="617" y="448"/>
                </a:lnTo>
                <a:lnTo>
                  <a:pt x="605" y="451"/>
                </a:lnTo>
                <a:lnTo>
                  <a:pt x="602" y="455"/>
                </a:lnTo>
                <a:lnTo>
                  <a:pt x="594" y="462"/>
                </a:lnTo>
                <a:lnTo>
                  <a:pt x="583" y="466"/>
                </a:lnTo>
                <a:lnTo>
                  <a:pt x="579" y="455"/>
                </a:lnTo>
                <a:lnTo>
                  <a:pt x="587" y="446"/>
                </a:lnTo>
                <a:lnTo>
                  <a:pt x="591" y="438"/>
                </a:lnTo>
                <a:lnTo>
                  <a:pt x="591" y="429"/>
                </a:lnTo>
                <a:lnTo>
                  <a:pt x="611" y="409"/>
                </a:lnTo>
                <a:lnTo>
                  <a:pt x="622" y="405"/>
                </a:lnTo>
                <a:lnTo>
                  <a:pt x="624" y="390"/>
                </a:lnTo>
                <a:lnTo>
                  <a:pt x="635" y="377"/>
                </a:lnTo>
                <a:lnTo>
                  <a:pt x="667" y="353"/>
                </a:lnTo>
                <a:lnTo>
                  <a:pt x="676" y="353"/>
                </a:lnTo>
                <a:lnTo>
                  <a:pt x="680" y="344"/>
                </a:lnTo>
                <a:lnTo>
                  <a:pt x="691" y="333"/>
                </a:lnTo>
                <a:lnTo>
                  <a:pt x="700" y="333"/>
                </a:lnTo>
                <a:lnTo>
                  <a:pt x="705" y="327"/>
                </a:lnTo>
                <a:lnTo>
                  <a:pt x="710" y="323"/>
                </a:lnTo>
                <a:lnTo>
                  <a:pt x="718" y="310"/>
                </a:lnTo>
                <a:lnTo>
                  <a:pt x="725" y="290"/>
                </a:lnTo>
                <a:lnTo>
                  <a:pt x="727" y="277"/>
                </a:lnTo>
                <a:lnTo>
                  <a:pt x="727" y="266"/>
                </a:lnTo>
                <a:lnTo>
                  <a:pt x="738" y="252"/>
                </a:lnTo>
                <a:lnTo>
                  <a:pt x="755" y="243"/>
                </a:lnTo>
                <a:lnTo>
                  <a:pt x="764" y="234"/>
                </a:lnTo>
                <a:lnTo>
                  <a:pt x="764" y="230"/>
                </a:lnTo>
                <a:lnTo>
                  <a:pt x="749" y="219"/>
                </a:lnTo>
                <a:lnTo>
                  <a:pt x="742" y="215"/>
                </a:lnTo>
                <a:lnTo>
                  <a:pt x="720" y="213"/>
                </a:lnTo>
                <a:lnTo>
                  <a:pt x="694" y="209"/>
                </a:lnTo>
                <a:lnTo>
                  <a:pt x="685" y="208"/>
                </a:lnTo>
                <a:lnTo>
                  <a:pt x="676" y="204"/>
                </a:lnTo>
                <a:lnTo>
                  <a:pt x="667" y="195"/>
                </a:lnTo>
                <a:lnTo>
                  <a:pt x="659" y="180"/>
                </a:lnTo>
                <a:lnTo>
                  <a:pt x="652" y="171"/>
                </a:lnTo>
                <a:lnTo>
                  <a:pt x="642" y="167"/>
                </a:lnTo>
                <a:lnTo>
                  <a:pt x="631" y="163"/>
                </a:lnTo>
                <a:lnTo>
                  <a:pt x="626" y="161"/>
                </a:lnTo>
                <a:lnTo>
                  <a:pt x="611" y="148"/>
                </a:lnTo>
                <a:lnTo>
                  <a:pt x="592" y="133"/>
                </a:lnTo>
                <a:lnTo>
                  <a:pt x="581" y="119"/>
                </a:lnTo>
                <a:lnTo>
                  <a:pt x="568" y="115"/>
                </a:lnTo>
                <a:lnTo>
                  <a:pt x="561" y="109"/>
                </a:lnTo>
                <a:lnTo>
                  <a:pt x="555" y="95"/>
                </a:lnTo>
                <a:lnTo>
                  <a:pt x="539" y="76"/>
                </a:lnTo>
                <a:lnTo>
                  <a:pt x="535" y="63"/>
                </a:lnTo>
                <a:lnTo>
                  <a:pt x="522" y="50"/>
                </a:lnTo>
                <a:lnTo>
                  <a:pt x="516" y="39"/>
                </a:lnTo>
                <a:lnTo>
                  <a:pt x="509" y="30"/>
                </a:lnTo>
                <a:lnTo>
                  <a:pt x="496" y="20"/>
                </a:lnTo>
                <a:lnTo>
                  <a:pt x="483" y="6"/>
                </a:lnTo>
                <a:lnTo>
                  <a:pt x="472" y="0"/>
                </a:lnTo>
                <a:lnTo>
                  <a:pt x="444" y="2"/>
                </a:lnTo>
                <a:lnTo>
                  <a:pt x="433" y="2"/>
                </a:lnTo>
                <a:lnTo>
                  <a:pt x="418" y="13"/>
                </a:lnTo>
                <a:lnTo>
                  <a:pt x="427" y="22"/>
                </a:lnTo>
                <a:lnTo>
                  <a:pt x="416" y="35"/>
                </a:lnTo>
                <a:lnTo>
                  <a:pt x="388" y="70"/>
                </a:lnTo>
                <a:lnTo>
                  <a:pt x="374" y="78"/>
                </a:lnTo>
                <a:lnTo>
                  <a:pt x="335" y="82"/>
                </a:lnTo>
                <a:lnTo>
                  <a:pt x="318" y="87"/>
                </a:lnTo>
                <a:lnTo>
                  <a:pt x="309" y="96"/>
                </a:lnTo>
                <a:lnTo>
                  <a:pt x="305" y="104"/>
                </a:lnTo>
                <a:lnTo>
                  <a:pt x="290" y="100"/>
                </a:lnTo>
                <a:lnTo>
                  <a:pt x="266" y="104"/>
                </a:lnTo>
                <a:lnTo>
                  <a:pt x="251" y="102"/>
                </a:lnTo>
                <a:lnTo>
                  <a:pt x="238" y="93"/>
                </a:lnTo>
                <a:lnTo>
                  <a:pt x="229" y="82"/>
                </a:lnTo>
                <a:lnTo>
                  <a:pt x="220" y="78"/>
                </a:lnTo>
                <a:lnTo>
                  <a:pt x="227" y="69"/>
                </a:lnTo>
                <a:lnTo>
                  <a:pt x="216" y="59"/>
                </a:lnTo>
                <a:lnTo>
                  <a:pt x="207" y="57"/>
                </a:lnTo>
                <a:lnTo>
                  <a:pt x="199" y="56"/>
                </a:lnTo>
                <a:lnTo>
                  <a:pt x="198" y="59"/>
                </a:lnTo>
                <a:lnTo>
                  <a:pt x="205" y="67"/>
                </a:lnTo>
                <a:lnTo>
                  <a:pt x="201" y="72"/>
                </a:lnTo>
                <a:lnTo>
                  <a:pt x="205" y="83"/>
                </a:lnTo>
                <a:lnTo>
                  <a:pt x="207" y="96"/>
                </a:lnTo>
                <a:lnTo>
                  <a:pt x="207" y="106"/>
                </a:lnTo>
                <a:lnTo>
                  <a:pt x="205" y="108"/>
                </a:lnTo>
                <a:lnTo>
                  <a:pt x="198" y="113"/>
                </a:lnTo>
                <a:lnTo>
                  <a:pt x="196" y="122"/>
                </a:lnTo>
                <a:lnTo>
                  <a:pt x="196" y="132"/>
                </a:lnTo>
                <a:lnTo>
                  <a:pt x="194" y="139"/>
                </a:lnTo>
                <a:lnTo>
                  <a:pt x="182" y="137"/>
                </a:lnTo>
                <a:lnTo>
                  <a:pt x="169" y="130"/>
                </a:lnTo>
                <a:lnTo>
                  <a:pt x="161" y="137"/>
                </a:lnTo>
                <a:lnTo>
                  <a:pt x="148" y="128"/>
                </a:lnTo>
                <a:lnTo>
                  <a:pt x="141" y="126"/>
                </a:lnTo>
                <a:lnTo>
                  <a:pt x="132" y="133"/>
                </a:lnTo>
                <a:lnTo>
                  <a:pt x="124" y="132"/>
                </a:lnTo>
                <a:lnTo>
                  <a:pt x="124" y="126"/>
                </a:lnTo>
                <a:lnTo>
                  <a:pt x="93" y="96"/>
                </a:lnTo>
                <a:lnTo>
                  <a:pt x="85" y="95"/>
                </a:lnTo>
                <a:lnTo>
                  <a:pt x="80" y="100"/>
                </a:lnTo>
                <a:lnTo>
                  <a:pt x="67" y="106"/>
                </a:lnTo>
                <a:lnTo>
                  <a:pt x="59" y="108"/>
                </a:lnTo>
                <a:lnTo>
                  <a:pt x="50" y="98"/>
                </a:lnTo>
                <a:lnTo>
                  <a:pt x="28" y="98"/>
                </a:lnTo>
                <a:lnTo>
                  <a:pt x="13" y="10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 dirty="0"/>
          </a:p>
        </p:txBody>
      </p:sp>
      <p:grpSp>
        <p:nvGrpSpPr>
          <p:cNvPr id="65" name="Group 74">
            <a:extLst>
              <a:ext uri="{FF2B5EF4-FFF2-40B4-BE49-F238E27FC236}">
                <a16:creationId xmlns:a16="http://schemas.microsoft.com/office/drawing/2014/main" id="{19FA2CF9-4863-47C8-BED7-B2C27870C52E}"/>
              </a:ext>
            </a:extLst>
          </p:cNvPr>
          <p:cNvGrpSpPr>
            <a:grpSpLocks/>
          </p:cNvGrpSpPr>
          <p:nvPr/>
        </p:nvGrpSpPr>
        <p:grpSpPr bwMode="auto">
          <a:xfrm>
            <a:off x="1069940" y="3107717"/>
            <a:ext cx="752475" cy="1263650"/>
            <a:chOff x="1158" y="1432"/>
            <a:chExt cx="452" cy="754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66" name="Freeform 75">
              <a:extLst>
                <a:ext uri="{FF2B5EF4-FFF2-40B4-BE49-F238E27FC236}">
                  <a16:creationId xmlns:a16="http://schemas.microsoft.com/office/drawing/2014/main" id="{D6CB7F92-BB0A-46F0-9DA1-C7C2A084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441"/>
              <a:ext cx="452" cy="745"/>
            </a:xfrm>
            <a:custGeom>
              <a:avLst/>
              <a:gdLst/>
              <a:ahLst/>
              <a:cxnLst>
                <a:cxn ang="0">
                  <a:pos x="147" y="515"/>
                </a:cxn>
                <a:cxn ang="0">
                  <a:pos x="97" y="549"/>
                </a:cxn>
                <a:cxn ang="0">
                  <a:pos x="84" y="580"/>
                </a:cxn>
                <a:cxn ang="0">
                  <a:pos x="113" y="597"/>
                </a:cxn>
                <a:cxn ang="0">
                  <a:pos x="137" y="608"/>
                </a:cxn>
                <a:cxn ang="0">
                  <a:pos x="181" y="617"/>
                </a:cxn>
                <a:cxn ang="0">
                  <a:pos x="152" y="651"/>
                </a:cxn>
                <a:cxn ang="0">
                  <a:pos x="87" y="632"/>
                </a:cxn>
                <a:cxn ang="0">
                  <a:pos x="41" y="671"/>
                </a:cxn>
                <a:cxn ang="0">
                  <a:pos x="2" y="691"/>
                </a:cxn>
                <a:cxn ang="0">
                  <a:pos x="22" y="708"/>
                </a:cxn>
                <a:cxn ang="0">
                  <a:pos x="59" y="702"/>
                </a:cxn>
                <a:cxn ang="0">
                  <a:pos x="110" y="723"/>
                </a:cxn>
                <a:cxn ang="0">
                  <a:pos x="148" y="689"/>
                </a:cxn>
                <a:cxn ang="0">
                  <a:pos x="183" y="710"/>
                </a:cxn>
                <a:cxn ang="0">
                  <a:pos x="231" y="717"/>
                </a:cxn>
                <a:cxn ang="0">
                  <a:pos x="266" y="714"/>
                </a:cxn>
                <a:cxn ang="0">
                  <a:pos x="315" y="734"/>
                </a:cxn>
                <a:cxn ang="0">
                  <a:pos x="357" y="738"/>
                </a:cxn>
                <a:cxn ang="0">
                  <a:pos x="398" y="723"/>
                </a:cxn>
                <a:cxn ang="0">
                  <a:pos x="381" y="689"/>
                </a:cxn>
                <a:cxn ang="0">
                  <a:pos x="383" y="667"/>
                </a:cxn>
                <a:cxn ang="0">
                  <a:pos x="437" y="632"/>
                </a:cxn>
                <a:cxn ang="0">
                  <a:pos x="452" y="584"/>
                </a:cxn>
                <a:cxn ang="0">
                  <a:pos x="413" y="558"/>
                </a:cxn>
                <a:cxn ang="0">
                  <a:pos x="385" y="556"/>
                </a:cxn>
                <a:cxn ang="0">
                  <a:pos x="394" y="510"/>
                </a:cxn>
                <a:cxn ang="0">
                  <a:pos x="394" y="447"/>
                </a:cxn>
                <a:cxn ang="0">
                  <a:pos x="354" y="374"/>
                </a:cxn>
                <a:cxn ang="0">
                  <a:pos x="354" y="317"/>
                </a:cxn>
                <a:cxn ang="0">
                  <a:pos x="341" y="272"/>
                </a:cxn>
                <a:cxn ang="0">
                  <a:pos x="298" y="248"/>
                </a:cxn>
                <a:cxn ang="0">
                  <a:pos x="294" y="230"/>
                </a:cxn>
                <a:cxn ang="0">
                  <a:pos x="331" y="235"/>
                </a:cxn>
                <a:cxn ang="0">
                  <a:pos x="389" y="165"/>
                </a:cxn>
                <a:cxn ang="0">
                  <a:pos x="385" y="120"/>
                </a:cxn>
                <a:cxn ang="0">
                  <a:pos x="331" y="98"/>
                </a:cxn>
                <a:cxn ang="0">
                  <a:pos x="302" y="100"/>
                </a:cxn>
                <a:cxn ang="0">
                  <a:pos x="318" y="72"/>
                </a:cxn>
                <a:cxn ang="0">
                  <a:pos x="376" y="37"/>
                </a:cxn>
                <a:cxn ang="0">
                  <a:pos x="339" y="13"/>
                </a:cxn>
                <a:cxn ang="0">
                  <a:pos x="278" y="22"/>
                </a:cxn>
                <a:cxn ang="0">
                  <a:pos x="250" y="48"/>
                </a:cxn>
                <a:cxn ang="0">
                  <a:pos x="231" y="83"/>
                </a:cxn>
                <a:cxn ang="0">
                  <a:pos x="183" y="143"/>
                </a:cxn>
                <a:cxn ang="0">
                  <a:pos x="214" y="155"/>
                </a:cxn>
                <a:cxn ang="0">
                  <a:pos x="169" y="230"/>
                </a:cxn>
                <a:cxn ang="0">
                  <a:pos x="185" y="241"/>
                </a:cxn>
                <a:cxn ang="0">
                  <a:pos x="213" y="257"/>
                </a:cxn>
                <a:cxn ang="0">
                  <a:pos x="181" y="302"/>
                </a:cxn>
                <a:cxn ang="0">
                  <a:pos x="226" y="331"/>
                </a:cxn>
                <a:cxn ang="0">
                  <a:pos x="253" y="341"/>
                </a:cxn>
                <a:cxn ang="0">
                  <a:pos x="244" y="405"/>
                </a:cxn>
                <a:cxn ang="0">
                  <a:pos x="242" y="449"/>
                </a:cxn>
                <a:cxn ang="0">
                  <a:pos x="222" y="469"/>
                </a:cxn>
              </a:cxnLst>
              <a:rect l="0" t="0" r="r" b="b"/>
              <a:pathLst>
                <a:path w="452" h="745">
                  <a:moveTo>
                    <a:pt x="135" y="478"/>
                  </a:moveTo>
                  <a:lnTo>
                    <a:pt x="156" y="497"/>
                  </a:lnTo>
                  <a:lnTo>
                    <a:pt x="147" y="515"/>
                  </a:lnTo>
                  <a:lnTo>
                    <a:pt x="134" y="530"/>
                  </a:lnTo>
                  <a:lnTo>
                    <a:pt x="113" y="540"/>
                  </a:lnTo>
                  <a:lnTo>
                    <a:pt x="97" y="549"/>
                  </a:lnTo>
                  <a:lnTo>
                    <a:pt x="80" y="551"/>
                  </a:lnTo>
                  <a:lnTo>
                    <a:pt x="71" y="558"/>
                  </a:lnTo>
                  <a:lnTo>
                    <a:pt x="84" y="580"/>
                  </a:lnTo>
                  <a:lnTo>
                    <a:pt x="104" y="580"/>
                  </a:lnTo>
                  <a:lnTo>
                    <a:pt x="113" y="582"/>
                  </a:lnTo>
                  <a:lnTo>
                    <a:pt x="113" y="597"/>
                  </a:lnTo>
                  <a:lnTo>
                    <a:pt x="124" y="597"/>
                  </a:lnTo>
                  <a:lnTo>
                    <a:pt x="132" y="593"/>
                  </a:lnTo>
                  <a:lnTo>
                    <a:pt x="137" y="608"/>
                  </a:lnTo>
                  <a:lnTo>
                    <a:pt x="148" y="621"/>
                  </a:lnTo>
                  <a:lnTo>
                    <a:pt x="167" y="621"/>
                  </a:lnTo>
                  <a:lnTo>
                    <a:pt x="181" y="617"/>
                  </a:lnTo>
                  <a:lnTo>
                    <a:pt x="192" y="621"/>
                  </a:lnTo>
                  <a:lnTo>
                    <a:pt x="163" y="645"/>
                  </a:lnTo>
                  <a:lnTo>
                    <a:pt x="152" y="651"/>
                  </a:lnTo>
                  <a:lnTo>
                    <a:pt x="137" y="645"/>
                  </a:lnTo>
                  <a:lnTo>
                    <a:pt x="104" y="632"/>
                  </a:lnTo>
                  <a:lnTo>
                    <a:pt x="87" y="632"/>
                  </a:lnTo>
                  <a:lnTo>
                    <a:pt x="72" y="645"/>
                  </a:lnTo>
                  <a:lnTo>
                    <a:pt x="52" y="662"/>
                  </a:lnTo>
                  <a:lnTo>
                    <a:pt x="41" y="671"/>
                  </a:lnTo>
                  <a:lnTo>
                    <a:pt x="28" y="675"/>
                  </a:lnTo>
                  <a:lnTo>
                    <a:pt x="13" y="682"/>
                  </a:lnTo>
                  <a:lnTo>
                    <a:pt x="2" y="691"/>
                  </a:lnTo>
                  <a:lnTo>
                    <a:pt x="0" y="697"/>
                  </a:lnTo>
                  <a:lnTo>
                    <a:pt x="13" y="699"/>
                  </a:lnTo>
                  <a:lnTo>
                    <a:pt x="22" y="708"/>
                  </a:lnTo>
                  <a:lnTo>
                    <a:pt x="35" y="714"/>
                  </a:lnTo>
                  <a:lnTo>
                    <a:pt x="48" y="708"/>
                  </a:lnTo>
                  <a:lnTo>
                    <a:pt x="59" y="702"/>
                  </a:lnTo>
                  <a:lnTo>
                    <a:pt x="72" y="704"/>
                  </a:lnTo>
                  <a:lnTo>
                    <a:pt x="91" y="715"/>
                  </a:lnTo>
                  <a:lnTo>
                    <a:pt x="110" y="723"/>
                  </a:lnTo>
                  <a:lnTo>
                    <a:pt x="122" y="715"/>
                  </a:lnTo>
                  <a:lnTo>
                    <a:pt x="128" y="701"/>
                  </a:lnTo>
                  <a:lnTo>
                    <a:pt x="148" y="689"/>
                  </a:lnTo>
                  <a:lnTo>
                    <a:pt x="161" y="689"/>
                  </a:lnTo>
                  <a:lnTo>
                    <a:pt x="173" y="702"/>
                  </a:lnTo>
                  <a:lnTo>
                    <a:pt x="183" y="710"/>
                  </a:lnTo>
                  <a:lnTo>
                    <a:pt x="198" y="710"/>
                  </a:lnTo>
                  <a:lnTo>
                    <a:pt x="218" y="712"/>
                  </a:lnTo>
                  <a:lnTo>
                    <a:pt x="231" y="717"/>
                  </a:lnTo>
                  <a:lnTo>
                    <a:pt x="244" y="708"/>
                  </a:lnTo>
                  <a:lnTo>
                    <a:pt x="255" y="708"/>
                  </a:lnTo>
                  <a:lnTo>
                    <a:pt x="266" y="714"/>
                  </a:lnTo>
                  <a:lnTo>
                    <a:pt x="279" y="728"/>
                  </a:lnTo>
                  <a:lnTo>
                    <a:pt x="296" y="730"/>
                  </a:lnTo>
                  <a:lnTo>
                    <a:pt x="315" y="734"/>
                  </a:lnTo>
                  <a:lnTo>
                    <a:pt x="328" y="741"/>
                  </a:lnTo>
                  <a:lnTo>
                    <a:pt x="344" y="745"/>
                  </a:lnTo>
                  <a:lnTo>
                    <a:pt x="357" y="738"/>
                  </a:lnTo>
                  <a:lnTo>
                    <a:pt x="374" y="728"/>
                  </a:lnTo>
                  <a:lnTo>
                    <a:pt x="385" y="726"/>
                  </a:lnTo>
                  <a:lnTo>
                    <a:pt x="398" y="723"/>
                  </a:lnTo>
                  <a:lnTo>
                    <a:pt x="411" y="712"/>
                  </a:lnTo>
                  <a:lnTo>
                    <a:pt x="402" y="701"/>
                  </a:lnTo>
                  <a:lnTo>
                    <a:pt x="381" y="689"/>
                  </a:lnTo>
                  <a:lnTo>
                    <a:pt x="374" y="682"/>
                  </a:lnTo>
                  <a:lnTo>
                    <a:pt x="374" y="675"/>
                  </a:lnTo>
                  <a:lnTo>
                    <a:pt x="383" y="667"/>
                  </a:lnTo>
                  <a:lnTo>
                    <a:pt x="398" y="665"/>
                  </a:lnTo>
                  <a:lnTo>
                    <a:pt x="413" y="658"/>
                  </a:lnTo>
                  <a:lnTo>
                    <a:pt x="437" y="632"/>
                  </a:lnTo>
                  <a:lnTo>
                    <a:pt x="448" y="619"/>
                  </a:lnTo>
                  <a:lnTo>
                    <a:pt x="452" y="597"/>
                  </a:lnTo>
                  <a:lnTo>
                    <a:pt x="452" y="584"/>
                  </a:lnTo>
                  <a:lnTo>
                    <a:pt x="441" y="575"/>
                  </a:lnTo>
                  <a:lnTo>
                    <a:pt x="426" y="564"/>
                  </a:lnTo>
                  <a:lnTo>
                    <a:pt x="413" y="558"/>
                  </a:lnTo>
                  <a:lnTo>
                    <a:pt x="398" y="560"/>
                  </a:lnTo>
                  <a:lnTo>
                    <a:pt x="389" y="565"/>
                  </a:lnTo>
                  <a:lnTo>
                    <a:pt x="385" y="556"/>
                  </a:lnTo>
                  <a:lnTo>
                    <a:pt x="393" y="541"/>
                  </a:lnTo>
                  <a:lnTo>
                    <a:pt x="396" y="530"/>
                  </a:lnTo>
                  <a:lnTo>
                    <a:pt x="394" y="510"/>
                  </a:lnTo>
                  <a:lnTo>
                    <a:pt x="393" y="482"/>
                  </a:lnTo>
                  <a:lnTo>
                    <a:pt x="398" y="460"/>
                  </a:lnTo>
                  <a:lnTo>
                    <a:pt x="394" y="447"/>
                  </a:lnTo>
                  <a:lnTo>
                    <a:pt x="385" y="431"/>
                  </a:lnTo>
                  <a:lnTo>
                    <a:pt x="363" y="392"/>
                  </a:lnTo>
                  <a:lnTo>
                    <a:pt x="354" y="374"/>
                  </a:lnTo>
                  <a:lnTo>
                    <a:pt x="350" y="352"/>
                  </a:lnTo>
                  <a:lnTo>
                    <a:pt x="348" y="339"/>
                  </a:lnTo>
                  <a:lnTo>
                    <a:pt x="354" y="317"/>
                  </a:lnTo>
                  <a:lnTo>
                    <a:pt x="354" y="300"/>
                  </a:lnTo>
                  <a:lnTo>
                    <a:pt x="350" y="281"/>
                  </a:lnTo>
                  <a:lnTo>
                    <a:pt x="341" y="272"/>
                  </a:lnTo>
                  <a:lnTo>
                    <a:pt x="324" y="255"/>
                  </a:lnTo>
                  <a:lnTo>
                    <a:pt x="311" y="250"/>
                  </a:lnTo>
                  <a:lnTo>
                    <a:pt x="298" y="248"/>
                  </a:lnTo>
                  <a:lnTo>
                    <a:pt x="289" y="246"/>
                  </a:lnTo>
                  <a:lnTo>
                    <a:pt x="289" y="237"/>
                  </a:lnTo>
                  <a:lnTo>
                    <a:pt x="294" y="230"/>
                  </a:lnTo>
                  <a:lnTo>
                    <a:pt x="309" y="228"/>
                  </a:lnTo>
                  <a:lnTo>
                    <a:pt x="322" y="233"/>
                  </a:lnTo>
                  <a:lnTo>
                    <a:pt x="331" y="235"/>
                  </a:lnTo>
                  <a:lnTo>
                    <a:pt x="337" y="226"/>
                  </a:lnTo>
                  <a:lnTo>
                    <a:pt x="335" y="215"/>
                  </a:lnTo>
                  <a:lnTo>
                    <a:pt x="389" y="165"/>
                  </a:lnTo>
                  <a:lnTo>
                    <a:pt x="398" y="154"/>
                  </a:lnTo>
                  <a:lnTo>
                    <a:pt x="398" y="131"/>
                  </a:lnTo>
                  <a:lnTo>
                    <a:pt x="385" y="120"/>
                  </a:lnTo>
                  <a:lnTo>
                    <a:pt x="370" y="118"/>
                  </a:lnTo>
                  <a:lnTo>
                    <a:pt x="357" y="98"/>
                  </a:lnTo>
                  <a:lnTo>
                    <a:pt x="331" y="98"/>
                  </a:lnTo>
                  <a:lnTo>
                    <a:pt x="331" y="98"/>
                  </a:lnTo>
                  <a:lnTo>
                    <a:pt x="307" y="102"/>
                  </a:lnTo>
                  <a:lnTo>
                    <a:pt x="302" y="100"/>
                  </a:lnTo>
                  <a:lnTo>
                    <a:pt x="296" y="91"/>
                  </a:lnTo>
                  <a:lnTo>
                    <a:pt x="307" y="83"/>
                  </a:lnTo>
                  <a:lnTo>
                    <a:pt x="318" y="72"/>
                  </a:lnTo>
                  <a:lnTo>
                    <a:pt x="341" y="52"/>
                  </a:lnTo>
                  <a:lnTo>
                    <a:pt x="359" y="50"/>
                  </a:lnTo>
                  <a:lnTo>
                    <a:pt x="376" y="37"/>
                  </a:lnTo>
                  <a:lnTo>
                    <a:pt x="393" y="24"/>
                  </a:lnTo>
                  <a:lnTo>
                    <a:pt x="355" y="15"/>
                  </a:lnTo>
                  <a:lnTo>
                    <a:pt x="339" y="13"/>
                  </a:lnTo>
                  <a:lnTo>
                    <a:pt x="320" y="11"/>
                  </a:lnTo>
                  <a:lnTo>
                    <a:pt x="298" y="0"/>
                  </a:lnTo>
                  <a:lnTo>
                    <a:pt x="278" y="22"/>
                  </a:lnTo>
                  <a:lnTo>
                    <a:pt x="279" y="33"/>
                  </a:lnTo>
                  <a:lnTo>
                    <a:pt x="268" y="37"/>
                  </a:lnTo>
                  <a:lnTo>
                    <a:pt x="250" y="48"/>
                  </a:lnTo>
                  <a:lnTo>
                    <a:pt x="233" y="54"/>
                  </a:lnTo>
                  <a:lnTo>
                    <a:pt x="233" y="70"/>
                  </a:lnTo>
                  <a:lnTo>
                    <a:pt x="231" y="83"/>
                  </a:lnTo>
                  <a:lnTo>
                    <a:pt x="216" y="104"/>
                  </a:lnTo>
                  <a:lnTo>
                    <a:pt x="192" y="130"/>
                  </a:lnTo>
                  <a:lnTo>
                    <a:pt x="183" y="143"/>
                  </a:lnTo>
                  <a:lnTo>
                    <a:pt x="188" y="152"/>
                  </a:lnTo>
                  <a:lnTo>
                    <a:pt x="213" y="150"/>
                  </a:lnTo>
                  <a:lnTo>
                    <a:pt x="214" y="155"/>
                  </a:lnTo>
                  <a:lnTo>
                    <a:pt x="214" y="165"/>
                  </a:lnTo>
                  <a:lnTo>
                    <a:pt x="181" y="207"/>
                  </a:lnTo>
                  <a:lnTo>
                    <a:pt x="169" y="230"/>
                  </a:lnTo>
                  <a:lnTo>
                    <a:pt x="161" y="250"/>
                  </a:lnTo>
                  <a:lnTo>
                    <a:pt x="169" y="259"/>
                  </a:lnTo>
                  <a:lnTo>
                    <a:pt x="185" y="241"/>
                  </a:lnTo>
                  <a:lnTo>
                    <a:pt x="200" y="220"/>
                  </a:lnTo>
                  <a:lnTo>
                    <a:pt x="211" y="226"/>
                  </a:lnTo>
                  <a:lnTo>
                    <a:pt x="213" y="257"/>
                  </a:lnTo>
                  <a:lnTo>
                    <a:pt x="214" y="278"/>
                  </a:lnTo>
                  <a:lnTo>
                    <a:pt x="194" y="289"/>
                  </a:lnTo>
                  <a:lnTo>
                    <a:pt x="181" y="302"/>
                  </a:lnTo>
                  <a:lnTo>
                    <a:pt x="176" y="313"/>
                  </a:lnTo>
                  <a:lnTo>
                    <a:pt x="203" y="335"/>
                  </a:lnTo>
                  <a:lnTo>
                    <a:pt x="226" y="331"/>
                  </a:lnTo>
                  <a:lnTo>
                    <a:pt x="231" y="344"/>
                  </a:lnTo>
                  <a:lnTo>
                    <a:pt x="255" y="329"/>
                  </a:lnTo>
                  <a:lnTo>
                    <a:pt x="253" y="341"/>
                  </a:lnTo>
                  <a:lnTo>
                    <a:pt x="233" y="365"/>
                  </a:lnTo>
                  <a:lnTo>
                    <a:pt x="242" y="391"/>
                  </a:lnTo>
                  <a:lnTo>
                    <a:pt x="244" y="405"/>
                  </a:lnTo>
                  <a:lnTo>
                    <a:pt x="265" y="407"/>
                  </a:lnTo>
                  <a:lnTo>
                    <a:pt x="266" y="420"/>
                  </a:lnTo>
                  <a:lnTo>
                    <a:pt x="242" y="449"/>
                  </a:lnTo>
                  <a:lnTo>
                    <a:pt x="233" y="445"/>
                  </a:lnTo>
                  <a:lnTo>
                    <a:pt x="224" y="454"/>
                  </a:lnTo>
                  <a:lnTo>
                    <a:pt x="222" y="469"/>
                  </a:lnTo>
                  <a:lnTo>
                    <a:pt x="198" y="456"/>
                  </a:lnTo>
                  <a:lnTo>
                    <a:pt x="135" y="478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 dirty="0"/>
            </a:p>
          </p:txBody>
        </p:sp>
        <p:sp>
          <p:nvSpPr>
            <p:cNvPr id="67" name="Freeform 76">
              <a:extLst>
                <a:ext uri="{FF2B5EF4-FFF2-40B4-BE49-F238E27FC236}">
                  <a16:creationId xmlns:a16="http://schemas.microsoft.com/office/drawing/2014/main" id="{2501D487-5563-4898-AEB4-802544B45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802"/>
              <a:ext cx="38" cy="2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6" y="2"/>
                </a:cxn>
                <a:cxn ang="0">
                  <a:pos x="38" y="12"/>
                </a:cxn>
                <a:cxn ang="0">
                  <a:pos x="21" y="23"/>
                </a:cxn>
                <a:cxn ang="0">
                  <a:pos x="2" y="27"/>
                </a:cxn>
                <a:cxn ang="0">
                  <a:pos x="0" y="15"/>
                </a:cxn>
                <a:cxn ang="0">
                  <a:pos x="20" y="0"/>
                </a:cxn>
              </a:cxnLst>
              <a:rect l="0" t="0" r="r" b="b"/>
              <a:pathLst>
                <a:path w="38" h="27">
                  <a:moveTo>
                    <a:pt x="20" y="0"/>
                  </a:moveTo>
                  <a:lnTo>
                    <a:pt x="36" y="2"/>
                  </a:lnTo>
                  <a:lnTo>
                    <a:pt x="38" y="12"/>
                  </a:lnTo>
                  <a:lnTo>
                    <a:pt x="21" y="23"/>
                  </a:lnTo>
                  <a:lnTo>
                    <a:pt x="2" y="27"/>
                  </a:lnTo>
                  <a:lnTo>
                    <a:pt x="0" y="1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68" name="Freeform 77">
              <a:extLst>
                <a:ext uri="{FF2B5EF4-FFF2-40B4-BE49-F238E27FC236}">
                  <a16:creationId xmlns:a16="http://schemas.microsoft.com/office/drawing/2014/main" id="{3359F55C-82AD-4EA8-B78D-F245959F8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1627"/>
              <a:ext cx="37" cy="2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7" y="13"/>
                </a:cxn>
                <a:cxn ang="0">
                  <a:pos x="19" y="23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7" y="5"/>
                </a:cxn>
                <a:cxn ang="0">
                  <a:pos x="31" y="0"/>
                </a:cxn>
              </a:cxnLst>
              <a:rect l="0" t="0" r="r" b="b"/>
              <a:pathLst>
                <a:path w="37" h="27">
                  <a:moveTo>
                    <a:pt x="31" y="0"/>
                  </a:moveTo>
                  <a:lnTo>
                    <a:pt x="37" y="13"/>
                  </a:lnTo>
                  <a:lnTo>
                    <a:pt x="19" y="23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7" y="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69" name="Freeform 78">
              <a:extLst>
                <a:ext uri="{FF2B5EF4-FFF2-40B4-BE49-F238E27FC236}">
                  <a16:creationId xmlns:a16="http://schemas.microsoft.com/office/drawing/2014/main" id="{70E04258-8521-4FCF-A2DA-153DA0945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1491"/>
              <a:ext cx="20" cy="52"/>
            </a:xfrm>
            <a:custGeom>
              <a:avLst/>
              <a:gdLst/>
              <a:ahLst/>
              <a:cxnLst>
                <a:cxn ang="0">
                  <a:pos x="9" y="52"/>
                </a:cxn>
                <a:cxn ang="0">
                  <a:pos x="20" y="39"/>
                </a:cxn>
                <a:cxn ang="0">
                  <a:pos x="16" y="22"/>
                </a:cxn>
                <a:cxn ang="0">
                  <a:pos x="13" y="13"/>
                </a:cxn>
                <a:cxn ang="0">
                  <a:pos x="9" y="0"/>
                </a:cxn>
                <a:cxn ang="0">
                  <a:pos x="0" y="6"/>
                </a:cxn>
                <a:cxn ang="0">
                  <a:pos x="5" y="24"/>
                </a:cxn>
                <a:cxn ang="0">
                  <a:pos x="9" y="52"/>
                </a:cxn>
              </a:cxnLst>
              <a:rect l="0" t="0" r="r" b="b"/>
              <a:pathLst>
                <a:path w="20" h="52">
                  <a:moveTo>
                    <a:pt x="9" y="52"/>
                  </a:moveTo>
                  <a:lnTo>
                    <a:pt x="20" y="39"/>
                  </a:lnTo>
                  <a:lnTo>
                    <a:pt x="16" y="22"/>
                  </a:lnTo>
                  <a:lnTo>
                    <a:pt x="13" y="13"/>
                  </a:lnTo>
                  <a:lnTo>
                    <a:pt x="9" y="0"/>
                  </a:lnTo>
                  <a:lnTo>
                    <a:pt x="0" y="6"/>
                  </a:lnTo>
                  <a:lnTo>
                    <a:pt x="5" y="24"/>
                  </a:lnTo>
                  <a:lnTo>
                    <a:pt x="9" y="52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70" name="Freeform 79">
              <a:extLst>
                <a:ext uri="{FF2B5EF4-FFF2-40B4-BE49-F238E27FC236}">
                  <a16:creationId xmlns:a16="http://schemas.microsoft.com/office/drawing/2014/main" id="{7811A274-E1F7-4615-9421-EAF84934F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694"/>
              <a:ext cx="97" cy="99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84" y="20"/>
                </a:cxn>
                <a:cxn ang="0">
                  <a:pos x="95" y="46"/>
                </a:cxn>
                <a:cxn ang="0">
                  <a:pos x="97" y="68"/>
                </a:cxn>
                <a:cxn ang="0">
                  <a:pos x="86" y="79"/>
                </a:cxn>
                <a:cxn ang="0">
                  <a:pos x="82" y="94"/>
                </a:cxn>
                <a:cxn ang="0">
                  <a:pos x="71" y="99"/>
                </a:cxn>
                <a:cxn ang="0">
                  <a:pos x="60" y="86"/>
                </a:cxn>
                <a:cxn ang="0">
                  <a:pos x="50" y="62"/>
                </a:cxn>
                <a:cxn ang="0">
                  <a:pos x="43" y="53"/>
                </a:cxn>
                <a:cxn ang="0">
                  <a:pos x="24" y="51"/>
                </a:cxn>
                <a:cxn ang="0">
                  <a:pos x="0" y="26"/>
                </a:cxn>
                <a:cxn ang="0">
                  <a:pos x="34" y="0"/>
                </a:cxn>
              </a:cxnLst>
              <a:rect l="0" t="0" r="r" b="b"/>
              <a:pathLst>
                <a:path w="97" h="99">
                  <a:moveTo>
                    <a:pt x="34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84" y="20"/>
                  </a:lnTo>
                  <a:lnTo>
                    <a:pt x="95" y="46"/>
                  </a:lnTo>
                  <a:lnTo>
                    <a:pt x="97" y="68"/>
                  </a:lnTo>
                  <a:lnTo>
                    <a:pt x="86" y="79"/>
                  </a:lnTo>
                  <a:lnTo>
                    <a:pt x="82" y="94"/>
                  </a:lnTo>
                  <a:lnTo>
                    <a:pt x="71" y="99"/>
                  </a:lnTo>
                  <a:lnTo>
                    <a:pt x="60" y="86"/>
                  </a:lnTo>
                  <a:lnTo>
                    <a:pt x="50" y="62"/>
                  </a:lnTo>
                  <a:lnTo>
                    <a:pt x="43" y="53"/>
                  </a:lnTo>
                  <a:lnTo>
                    <a:pt x="24" y="51"/>
                  </a:lnTo>
                  <a:lnTo>
                    <a:pt x="0" y="26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71" name="Freeform 80">
              <a:extLst>
                <a:ext uri="{FF2B5EF4-FFF2-40B4-BE49-F238E27FC236}">
                  <a16:creationId xmlns:a16="http://schemas.microsoft.com/office/drawing/2014/main" id="{5A8733E9-1253-4033-B30C-50EC25B84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1432"/>
              <a:ext cx="50" cy="37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0" y="9"/>
                </a:cxn>
                <a:cxn ang="0">
                  <a:pos x="31" y="20"/>
                </a:cxn>
                <a:cxn ang="0">
                  <a:pos x="13" y="37"/>
                </a:cxn>
                <a:cxn ang="0">
                  <a:pos x="2" y="3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0" y="0"/>
                </a:cxn>
                <a:cxn ang="0">
                  <a:pos x="44" y="0"/>
                </a:cxn>
              </a:cxnLst>
              <a:rect l="0" t="0" r="r" b="b"/>
              <a:pathLst>
                <a:path w="50" h="37">
                  <a:moveTo>
                    <a:pt x="44" y="0"/>
                  </a:moveTo>
                  <a:lnTo>
                    <a:pt x="50" y="9"/>
                  </a:lnTo>
                  <a:lnTo>
                    <a:pt x="31" y="20"/>
                  </a:lnTo>
                  <a:lnTo>
                    <a:pt x="13" y="37"/>
                  </a:lnTo>
                  <a:lnTo>
                    <a:pt x="2" y="3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</p:grpSp>
      <p:sp>
        <p:nvSpPr>
          <p:cNvPr id="72" name="Freeform 88">
            <a:extLst>
              <a:ext uri="{FF2B5EF4-FFF2-40B4-BE49-F238E27FC236}">
                <a16:creationId xmlns:a16="http://schemas.microsoft.com/office/drawing/2014/main" id="{29EAD71C-5D72-4CB2-97E5-7DCEC54AEFEF}"/>
              </a:ext>
            </a:extLst>
          </p:cNvPr>
          <p:cNvSpPr>
            <a:spLocks/>
          </p:cNvSpPr>
          <p:nvPr/>
        </p:nvSpPr>
        <p:spPr bwMode="auto">
          <a:xfrm>
            <a:off x="3165439" y="3642705"/>
            <a:ext cx="60325" cy="155575"/>
          </a:xfrm>
          <a:custGeom>
            <a:avLst/>
            <a:gdLst/>
            <a:ahLst/>
            <a:cxnLst>
              <a:cxn ang="0">
                <a:pos x="37" y="0"/>
              </a:cxn>
              <a:cxn ang="0">
                <a:pos x="35" y="31"/>
              </a:cxn>
              <a:cxn ang="0">
                <a:pos x="24" y="55"/>
              </a:cxn>
              <a:cxn ang="0">
                <a:pos x="7" y="70"/>
              </a:cxn>
              <a:cxn ang="0">
                <a:pos x="11" y="86"/>
              </a:cxn>
              <a:cxn ang="0">
                <a:pos x="4" y="92"/>
              </a:cxn>
              <a:cxn ang="0">
                <a:pos x="0" y="72"/>
              </a:cxn>
              <a:cxn ang="0">
                <a:pos x="6" y="57"/>
              </a:cxn>
              <a:cxn ang="0">
                <a:pos x="11" y="40"/>
              </a:cxn>
              <a:cxn ang="0">
                <a:pos x="37" y="0"/>
              </a:cxn>
            </a:cxnLst>
            <a:rect l="0" t="0" r="r" b="b"/>
            <a:pathLst>
              <a:path w="37" h="92">
                <a:moveTo>
                  <a:pt x="37" y="0"/>
                </a:moveTo>
                <a:lnTo>
                  <a:pt x="35" y="31"/>
                </a:lnTo>
                <a:lnTo>
                  <a:pt x="24" y="55"/>
                </a:lnTo>
                <a:lnTo>
                  <a:pt x="7" y="70"/>
                </a:lnTo>
                <a:lnTo>
                  <a:pt x="11" y="86"/>
                </a:lnTo>
                <a:lnTo>
                  <a:pt x="4" y="92"/>
                </a:lnTo>
                <a:lnTo>
                  <a:pt x="0" y="72"/>
                </a:lnTo>
                <a:lnTo>
                  <a:pt x="6" y="57"/>
                </a:lnTo>
                <a:lnTo>
                  <a:pt x="11" y="40"/>
                </a:lnTo>
                <a:lnTo>
                  <a:pt x="3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73" name="Freeform 89">
            <a:extLst>
              <a:ext uri="{FF2B5EF4-FFF2-40B4-BE49-F238E27FC236}">
                <a16:creationId xmlns:a16="http://schemas.microsoft.com/office/drawing/2014/main" id="{8F52DFE7-1679-4B9A-9D6C-5A6F0DC21A7B}"/>
              </a:ext>
            </a:extLst>
          </p:cNvPr>
          <p:cNvSpPr>
            <a:spLocks/>
          </p:cNvSpPr>
          <p:nvPr/>
        </p:nvSpPr>
        <p:spPr bwMode="auto">
          <a:xfrm>
            <a:off x="3300376" y="3572855"/>
            <a:ext cx="84138" cy="122238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50" y="0"/>
              </a:cxn>
              <a:cxn ang="0">
                <a:pos x="37" y="15"/>
              </a:cxn>
              <a:cxn ang="0">
                <a:pos x="35" y="26"/>
              </a:cxn>
              <a:cxn ang="0">
                <a:pos x="39" y="41"/>
              </a:cxn>
              <a:cxn ang="0">
                <a:pos x="26" y="56"/>
              </a:cxn>
              <a:cxn ang="0">
                <a:pos x="9" y="73"/>
              </a:cxn>
              <a:cxn ang="0">
                <a:pos x="6" y="56"/>
              </a:cxn>
              <a:cxn ang="0">
                <a:pos x="0" y="49"/>
              </a:cxn>
              <a:cxn ang="0">
                <a:pos x="0" y="36"/>
              </a:cxn>
              <a:cxn ang="0">
                <a:pos x="15" y="22"/>
              </a:cxn>
              <a:cxn ang="0">
                <a:pos x="39" y="0"/>
              </a:cxn>
            </a:cxnLst>
            <a:rect l="0" t="0" r="r" b="b"/>
            <a:pathLst>
              <a:path w="50" h="73">
                <a:moveTo>
                  <a:pt x="39" y="0"/>
                </a:moveTo>
                <a:lnTo>
                  <a:pt x="50" y="0"/>
                </a:lnTo>
                <a:lnTo>
                  <a:pt x="37" y="15"/>
                </a:lnTo>
                <a:lnTo>
                  <a:pt x="35" y="26"/>
                </a:lnTo>
                <a:lnTo>
                  <a:pt x="39" y="41"/>
                </a:lnTo>
                <a:lnTo>
                  <a:pt x="26" y="56"/>
                </a:lnTo>
                <a:lnTo>
                  <a:pt x="9" y="73"/>
                </a:lnTo>
                <a:lnTo>
                  <a:pt x="6" y="56"/>
                </a:lnTo>
                <a:lnTo>
                  <a:pt x="0" y="49"/>
                </a:lnTo>
                <a:lnTo>
                  <a:pt x="0" y="36"/>
                </a:lnTo>
                <a:lnTo>
                  <a:pt x="15" y="22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74" name="Freeform 90">
            <a:extLst>
              <a:ext uri="{FF2B5EF4-FFF2-40B4-BE49-F238E27FC236}">
                <a16:creationId xmlns:a16="http://schemas.microsoft.com/office/drawing/2014/main" id="{11747942-4E57-4F49-A568-2E59FE3FD949}"/>
              </a:ext>
            </a:extLst>
          </p:cNvPr>
          <p:cNvSpPr>
            <a:spLocks/>
          </p:cNvSpPr>
          <p:nvPr/>
        </p:nvSpPr>
        <p:spPr bwMode="auto">
          <a:xfrm>
            <a:off x="2794427" y="1923442"/>
            <a:ext cx="925513" cy="1987550"/>
          </a:xfrm>
          <a:custGeom>
            <a:avLst/>
            <a:gdLst/>
            <a:ahLst/>
            <a:cxnLst>
              <a:cxn ang="0">
                <a:pos x="436" y="21"/>
              </a:cxn>
              <a:cxn ang="0">
                <a:pos x="511" y="73"/>
              </a:cxn>
              <a:cxn ang="0">
                <a:pos x="518" y="118"/>
              </a:cxn>
              <a:cxn ang="0">
                <a:pos x="536" y="158"/>
              </a:cxn>
              <a:cxn ang="0">
                <a:pos x="533" y="210"/>
              </a:cxn>
              <a:cxn ang="0">
                <a:pos x="548" y="247"/>
              </a:cxn>
              <a:cxn ang="0">
                <a:pos x="544" y="277"/>
              </a:cxn>
              <a:cxn ang="0">
                <a:pos x="477" y="284"/>
              </a:cxn>
              <a:cxn ang="0">
                <a:pos x="448" y="329"/>
              </a:cxn>
              <a:cxn ang="0">
                <a:pos x="440" y="362"/>
              </a:cxn>
              <a:cxn ang="0">
                <a:pos x="444" y="410"/>
              </a:cxn>
              <a:cxn ang="0">
                <a:pos x="422" y="455"/>
              </a:cxn>
              <a:cxn ang="0">
                <a:pos x="359" y="492"/>
              </a:cxn>
              <a:cxn ang="0">
                <a:pos x="336" y="514"/>
              </a:cxn>
              <a:cxn ang="0">
                <a:pos x="307" y="570"/>
              </a:cxn>
              <a:cxn ang="0">
                <a:pos x="298" y="613"/>
              </a:cxn>
              <a:cxn ang="0">
                <a:pos x="272" y="673"/>
              </a:cxn>
              <a:cxn ang="0">
                <a:pos x="310" y="751"/>
              </a:cxn>
              <a:cxn ang="0">
                <a:pos x="340" y="810"/>
              </a:cxn>
              <a:cxn ang="0">
                <a:pos x="307" y="832"/>
              </a:cxn>
              <a:cxn ang="0">
                <a:pos x="279" y="836"/>
              </a:cxn>
              <a:cxn ang="0">
                <a:pos x="216" y="840"/>
              </a:cxn>
              <a:cxn ang="0">
                <a:pos x="275" y="854"/>
              </a:cxn>
              <a:cxn ang="0">
                <a:pos x="307" y="873"/>
              </a:cxn>
              <a:cxn ang="0">
                <a:pos x="286" y="888"/>
              </a:cxn>
              <a:cxn ang="0">
                <a:pos x="249" y="921"/>
              </a:cxn>
              <a:cxn ang="0">
                <a:pos x="238" y="954"/>
              </a:cxn>
              <a:cxn ang="0">
                <a:pos x="223" y="1032"/>
              </a:cxn>
              <a:cxn ang="0">
                <a:pos x="205" y="1084"/>
              </a:cxn>
              <a:cxn ang="0">
                <a:pos x="159" y="1125"/>
              </a:cxn>
              <a:cxn ang="0">
                <a:pos x="115" y="1140"/>
              </a:cxn>
              <a:cxn ang="0">
                <a:pos x="107" y="1176"/>
              </a:cxn>
              <a:cxn ang="0">
                <a:pos x="63" y="1187"/>
              </a:cxn>
              <a:cxn ang="0">
                <a:pos x="44" y="1168"/>
              </a:cxn>
              <a:cxn ang="0">
                <a:pos x="26" y="1103"/>
              </a:cxn>
              <a:cxn ang="0">
                <a:pos x="41" y="1088"/>
              </a:cxn>
              <a:cxn ang="0">
                <a:pos x="44" y="1066"/>
              </a:cxn>
              <a:cxn ang="0">
                <a:pos x="26" y="1006"/>
              </a:cxn>
              <a:cxn ang="0">
                <a:pos x="11" y="958"/>
              </a:cxn>
              <a:cxn ang="0">
                <a:pos x="0" y="884"/>
              </a:cxn>
              <a:cxn ang="0">
                <a:pos x="19" y="854"/>
              </a:cxn>
              <a:cxn ang="0">
                <a:pos x="33" y="780"/>
              </a:cxn>
              <a:cxn ang="0">
                <a:pos x="70" y="736"/>
              </a:cxn>
              <a:cxn ang="0">
                <a:pos x="59" y="658"/>
              </a:cxn>
              <a:cxn ang="0">
                <a:pos x="74" y="621"/>
              </a:cxn>
              <a:cxn ang="0">
                <a:pos x="67" y="555"/>
              </a:cxn>
              <a:cxn ang="0">
                <a:pos x="82" y="477"/>
              </a:cxn>
              <a:cxn ang="0">
                <a:pos x="130" y="425"/>
              </a:cxn>
              <a:cxn ang="0">
                <a:pos x="175" y="410"/>
              </a:cxn>
              <a:cxn ang="0">
                <a:pos x="156" y="362"/>
              </a:cxn>
              <a:cxn ang="0">
                <a:pos x="175" y="322"/>
              </a:cxn>
              <a:cxn ang="0">
                <a:pos x="186" y="262"/>
              </a:cxn>
              <a:cxn ang="0">
                <a:pos x="235" y="225"/>
              </a:cxn>
              <a:cxn ang="0">
                <a:pos x="257" y="177"/>
              </a:cxn>
              <a:cxn ang="0">
                <a:pos x="292" y="103"/>
              </a:cxn>
              <a:cxn ang="0">
                <a:pos x="331" y="69"/>
              </a:cxn>
              <a:cxn ang="0">
                <a:pos x="368" y="42"/>
              </a:cxn>
              <a:cxn ang="0">
                <a:pos x="414" y="0"/>
              </a:cxn>
            </a:cxnLst>
            <a:rect l="0" t="0" r="r" b="b"/>
            <a:pathLst>
              <a:path w="555" h="1187">
                <a:moveTo>
                  <a:pt x="418" y="0"/>
                </a:moveTo>
                <a:lnTo>
                  <a:pt x="425" y="3"/>
                </a:lnTo>
                <a:lnTo>
                  <a:pt x="436" y="21"/>
                </a:lnTo>
                <a:lnTo>
                  <a:pt x="485" y="69"/>
                </a:lnTo>
                <a:lnTo>
                  <a:pt x="492" y="58"/>
                </a:lnTo>
                <a:lnTo>
                  <a:pt x="511" y="73"/>
                </a:lnTo>
                <a:lnTo>
                  <a:pt x="518" y="88"/>
                </a:lnTo>
                <a:lnTo>
                  <a:pt x="518" y="99"/>
                </a:lnTo>
                <a:lnTo>
                  <a:pt x="518" y="118"/>
                </a:lnTo>
                <a:lnTo>
                  <a:pt x="511" y="129"/>
                </a:lnTo>
                <a:lnTo>
                  <a:pt x="525" y="144"/>
                </a:lnTo>
                <a:lnTo>
                  <a:pt x="536" y="158"/>
                </a:lnTo>
                <a:lnTo>
                  <a:pt x="536" y="170"/>
                </a:lnTo>
                <a:lnTo>
                  <a:pt x="536" y="188"/>
                </a:lnTo>
                <a:lnTo>
                  <a:pt x="533" y="210"/>
                </a:lnTo>
                <a:lnTo>
                  <a:pt x="525" y="218"/>
                </a:lnTo>
                <a:lnTo>
                  <a:pt x="536" y="229"/>
                </a:lnTo>
                <a:lnTo>
                  <a:pt x="548" y="247"/>
                </a:lnTo>
                <a:lnTo>
                  <a:pt x="555" y="266"/>
                </a:lnTo>
                <a:lnTo>
                  <a:pt x="555" y="273"/>
                </a:lnTo>
                <a:lnTo>
                  <a:pt x="544" y="277"/>
                </a:lnTo>
                <a:lnTo>
                  <a:pt x="496" y="277"/>
                </a:lnTo>
                <a:lnTo>
                  <a:pt x="485" y="277"/>
                </a:lnTo>
                <a:lnTo>
                  <a:pt x="477" y="284"/>
                </a:lnTo>
                <a:lnTo>
                  <a:pt x="477" y="299"/>
                </a:lnTo>
                <a:lnTo>
                  <a:pt x="470" y="310"/>
                </a:lnTo>
                <a:lnTo>
                  <a:pt x="448" y="329"/>
                </a:lnTo>
                <a:lnTo>
                  <a:pt x="451" y="344"/>
                </a:lnTo>
                <a:lnTo>
                  <a:pt x="448" y="355"/>
                </a:lnTo>
                <a:lnTo>
                  <a:pt x="440" y="362"/>
                </a:lnTo>
                <a:lnTo>
                  <a:pt x="448" y="385"/>
                </a:lnTo>
                <a:lnTo>
                  <a:pt x="451" y="399"/>
                </a:lnTo>
                <a:lnTo>
                  <a:pt x="444" y="410"/>
                </a:lnTo>
                <a:lnTo>
                  <a:pt x="429" y="422"/>
                </a:lnTo>
                <a:lnTo>
                  <a:pt x="425" y="436"/>
                </a:lnTo>
                <a:lnTo>
                  <a:pt x="422" y="455"/>
                </a:lnTo>
                <a:lnTo>
                  <a:pt x="396" y="466"/>
                </a:lnTo>
                <a:lnTo>
                  <a:pt x="381" y="477"/>
                </a:lnTo>
                <a:lnTo>
                  <a:pt x="359" y="492"/>
                </a:lnTo>
                <a:lnTo>
                  <a:pt x="362" y="503"/>
                </a:lnTo>
                <a:lnTo>
                  <a:pt x="344" y="507"/>
                </a:lnTo>
                <a:lnTo>
                  <a:pt x="336" y="514"/>
                </a:lnTo>
                <a:lnTo>
                  <a:pt x="318" y="540"/>
                </a:lnTo>
                <a:lnTo>
                  <a:pt x="303" y="551"/>
                </a:lnTo>
                <a:lnTo>
                  <a:pt x="307" y="570"/>
                </a:lnTo>
                <a:lnTo>
                  <a:pt x="298" y="576"/>
                </a:lnTo>
                <a:lnTo>
                  <a:pt x="290" y="584"/>
                </a:lnTo>
                <a:lnTo>
                  <a:pt x="298" y="613"/>
                </a:lnTo>
                <a:lnTo>
                  <a:pt x="294" y="632"/>
                </a:lnTo>
                <a:lnTo>
                  <a:pt x="275" y="643"/>
                </a:lnTo>
                <a:lnTo>
                  <a:pt x="272" y="673"/>
                </a:lnTo>
                <a:lnTo>
                  <a:pt x="275" y="710"/>
                </a:lnTo>
                <a:lnTo>
                  <a:pt x="283" y="728"/>
                </a:lnTo>
                <a:lnTo>
                  <a:pt x="310" y="751"/>
                </a:lnTo>
                <a:lnTo>
                  <a:pt x="321" y="773"/>
                </a:lnTo>
                <a:lnTo>
                  <a:pt x="333" y="795"/>
                </a:lnTo>
                <a:lnTo>
                  <a:pt x="340" y="810"/>
                </a:lnTo>
                <a:lnTo>
                  <a:pt x="333" y="825"/>
                </a:lnTo>
                <a:lnTo>
                  <a:pt x="318" y="836"/>
                </a:lnTo>
                <a:lnTo>
                  <a:pt x="307" y="832"/>
                </a:lnTo>
                <a:lnTo>
                  <a:pt x="298" y="821"/>
                </a:lnTo>
                <a:lnTo>
                  <a:pt x="283" y="825"/>
                </a:lnTo>
                <a:lnTo>
                  <a:pt x="279" y="836"/>
                </a:lnTo>
                <a:lnTo>
                  <a:pt x="257" y="836"/>
                </a:lnTo>
                <a:lnTo>
                  <a:pt x="223" y="832"/>
                </a:lnTo>
                <a:lnTo>
                  <a:pt x="216" y="840"/>
                </a:lnTo>
                <a:lnTo>
                  <a:pt x="238" y="851"/>
                </a:lnTo>
                <a:lnTo>
                  <a:pt x="268" y="840"/>
                </a:lnTo>
                <a:lnTo>
                  <a:pt x="275" y="854"/>
                </a:lnTo>
                <a:lnTo>
                  <a:pt x="298" y="858"/>
                </a:lnTo>
                <a:lnTo>
                  <a:pt x="314" y="865"/>
                </a:lnTo>
                <a:lnTo>
                  <a:pt x="307" y="873"/>
                </a:lnTo>
                <a:lnTo>
                  <a:pt x="286" y="869"/>
                </a:lnTo>
                <a:lnTo>
                  <a:pt x="283" y="877"/>
                </a:lnTo>
                <a:lnTo>
                  <a:pt x="286" y="888"/>
                </a:lnTo>
                <a:lnTo>
                  <a:pt x="275" y="903"/>
                </a:lnTo>
                <a:lnTo>
                  <a:pt x="257" y="917"/>
                </a:lnTo>
                <a:lnTo>
                  <a:pt x="249" y="921"/>
                </a:lnTo>
                <a:lnTo>
                  <a:pt x="242" y="925"/>
                </a:lnTo>
                <a:lnTo>
                  <a:pt x="246" y="943"/>
                </a:lnTo>
                <a:lnTo>
                  <a:pt x="238" y="954"/>
                </a:lnTo>
                <a:lnTo>
                  <a:pt x="227" y="977"/>
                </a:lnTo>
                <a:lnTo>
                  <a:pt x="231" y="999"/>
                </a:lnTo>
                <a:lnTo>
                  <a:pt x="223" y="1032"/>
                </a:lnTo>
                <a:lnTo>
                  <a:pt x="216" y="1047"/>
                </a:lnTo>
                <a:lnTo>
                  <a:pt x="216" y="1069"/>
                </a:lnTo>
                <a:lnTo>
                  <a:pt x="205" y="1084"/>
                </a:lnTo>
                <a:lnTo>
                  <a:pt x="190" y="1110"/>
                </a:lnTo>
                <a:lnTo>
                  <a:pt x="186" y="1129"/>
                </a:lnTo>
                <a:lnTo>
                  <a:pt x="159" y="1125"/>
                </a:lnTo>
                <a:lnTo>
                  <a:pt x="133" y="1125"/>
                </a:lnTo>
                <a:lnTo>
                  <a:pt x="130" y="1136"/>
                </a:lnTo>
                <a:lnTo>
                  <a:pt x="115" y="1140"/>
                </a:lnTo>
                <a:lnTo>
                  <a:pt x="107" y="1144"/>
                </a:lnTo>
                <a:lnTo>
                  <a:pt x="111" y="1157"/>
                </a:lnTo>
                <a:lnTo>
                  <a:pt x="107" y="1176"/>
                </a:lnTo>
                <a:lnTo>
                  <a:pt x="89" y="1187"/>
                </a:lnTo>
                <a:lnTo>
                  <a:pt x="78" y="1176"/>
                </a:lnTo>
                <a:lnTo>
                  <a:pt x="63" y="1187"/>
                </a:lnTo>
                <a:lnTo>
                  <a:pt x="44" y="1187"/>
                </a:lnTo>
                <a:lnTo>
                  <a:pt x="37" y="1176"/>
                </a:lnTo>
                <a:lnTo>
                  <a:pt x="44" y="1168"/>
                </a:lnTo>
                <a:lnTo>
                  <a:pt x="48" y="1147"/>
                </a:lnTo>
                <a:lnTo>
                  <a:pt x="33" y="1118"/>
                </a:lnTo>
                <a:lnTo>
                  <a:pt x="26" y="1103"/>
                </a:lnTo>
                <a:lnTo>
                  <a:pt x="30" y="1095"/>
                </a:lnTo>
                <a:lnTo>
                  <a:pt x="37" y="1095"/>
                </a:lnTo>
                <a:lnTo>
                  <a:pt x="41" y="1088"/>
                </a:lnTo>
                <a:lnTo>
                  <a:pt x="44" y="1080"/>
                </a:lnTo>
                <a:lnTo>
                  <a:pt x="48" y="1073"/>
                </a:lnTo>
                <a:lnTo>
                  <a:pt x="44" y="1066"/>
                </a:lnTo>
                <a:lnTo>
                  <a:pt x="37" y="1051"/>
                </a:lnTo>
                <a:lnTo>
                  <a:pt x="22" y="1029"/>
                </a:lnTo>
                <a:lnTo>
                  <a:pt x="26" y="1006"/>
                </a:lnTo>
                <a:lnTo>
                  <a:pt x="15" y="988"/>
                </a:lnTo>
                <a:lnTo>
                  <a:pt x="4" y="977"/>
                </a:lnTo>
                <a:lnTo>
                  <a:pt x="11" y="958"/>
                </a:lnTo>
                <a:lnTo>
                  <a:pt x="19" y="921"/>
                </a:lnTo>
                <a:lnTo>
                  <a:pt x="4" y="903"/>
                </a:lnTo>
                <a:lnTo>
                  <a:pt x="0" y="884"/>
                </a:lnTo>
                <a:lnTo>
                  <a:pt x="0" y="873"/>
                </a:lnTo>
                <a:lnTo>
                  <a:pt x="7" y="851"/>
                </a:lnTo>
                <a:lnTo>
                  <a:pt x="19" y="854"/>
                </a:lnTo>
                <a:lnTo>
                  <a:pt x="30" y="825"/>
                </a:lnTo>
                <a:lnTo>
                  <a:pt x="30" y="791"/>
                </a:lnTo>
                <a:lnTo>
                  <a:pt x="33" y="780"/>
                </a:lnTo>
                <a:lnTo>
                  <a:pt x="48" y="769"/>
                </a:lnTo>
                <a:lnTo>
                  <a:pt x="70" y="754"/>
                </a:lnTo>
                <a:lnTo>
                  <a:pt x="70" y="736"/>
                </a:lnTo>
                <a:lnTo>
                  <a:pt x="67" y="680"/>
                </a:lnTo>
                <a:lnTo>
                  <a:pt x="59" y="673"/>
                </a:lnTo>
                <a:lnTo>
                  <a:pt x="59" y="658"/>
                </a:lnTo>
                <a:lnTo>
                  <a:pt x="78" y="650"/>
                </a:lnTo>
                <a:lnTo>
                  <a:pt x="85" y="643"/>
                </a:lnTo>
                <a:lnTo>
                  <a:pt x="74" y="621"/>
                </a:lnTo>
                <a:lnTo>
                  <a:pt x="59" y="599"/>
                </a:lnTo>
                <a:lnTo>
                  <a:pt x="63" y="573"/>
                </a:lnTo>
                <a:lnTo>
                  <a:pt x="67" y="555"/>
                </a:lnTo>
                <a:lnTo>
                  <a:pt x="82" y="522"/>
                </a:lnTo>
                <a:lnTo>
                  <a:pt x="82" y="507"/>
                </a:lnTo>
                <a:lnTo>
                  <a:pt x="82" y="477"/>
                </a:lnTo>
                <a:lnTo>
                  <a:pt x="93" y="451"/>
                </a:lnTo>
                <a:lnTo>
                  <a:pt x="111" y="436"/>
                </a:lnTo>
                <a:lnTo>
                  <a:pt x="130" y="425"/>
                </a:lnTo>
                <a:lnTo>
                  <a:pt x="148" y="429"/>
                </a:lnTo>
                <a:lnTo>
                  <a:pt x="167" y="436"/>
                </a:lnTo>
                <a:lnTo>
                  <a:pt x="175" y="410"/>
                </a:lnTo>
                <a:lnTo>
                  <a:pt x="167" y="388"/>
                </a:lnTo>
                <a:lnTo>
                  <a:pt x="159" y="373"/>
                </a:lnTo>
                <a:lnTo>
                  <a:pt x="156" y="362"/>
                </a:lnTo>
                <a:lnTo>
                  <a:pt x="159" y="351"/>
                </a:lnTo>
                <a:lnTo>
                  <a:pt x="172" y="347"/>
                </a:lnTo>
                <a:lnTo>
                  <a:pt x="175" y="322"/>
                </a:lnTo>
                <a:lnTo>
                  <a:pt x="183" y="299"/>
                </a:lnTo>
                <a:lnTo>
                  <a:pt x="186" y="281"/>
                </a:lnTo>
                <a:lnTo>
                  <a:pt x="186" y="262"/>
                </a:lnTo>
                <a:lnTo>
                  <a:pt x="197" y="244"/>
                </a:lnTo>
                <a:lnTo>
                  <a:pt x="220" y="229"/>
                </a:lnTo>
                <a:lnTo>
                  <a:pt x="235" y="225"/>
                </a:lnTo>
                <a:lnTo>
                  <a:pt x="235" y="207"/>
                </a:lnTo>
                <a:lnTo>
                  <a:pt x="242" y="195"/>
                </a:lnTo>
                <a:lnTo>
                  <a:pt x="257" y="177"/>
                </a:lnTo>
                <a:lnTo>
                  <a:pt x="272" y="166"/>
                </a:lnTo>
                <a:lnTo>
                  <a:pt x="264" y="134"/>
                </a:lnTo>
                <a:lnTo>
                  <a:pt x="292" y="103"/>
                </a:lnTo>
                <a:lnTo>
                  <a:pt x="298" y="90"/>
                </a:lnTo>
                <a:lnTo>
                  <a:pt x="318" y="86"/>
                </a:lnTo>
                <a:lnTo>
                  <a:pt x="331" y="69"/>
                </a:lnTo>
                <a:lnTo>
                  <a:pt x="331" y="58"/>
                </a:lnTo>
                <a:lnTo>
                  <a:pt x="344" y="45"/>
                </a:lnTo>
                <a:lnTo>
                  <a:pt x="368" y="42"/>
                </a:lnTo>
                <a:lnTo>
                  <a:pt x="396" y="42"/>
                </a:lnTo>
                <a:lnTo>
                  <a:pt x="418" y="21"/>
                </a:lnTo>
                <a:lnTo>
                  <a:pt x="414" y="0"/>
                </a:lnTo>
                <a:lnTo>
                  <a:pt x="41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grpSp>
        <p:nvGrpSpPr>
          <p:cNvPr id="75" name="Group 91">
            <a:extLst>
              <a:ext uri="{FF2B5EF4-FFF2-40B4-BE49-F238E27FC236}">
                <a16:creationId xmlns:a16="http://schemas.microsoft.com/office/drawing/2014/main" id="{D40104FE-4A49-4D03-9110-90920F86DE13}"/>
              </a:ext>
            </a:extLst>
          </p:cNvPr>
          <p:cNvGrpSpPr>
            <a:grpSpLocks/>
          </p:cNvGrpSpPr>
          <p:nvPr/>
        </p:nvGrpSpPr>
        <p:grpSpPr bwMode="auto">
          <a:xfrm>
            <a:off x="2879689" y="3314092"/>
            <a:ext cx="214313" cy="234950"/>
            <a:chOff x="2245" y="1556"/>
            <a:chExt cx="128" cy="138"/>
          </a:xfrm>
          <a:solidFill>
            <a:schemeClr val="bg1">
              <a:lumMod val="75000"/>
            </a:schemeClr>
          </a:solidFill>
        </p:grpSpPr>
        <p:grpSp>
          <p:nvGrpSpPr>
            <p:cNvPr id="76" name="Group 92">
              <a:extLst>
                <a:ext uri="{FF2B5EF4-FFF2-40B4-BE49-F238E27FC236}">
                  <a16:creationId xmlns:a16="http://schemas.microsoft.com/office/drawing/2014/main" id="{FF3DA2AB-B2B0-4178-80FA-F255422E8F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2" y="1597"/>
              <a:ext cx="61" cy="97"/>
              <a:chOff x="2312" y="1597"/>
              <a:chExt cx="61" cy="97"/>
            </a:xfrm>
            <a:grpFill/>
          </p:grpSpPr>
          <p:sp>
            <p:nvSpPr>
              <p:cNvPr id="78" name="Freeform 93">
                <a:extLst>
                  <a:ext uri="{FF2B5EF4-FFF2-40B4-BE49-F238E27FC236}">
                    <a16:creationId xmlns:a16="http://schemas.microsoft.com/office/drawing/2014/main" id="{066330B3-E243-48D0-8C33-2D522052D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1597"/>
                <a:ext cx="61" cy="9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17"/>
                  </a:cxn>
                  <a:cxn ang="0">
                    <a:pos x="61" y="32"/>
                  </a:cxn>
                  <a:cxn ang="0">
                    <a:pos x="53" y="49"/>
                  </a:cxn>
                  <a:cxn ang="0">
                    <a:pos x="43" y="63"/>
                  </a:cxn>
                  <a:cxn ang="0">
                    <a:pos x="24" y="80"/>
                  </a:cxn>
                  <a:cxn ang="0">
                    <a:pos x="9" y="97"/>
                  </a:cxn>
                  <a:cxn ang="0">
                    <a:pos x="0" y="80"/>
                  </a:cxn>
                  <a:cxn ang="0">
                    <a:pos x="6" y="73"/>
                  </a:cxn>
                  <a:cxn ang="0">
                    <a:pos x="24" y="54"/>
                  </a:cxn>
                  <a:cxn ang="0">
                    <a:pos x="23" y="43"/>
                  </a:cxn>
                  <a:cxn ang="0">
                    <a:pos x="32" y="28"/>
                  </a:cxn>
                  <a:cxn ang="0">
                    <a:pos x="55" y="9"/>
                  </a:cxn>
                  <a:cxn ang="0">
                    <a:pos x="55" y="15"/>
                  </a:cxn>
                  <a:cxn ang="0">
                    <a:pos x="59" y="24"/>
                  </a:cxn>
                  <a:cxn ang="0">
                    <a:pos x="53" y="0"/>
                  </a:cxn>
                </a:cxnLst>
                <a:rect l="0" t="0" r="r" b="b"/>
                <a:pathLst>
                  <a:path w="61" h="97">
                    <a:moveTo>
                      <a:pt x="53" y="0"/>
                    </a:moveTo>
                    <a:lnTo>
                      <a:pt x="53" y="17"/>
                    </a:lnTo>
                    <a:lnTo>
                      <a:pt x="61" y="32"/>
                    </a:lnTo>
                    <a:lnTo>
                      <a:pt x="53" y="49"/>
                    </a:lnTo>
                    <a:lnTo>
                      <a:pt x="43" y="63"/>
                    </a:lnTo>
                    <a:lnTo>
                      <a:pt x="24" y="80"/>
                    </a:lnTo>
                    <a:lnTo>
                      <a:pt x="9" y="97"/>
                    </a:lnTo>
                    <a:lnTo>
                      <a:pt x="0" y="80"/>
                    </a:lnTo>
                    <a:lnTo>
                      <a:pt x="6" y="73"/>
                    </a:lnTo>
                    <a:lnTo>
                      <a:pt x="24" y="54"/>
                    </a:lnTo>
                    <a:lnTo>
                      <a:pt x="23" y="43"/>
                    </a:lnTo>
                    <a:lnTo>
                      <a:pt x="32" y="28"/>
                    </a:lnTo>
                    <a:lnTo>
                      <a:pt x="55" y="9"/>
                    </a:lnTo>
                    <a:lnTo>
                      <a:pt x="55" y="15"/>
                    </a:lnTo>
                    <a:lnTo>
                      <a:pt x="59" y="24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sz="1463"/>
              </a:p>
            </p:txBody>
          </p:sp>
          <p:sp>
            <p:nvSpPr>
              <p:cNvPr id="79" name="Freeform 94">
                <a:extLst>
                  <a:ext uri="{FF2B5EF4-FFF2-40B4-BE49-F238E27FC236}">
                    <a16:creationId xmlns:a16="http://schemas.microsoft.com/office/drawing/2014/main" id="{8A7AA64F-DB09-4303-B5B8-BF8DF1BEE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1597"/>
                <a:ext cx="61" cy="9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17"/>
                  </a:cxn>
                  <a:cxn ang="0">
                    <a:pos x="61" y="32"/>
                  </a:cxn>
                  <a:cxn ang="0">
                    <a:pos x="53" y="49"/>
                  </a:cxn>
                  <a:cxn ang="0">
                    <a:pos x="43" y="63"/>
                  </a:cxn>
                  <a:cxn ang="0">
                    <a:pos x="24" y="80"/>
                  </a:cxn>
                  <a:cxn ang="0">
                    <a:pos x="9" y="97"/>
                  </a:cxn>
                  <a:cxn ang="0">
                    <a:pos x="0" y="80"/>
                  </a:cxn>
                  <a:cxn ang="0">
                    <a:pos x="6" y="73"/>
                  </a:cxn>
                  <a:cxn ang="0">
                    <a:pos x="24" y="54"/>
                  </a:cxn>
                  <a:cxn ang="0">
                    <a:pos x="23" y="43"/>
                  </a:cxn>
                  <a:cxn ang="0">
                    <a:pos x="32" y="28"/>
                  </a:cxn>
                  <a:cxn ang="0">
                    <a:pos x="55" y="9"/>
                  </a:cxn>
                  <a:cxn ang="0">
                    <a:pos x="55" y="15"/>
                  </a:cxn>
                  <a:cxn ang="0">
                    <a:pos x="59" y="24"/>
                  </a:cxn>
                </a:cxnLst>
                <a:rect l="0" t="0" r="r" b="b"/>
                <a:pathLst>
                  <a:path w="61" h="97">
                    <a:moveTo>
                      <a:pt x="53" y="0"/>
                    </a:moveTo>
                    <a:lnTo>
                      <a:pt x="53" y="17"/>
                    </a:lnTo>
                    <a:lnTo>
                      <a:pt x="61" y="32"/>
                    </a:lnTo>
                    <a:lnTo>
                      <a:pt x="53" y="49"/>
                    </a:lnTo>
                    <a:lnTo>
                      <a:pt x="43" y="63"/>
                    </a:lnTo>
                    <a:lnTo>
                      <a:pt x="24" y="80"/>
                    </a:lnTo>
                    <a:lnTo>
                      <a:pt x="9" y="97"/>
                    </a:lnTo>
                    <a:lnTo>
                      <a:pt x="0" y="80"/>
                    </a:lnTo>
                    <a:lnTo>
                      <a:pt x="6" y="73"/>
                    </a:lnTo>
                    <a:lnTo>
                      <a:pt x="24" y="54"/>
                    </a:lnTo>
                    <a:lnTo>
                      <a:pt x="23" y="43"/>
                    </a:lnTo>
                    <a:lnTo>
                      <a:pt x="32" y="28"/>
                    </a:lnTo>
                    <a:lnTo>
                      <a:pt x="55" y="9"/>
                    </a:lnTo>
                    <a:lnTo>
                      <a:pt x="55" y="15"/>
                    </a:lnTo>
                    <a:lnTo>
                      <a:pt x="59" y="24"/>
                    </a:lnTo>
                  </a:path>
                </a:pathLst>
              </a:custGeom>
              <a:grpFill/>
              <a:ln w="12700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 sz="1463"/>
              </a:p>
            </p:txBody>
          </p:sp>
        </p:grpSp>
        <p:sp>
          <p:nvSpPr>
            <p:cNvPr id="77" name="Freeform 95">
              <a:extLst>
                <a:ext uri="{FF2B5EF4-FFF2-40B4-BE49-F238E27FC236}">
                  <a16:creationId xmlns:a16="http://schemas.microsoft.com/office/drawing/2014/main" id="{880F77EB-E89D-4A08-8739-97333A4EC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1556"/>
              <a:ext cx="76" cy="7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0" y="11"/>
                </a:cxn>
                <a:cxn ang="0">
                  <a:pos x="35" y="9"/>
                </a:cxn>
                <a:cxn ang="0">
                  <a:pos x="26" y="7"/>
                </a:cxn>
                <a:cxn ang="0">
                  <a:pos x="30" y="20"/>
                </a:cxn>
                <a:cxn ang="0">
                  <a:pos x="32" y="30"/>
                </a:cxn>
                <a:cxn ang="0">
                  <a:pos x="33" y="37"/>
                </a:cxn>
                <a:cxn ang="0">
                  <a:pos x="28" y="39"/>
                </a:cxn>
                <a:cxn ang="0">
                  <a:pos x="19" y="35"/>
                </a:cxn>
                <a:cxn ang="0">
                  <a:pos x="19" y="30"/>
                </a:cxn>
                <a:cxn ang="0">
                  <a:pos x="11" y="30"/>
                </a:cxn>
                <a:cxn ang="0">
                  <a:pos x="13" y="39"/>
                </a:cxn>
                <a:cxn ang="0">
                  <a:pos x="9" y="48"/>
                </a:cxn>
                <a:cxn ang="0">
                  <a:pos x="0" y="61"/>
                </a:cxn>
                <a:cxn ang="0">
                  <a:pos x="4" y="72"/>
                </a:cxn>
                <a:cxn ang="0">
                  <a:pos x="13" y="78"/>
                </a:cxn>
                <a:cxn ang="0">
                  <a:pos x="22" y="72"/>
                </a:cxn>
                <a:cxn ang="0">
                  <a:pos x="33" y="65"/>
                </a:cxn>
                <a:cxn ang="0">
                  <a:pos x="54" y="59"/>
                </a:cxn>
                <a:cxn ang="0">
                  <a:pos x="63" y="61"/>
                </a:cxn>
                <a:cxn ang="0">
                  <a:pos x="59" y="48"/>
                </a:cxn>
                <a:cxn ang="0">
                  <a:pos x="67" y="41"/>
                </a:cxn>
                <a:cxn ang="0">
                  <a:pos x="76" y="28"/>
                </a:cxn>
                <a:cxn ang="0">
                  <a:pos x="72" y="20"/>
                </a:cxn>
                <a:cxn ang="0">
                  <a:pos x="65" y="11"/>
                </a:cxn>
                <a:cxn ang="0">
                  <a:pos x="59" y="0"/>
                </a:cxn>
              </a:cxnLst>
              <a:rect l="0" t="0" r="r" b="b"/>
              <a:pathLst>
                <a:path w="76" h="78">
                  <a:moveTo>
                    <a:pt x="59" y="0"/>
                  </a:moveTo>
                  <a:lnTo>
                    <a:pt x="50" y="11"/>
                  </a:lnTo>
                  <a:lnTo>
                    <a:pt x="35" y="9"/>
                  </a:lnTo>
                  <a:lnTo>
                    <a:pt x="26" y="7"/>
                  </a:lnTo>
                  <a:lnTo>
                    <a:pt x="30" y="20"/>
                  </a:lnTo>
                  <a:lnTo>
                    <a:pt x="32" y="30"/>
                  </a:lnTo>
                  <a:lnTo>
                    <a:pt x="33" y="37"/>
                  </a:lnTo>
                  <a:lnTo>
                    <a:pt x="28" y="39"/>
                  </a:lnTo>
                  <a:lnTo>
                    <a:pt x="19" y="35"/>
                  </a:lnTo>
                  <a:lnTo>
                    <a:pt x="19" y="30"/>
                  </a:lnTo>
                  <a:lnTo>
                    <a:pt x="11" y="30"/>
                  </a:lnTo>
                  <a:lnTo>
                    <a:pt x="13" y="39"/>
                  </a:lnTo>
                  <a:lnTo>
                    <a:pt x="9" y="48"/>
                  </a:lnTo>
                  <a:lnTo>
                    <a:pt x="0" y="61"/>
                  </a:lnTo>
                  <a:lnTo>
                    <a:pt x="4" y="72"/>
                  </a:lnTo>
                  <a:lnTo>
                    <a:pt x="13" y="78"/>
                  </a:lnTo>
                  <a:lnTo>
                    <a:pt x="22" y="72"/>
                  </a:lnTo>
                  <a:lnTo>
                    <a:pt x="33" y="65"/>
                  </a:lnTo>
                  <a:lnTo>
                    <a:pt x="54" y="59"/>
                  </a:lnTo>
                  <a:lnTo>
                    <a:pt x="63" y="61"/>
                  </a:lnTo>
                  <a:lnTo>
                    <a:pt x="59" y="48"/>
                  </a:lnTo>
                  <a:lnTo>
                    <a:pt x="67" y="41"/>
                  </a:lnTo>
                  <a:lnTo>
                    <a:pt x="76" y="28"/>
                  </a:lnTo>
                  <a:lnTo>
                    <a:pt x="72" y="20"/>
                  </a:lnTo>
                  <a:lnTo>
                    <a:pt x="65" y="1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</p:grpSp>
      <p:sp>
        <p:nvSpPr>
          <p:cNvPr id="80" name="Freeform 96">
            <a:extLst>
              <a:ext uri="{FF2B5EF4-FFF2-40B4-BE49-F238E27FC236}">
                <a16:creationId xmlns:a16="http://schemas.microsoft.com/office/drawing/2014/main" id="{89B540FC-CF81-494D-B919-279D2B8C72A5}"/>
              </a:ext>
            </a:extLst>
          </p:cNvPr>
          <p:cNvSpPr>
            <a:spLocks/>
          </p:cNvSpPr>
          <p:nvPr/>
        </p:nvSpPr>
        <p:spPr bwMode="auto">
          <a:xfrm>
            <a:off x="2346289" y="1599593"/>
            <a:ext cx="1682750" cy="1860550"/>
          </a:xfrm>
          <a:custGeom>
            <a:avLst/>
            <a:gdLst/>
            <a:ahLst/>
            <a:cxnLst>
              <a:cxn ang="0">
                <a:pos x="297" y="1014"/>
              </a:cxn>
              <a:cxn ang="0">
                <a:pos x="337" y="951"/>
              </a:cxn>
              <a:cxn ang="0">
                <a:pos x="326" y="865"/>
              </a:cxn>
              <a:cxn ang="0">
                <a:pos x="334" y="791"/>
              </a:cxn>
              <a:cxn ang="0">
                <a:pos x="352" y="688"/>
              </a:cxn>
              <a:cxn ang="0">
                <a:pos x="404" y="618"/>
              </a:cxn>
              <a:cxn ang="0">
                <a:pos x="430" y="562"/>
              </a:cxn>
              <a:cxn ang="0">
                <a:pos x="450" y="507"/>
              </a:cxn>
              <a:cxn ang="0">
                <a:pos x="505" y="414"/>
              </a:cxn>
              <a:cxn ang="0">
                <a:pos x="535" y="340"/>
              </a:cxn>
              <a:cxn ang="0">
                <a:pos x="603" y="266"/>
              </a:cxn>
              <a:cxn ang="0">
                <a:pos x="659" y="240"/>
              </a:cxn>
              <a:cxn ang="0">
                <a:pos x="696" y="174"/>
              </a:cxn>
              <a:cxn ang="0">
                <a:pos x="785" y="210"/>
              </a:cxn>
              <a:cxn ang="0">
                <a:pos x="833" y="221"/>
              </a:cxn>
              <a:cxn ang="0">
                <a:pos x="859" y="133"/>
              </a:cxn>
              <a:cxn ang="0">
                <a:pos x="933" y="126"/>
              </a:cxn>
              <a:cxn ang="0">
                <a:pos x="960" y="159"/>
              </a:cxn>
              <a:cxn ang="0">
                <a:pos x="982" y="115"/>
              </a:cxn>
              <a:cxn ang="0">
                <a:pos x="1008" y="63"/>
              </a:cxn>
              <a:cxn ang="0">
                <a:pos x="960" y="19"/>
              </a:cxn>
              <a:cxn ang="0">
                <a:pos x="915" y="22"/>
              </a:cxn>
              <a:cxn ang="0">
                <a:pos x="889" y="19"/>
              </a:cxn>
              <a:cxn ang="0">
                <a:pos x="852" y="44"/>
              </a:cxn>
              <a:cxn ang="0">
                <a:pos x="837" y="30"/>
              </a:cxn>
              <a:cxn ang="0">
                <a:pos x="781" y="96"/>
              </a:cxn>
              <a:cxn ang="0">
                <a:pos x="726" y="115"/>
              </a:cxn>
              <a:cxn ang="0">
                <a:pos x="666" y="133"/>
              </a:cxn>
              <a:cxn ang="0">
                <a:pos x="596" y="148"/>
              </a:cxn>
              <a:cxn ang="0">
                <a:pos x="588" y="203"/>
              </a:cxn>
              <a:cxn ang="0">
                <a:pos x="581" y="251"/>
              </a:cxn>
              <a:cxn ang="0">
                <a:pos x="524" y="262"/>
              </a:cxn>
              <a:cxn ang="0">
                <a:pos x="505" y="303"/>
              </a:cxn>
              <a:cxn ang="0">
                <a:pos x="461" y="362"/>
              </a:cxn>
              <a:cxn ang="0">
                <a:pos x="415" y="436"/>
              </a:cxn>
              <a:cxn ang="0">
                <a:pos x="378" y="511"/>
              </a:cxn>
              <a:cxn ang="0">
                <a:pos x="356" y="555"/>
              </a:cxn>
              <a:cxn ang="0">
                <a:pos x="285" y="618"/>
              </a:cxn>
              <a:cxn ang="0">
                <a:pos x="326" y="625"/>
              </a:cxn>
              <a:cxn ang="0">
                <a:pos x="263" y="637"/>
              </a:cxn>
              <a:cxn ang="0">
                <a:pos x="204" y="674"/>
              </a:cxn>
              <a:cxn ang="0">
                <a:pos x="154" y="677"/>
              </a:cxn>
              <a:cxn ang="0">
                <a:pos x="113" y="705"/>
              </a:cxn>
              <a:cxn ang="0">
                <a:pos x="87" y="733"/>
              </a:cxn>
              <a:cxn ang="0">
                <a:pos x="35" y="767"/>
              </a:cxn>
              <a:cxn ang="0">
                <a:pos x="20" y="889"/>
              </a:cxn>
              <a:cxn ang="0">
                <a:pos x="41" y="917"/>
              </a:cxn>
              <a:cxn ang="0">
                <a:pos x="20" y="971"/>
              </a:cxn>
              <a:cxn ang="0">
                <a:pos x="33" y="1003"/>
              </a:cxn>
              <a:cxn ang="0">
                <a:pos x="0" y="1030"/>
              </a:cxn>
              <a:cxn ang="0">
                <a:pos x="85" y="1110"/>
              </a:cxn>
              <a:cxn ang="0">
                <a:pos x="209" y="1019"/>
              </a:cxn>
              <a:cxn ang="0">
                <a:pos x="254" y="967"/>
              </a:cxn>
              <a:cxn ang="0">
                <a:pos x="263" y="1045"/>
              </a:cxn>
            </a:cxnLst>
            <a:rect l="0" t="0" r="r" b="b"/>
            <a:pathLst>
              <a:path w="1012" h="1110">
                <a:moveTo>
                  <a:pt x="271" y="1045"/>
                </a:moveTo>
                <a:lnTo>
                  <a:pt x="274" y="1043"/>
                </a:lnTo>
                <a:lnTo>
                  <a:pt x="285" y="1040"/>
                </a:lnTo>
                <a:lnTo>
                  <a:pt x="293" y="1028"/>
                </a:lnTo>
                <a:lnTo>
                  <a:pt x="297" y="1014"/>
                </a:lnTo>
                <a:lnTo>
                  <a:pt x="300" y="1006"/>
                </a:lnTo>
                <a:lnTo>
                  <a:pt x="297" y="984"/>
                </a:lnTo>
                <a:lnTo>
                  <a:pt x="300" y="969"/>
                </a:lnTo>
                <a:lnTo>
                  <a:pt x="311" y="962"/>
                </a:lnTo>
                <a:lnTo>
                  <a:pt x="337" y="951"/>
                </a:lnTo>
                <a:lnTo>
                  <a:pt x="341" y="939"/>
                </a:lnTo>
                <a:lnTo>
                  <a:pt x="337" y="902"/>
                </a:lnTo>
                <a:lnTo>
                  <a:pt x="334" y="895"/>
                </a:lnTo>
                <a:lnTo>
                  <a:pt x="334" y="873"/>
                </a:lnTo>
                <a:lnTo>
                  <a:pt x="326" y="865"/>
                </a:lnTo>
                <a:lnTo>
                  <a:pt x="330" y="847"/>
                </a:lnTo>
                <a:lnTo>
                  <a:pt x="337" y="847"/>
                </a:lnTo>
                <a:lnTo>
                  <a:pt x="356" y="836"/>
                </a:lnTo>
                <a:lnTo>
                  <a:pt x="341" y="802"/>
                </a:lnTo>
                <a:lnTo>
                  <a:pt x="334" y="791"/>
                </a:lnTo>
                <a:lnTo>
                  <a:pt x="334" y="788"/>
                </a:lnTo>
                <a:lnTo>
                  <a:pt x="334" y="759"/>
                </a:lnTo>
                <a:lnTo>
                  <a:pt x="345" y="737"/>
                </a:lnTo>
                <a:lnTo>
                  <a:pt x="348" y="714"/>
                </a:lnTo>
                <a:lnTo>
                  <a:pt x="352" y="688"/>
                </a:lnTo>
                <a:lnTo>
                  <a:pt x="348" y="666"/>
                </a:lnTo>
                <a:lnTo>
                  <a:pt x="356" y="651"/>
                </a:lnTo>
                <a:lnTo>
                  <a:pt x="360" y="640"/>
                </a:lnTo>
                <a:lnTo>
                  <a:pt x="382" y="625"/>
                </a:lnTo>
                <a:lnTo>
                  <a:pt x="404" y="618"/>
                </a:lnTo>
                <a:lnTo>
                  <a:pt x="423" y="625"/>
                </a:lnTo>
                <a:lnTo>
                  <a:pt x="430" y="629"/>
                </a:lnTo>
                <a:lnTo>
                  <a:pt x="442" y="614"/>
                </a:lnTo>
                <a:lnTo>
                  <a:pt x="442" y="596"/>
                </a:lnTo>
                <a:lnTo>
                  <a:pt x="430" y="562"/>
                </a:lnTo>
                <a:lnTo>
                  <a:pt x="426" y="548"/>
                </a:lnTo>
                <a:lnTo>
                  <a:pt x="430" y="540"/>
                </a:lnTo>
                <a:lnTo>
                  <a:pt x="437" y="540"/>
                </a:lnTo>
                <a:lnTo>
                  <a:pt x="446" y="529"/>
                </a:lnTo>
                <a:lnTo>
                  <a:pt x="450" y="507"/>
                </a:lnTo>
                <a:lnTo>
                  <a:pt x="453" y="477"/>
                </a:lnTo>
                <a:lnTo>
                  <a:pt x="457" y="448"/>
                </a:lnTo>
                <a:lnTo>
                  <a:pt x="468" y="436"/>
                </a:lnTo>
                <a:lnTo>
                  <a:pt x="490" y="422"/>
                </a:lnTo>
                <a:lnTo>
                  <a:pt x="505" y="414"/>
                </a:lnTo>
                <a:lnTo>
                  <a:pt x="509" y="392"/>
                </a:lnTo>
                <a:lnTo>
                  <a:pt x="516" y="377"/>
                </a:lnTo>
                <a:lnTo>
                  <a:pt x="535" y="362"/>
                </a:lnTo>
                <a:lnTo>
                  <a:pt x="539" y="351"/>
                </a:lnTo>
                <a:lnTo>
                  <a:pt x="535" y="340"/>
                </a:lnTo>
                <a:lnTo>
                  <a:pt x="535" y="325"/>
                </a:lnTo>
                <a:lnTo>
                  <a:pt x="550" y="314"/>
                </a:lnTo>
                <a:lnTo>
                  <a:pt x="568" y="281"/>
                </a:lnTo>
                <a:lnTo>
                  <a:pt x="581" y="284"/>
                </a:lnTo>
                <a:lnTo>
                  <a:pt x="603" y="266"/>
                </a:lnTo>
                <a:lnTo>
                  <a:pt x="600" y="251"/>
                </a:lnTo>
                <a:lnTo>
                  <a:pt x="614" y="236"/>
                </a:lnTo>
                <a:lnTo>
                  <a:pt x="622" y="240"/>
                </a:lnTo>
                <a:lnTo>
                  <a:pt x="637" y="236"/>
                </a:lnTo>
                <a:lnTo>
                  <a:pt x="659" y="240"/>
                </a:lnTo>
                <a:lnTo>
                  <a:pt x="688" y="214"/>
                </a:lnTo>
                <a:lnTo>
                  <a:pt x="685" y="199"/>
                </a:lnTo>
                <a:lnTo>
                  <a:pt x="688" y="192"/>
                </a:lnTo>
                <a:lnTo>
                  <a:pt x="681" y="188"/>
                </a:lnTo>
                <a:lnTo>
                  <a:pt x="696" y="174"/>
                </a:lnTo>
                <a:lnTo>
                  <a:pt x="718" y="171"/>
                </a:lnTo>
                <a:lnTo>
                  <a:pt x="733" y="192"/>
                </a:lnTo>
                <a:lnTo>
                  <a:pt x="759" y="221"/>
                </a:lnTo>
                <a:lnTo>
                  <a:pt x="770" y="221"/>
                </a:lnTo>
                <a:lnTo>
                  <a:pt x="785" y="210"/>
                </a:lnTo>
                <a:lnTo>
                  <a:pt x="796" y="207"/>
                </a:lnTo>
                <a:lnTo>
                  <a:pt x="803" y="210"/>
                </a:lnTo>
                <a:lnTo>
                  <a:pt x="815" y="221"/>
                </a:lnTo>
                <a:lnTo>
                  <a:pt x="829" y="225"/>
                </a:lnTo>
                <a:lnTo>
                  <a:pt x="833" y="221"/>
                </a:lnTo>
                <a:lnTo>
                  <a:pt x="840" y="207"/>
                </a:lnTo>
                <a:lnTo>
                  <a:pt x="844" y="199"/>
                </a:lnTo>
                <a:lnTo>
                  <a:pt x="859" y="174"/>
                </a:lnTo>
                <a:lnTo>
                  <a:pt x="863" y="171"/>
                </a:lnTo>
                <a:lnTo>
                  <a:pt x="859" y="133"/>
                </a:lnTo>
                <a:lnTo>
                  <a:pt x="878" y="115"/>
                </a:lnTo>
                <a:lnTo>
                  <a:pt x="885" y="119"/>
                </a:lnTo>
                <a:lnTo>
                  <a:pt x="907" y="96"/>
                </a:lnTo>
                <a:lnTo>
                  <a:pt x="926" y="119"/>
                </a:lnTo>
                <a:lnTo>
                  <a:pt x="933" y="126"/>
                </a:lnTo>
                <a:lnTo>
                  <a:pt x="944" y="122"/>
                </a:lnTo>
                <a:lnTo>
                  <a:pt x="952" y="133"/>
                </a:lnTo>
                <a:lnTo>
                  <a:pt x="952" y="141"/>
                </a:lnTo>
                <a:lnTo>
                  <a:pt x="960" y="148"/>
                </a:lnTo>
                <a:lnTo>
                  <a:pt x="960" y="159"/>
                </a:lnTo>
                <a:lnTo>
                  <a:pt x="971" y="145"/>
                </a:lnTo>
                <a:lnTo>
                  <a:pt x="990" y="130"/>
                </a:lnTo>
                <a:lnTo>
                  <a:pt x="1001" y="107"/>
                </a:lnTo>
                <a:lnTo>
                  <a:pt x="993" y="104"/>
                </a:lnTo>
                <a:lnTo>
                  <a:pt x="982" y="115"/>
                </a:lnTo>
                <a:lnTo>
                  <a:pt x="979" y="96"/>
                </a:lnTo>
                <a:lnTo>
                  <a:pt x="971" y="93"/>
                </a:lnTo>
                <a:lnTo>
                  <a:pt x="968" y="82"/>
                </a:lnTo>
                <a:lnTo>
                  <a:pt x="997" y="59"/>
                </a:lnTo>
                <a:lnTo>
                  <a:pt x="1008" y="63"/>
                </a:lnTo>
                <a:lnTo>
                  <a:pt x="1012" y="48"/>
                </a:lnTo>
                <a:lnTo>
                  <a:pt x="1005" y="44"/>
                </a:lnTo>
                <a:lnTo>
                  <a:pt x="986" y="37"/>
                </a:lnTo>
                <a:lnTo>
                  <a:pt x="975" y="33"/>
                </a:lnTo>
                <a:lnTo>
                  <a:pt x="960" y="19"/>
                </a:lnTo>
                <a:lnTo>
                  <a:pt x="944" y="15"/>
                </a:lnTo>
                <a:lnTo>
                  <a:pt x="929" y="30"/>
                </a:lnTo>
                <a:lnTo>
                  <a:pt x="922" y="41"/>
                </a:lnTo>
                <a:lnTo>
                  <a:pt x="907" y="30"/>
                </a:lnTo>
                <a:lnTo>
                  <a:pt x="915" y="22"/>
                </a:lnTo>
                <a:lnTo>
                  <a:pt x="918" y="4"/>
                </a:lnTo>
                <a:lnTo>
                  <a:pt x="915" y="0"/>
                </a:lnTo>
                <a:lnTo>
                  <a:pt x="896" y="0"/>
                </a:lnTo>
                <a:lnTo>
                  <a:pt x="892" y="7"/>
                </a:lnTo>
                <a:lnTo>
                  <a:pt x="889" y="19"/>
                </a:lnTo>
                <a:lnTo>
                  <a:pt x="892" y="30"/>
                </a:lnTo>
                <a:lnTo>
                  <a:pt x="878" y="44"/>
                </a:lnTo>
                <a:lnTo>
                  <a:pt x="866" y="22"/>
                </a:lnTo>
                <a:lnTo>
                  <a:pt x="855" y="26"/>
                </a:lnTo>
                <a:lnTo>
                  <a:pt x="852" y="44"/>
                </a:lnTo>
                <a:lnTo>
                  <a:pt x="844" y="70"/>
                </a:lnTo>
                <a:lnTo>
                  <a:pt x="826" y="89"/>
                </a:lnTo>
                <a:lnTo>
                  <a:pt x="815" y="67"/>
                </a:lnTo>
                <a:lnTo>
                  <a:pt x="833" y="52"/>
                </a:lnTo>
                <a:lnTo>
                  <a:pt x="837" y="30"/>
                </a:lnTo>
                <a:lnTo>
                  <a:pt x="826" y="30"/>
                </a:lnTo>
                <a:lnTo>
                  <a:pt x="807" y="30"/>
                </a:lnTo>
                <a:lnTo>
                  <a:pt x="792" y="52"/>
                </a:lnTo>
                <a:lnTo>
                  <a:pt x="774" y="82"/>
                </a:lnTo>
                <a:lnTo>
                  <a:pt x="781" y="96"/>
                </a:lnTo>
                <a:lnTo>
                  <a:pt x="770" y="104"/>
                </a:lnTo>
                <a:lnTo>
                  <a:pt x="755" y="93"/>
                </a:lnTo>
                <a:lnTo>
                  <a:pt x="740" y="100"/>
                </a:lnTo>
                <a:lnTo>
                  <a:pt x="744" y="115"/>
                </a:lnTo>
                <a:lnTo>
                  <a:pt x="726" y="115"/>
                </a:lnTo>
                <a:lnTo>
                  <a:pt x="714" y="119"/>
                </a:lnTo>
                <a:lnTo>
                  <a:pt x="700" y="137"/>
                </a:lnTo>
                <a:lnTo>
                  <a:pt x="681" y="133"/>
                </a:lnTo>
                <a:lnTo>
                  <a:pt x="681" y="145"/>
                </a:lnTo>
                <a:lnTo>
                  <a:pt x="666" y="133"/>
                </a:lnTo>
                <a:lnTo>
                  <a:pt x="648" y="141"/>
                </a:lnTo>
                <a:lnTo>
                  <a:pt x="644" y="156"/>
                </a:lnTo>
                <a:lnTo>
                  <a:pt x="629" y="159"/>
                </a:lnTo>
                <a:lnTo>
                  <a:pt x="618" y="145"/>
                </a:lnTo>
                <a:lnTo>
                  <a:pt x="596" y="148"/>
                </a:lnTo>
                <a:lnTo>
                  <a:pt x="574" y="156"/>
                </a:lnTo>
                <a:lnTo>
                  <a:pt x="574" y="178"/>
                </a:lnTo>
                <a:lnTo>
                  <a:pt x="588" y="182"/>
                </a:lnTo>
                <a:lnTo>
                  <a:pt x="588" y="188"/>
                </a:lnTo>
                <a:lnTo>
                  <a:pt x="588" y="203"/>
                </a:lnTo>
                <a:lnTo>
                  <a:pt x="577" y="199"/>
                </a:lnTo>
                <a:lnTo>
                  <a:pt x="564" y="207"/>
                </a:lnTo>
                <a:lnTo>
                  <a:pt x="568" y="221"/>
                </a:lnTo>
                <a:lnTo>
                  <a:pt x="581" y="233"/>
                </a:lnTo>
                <a:lnTo>
                  <a:pt x="581" y="251"/>
                </a:lnTo>
                <a:lnTo>
                  <a:pt x="568" y="244"/>
                </a:lnTo>
                <a:lnTo>
                  <a:pt x="557" y="247"/>
                </a:lnTo>
                <a:lnTo>
                  <a:pt x="557" y="262"/>
                </a:lnTo>
                <a:lnTo>
                  <a:pt x="539" y="262"/>
                </a:lnTo>
                <a:lnTo>
                  <a:pt x="524" y="262"/>
                </a:lnTo>
                <a:lnTo>
                  <a:pt x="520" y="273"/>
                </a:lnTo>
                <a:lnTo>
                  <a:pt x="516" y="281"/>
                </a:lnTo>
                <a:lnTo>
                  <a:pt x="505" y="284"/>
                </a:lnTo>
                <a:lnTo>
                  <a:pt x="501" y="292"/>
                </a:lnTo>
                <a:lnTo>
                  <a:pt x="505" y="303"/>
                </a:lnTo>
                <a:lnTo>
                  <a:pt x="483" y="310"/>
                </a:lnTo>
                <a:lnTo>
                  <a:pt x="498" y="325"/>
                </a:lnTo>
                <a:lnTo>
                  <a:pt x="501" y="333"/>
                </a:lnTo>
                <a:lnTo>
                  <a:pt x="487" y="344"/>
                </a:lnTo>
                <a:lnTo>
                  <a:pt x="461" y="362"/>
                </a:lnTo>
                <a:lnTo>
                  <a:pt x="442" y="377"/>
                </a:lnTo>
                <a:lnTo>
                  <a:pt x="430" y="399"/>
                </a:lnTo>
                <a:lnTo>
                  <a:pt x="411" y="414"/>
                </a:lnTo>
                <a:lnTo>
                  <a:pt x="411" y="425"/>
                </a:lnTo>
                <a:lnTo>
                  <a:pt x="415" y="436"/>
                </a:lnTo>
                <a:lnTo>
                  <a:pt x="400" y="448"/>
                </a:lnTo>
                <a:lnTo>
                  <a:pt x="404" y="462"/>
                </a:lnTo>
                <a:lnTo>
                  <a:pt x="389" y="488"/>
                </a:lnTo>
                <a:lnTo>
                  <a:pt x="378" y="492"/>
                </a:lnTo>
                <a:lnTo>
                  <a:pt x="378" y="511"/>
                </a:lnTo>
                <a:lnTo>
                  <a:pt x="386" y="522"/>
                </a:lnTo>
                <a:lnTo>
                  <a:pt x="374" y="533"/>
                </a:lnTo>
                <a:lnTo>
                  <a:pt x="367" y="525"/>
                </a:lnTo>
                <a:lnTo>
                  <a:pt x="352" y="533"/>
                </a:lnTo>
                <a:lnTo>
                  <a:pt x="356" y="555"/>
                </a:lnTo>
                <a:lnTo>
                  <a:pt x="341" y="562"/>
                </a:lnTo>
                <a:lnTo>
                  <a:pt x="319" y="566"/>
                </a:lnTo>
                <a:lnTo>
                  <a:pt x="304" y="585"/>
                </a:lnTo>
                <a:lnTo>
                  <a:pt x="300" y="603"/>
                </a:lnTo>
                <a:lnTo>
                  <a:pt x="285" y="618"/>
                </a:lnTo>
                <a:lnTo>
                  <a:pt x="285" y="629"/>
                </a:lnTo>
                <a:lnTo>
                  <a:pt x="304" y="614"/>
                </a:lnTo>
                <a:lnTo>
                  <a:pt x="326" y="599"/>
                </a:lnTo>
                <a:lnTo>
                  <a:pt x="334" y="603"/>
                </a:lnTo>
                <a:lnTo>
                  <a:pt x="326" y="625"/>
                </a:lnTo>
                <a:lnTo>
                  <a:pt x="308" y="637"/>
                </a:lnTo>
                <a:lnTo>
                  <a:pt x="289" y="633"/>
                </a:lnTo>
                <a:lnTo>
                  <a:pt x="293" y="648"/>
                </a:lnTo>
                <a:lnTo>
                  <a:pt x="267" y="659"/>
                </a:lnTo>
                <a:lnTo>
                  <a:pt x="263" y="637"/>
                </a:lnTo>
                <a:lnTo>
                  <a:pt x="252" y="629"/>
                </a:lnTo>
                <a:lnTo>
                  <a:pt x="237" y="651"/>
                </a:lnTo>
                <a:lnTo>
                  <a:pt x="222" y="651"/>
                </a:lnTo>
                <a:lnTo>
                  <a:pt x="206" y="655"/>
                </a:lnTo>
                <a:lnTo>
                  <a:pt x="204" y="674"/>
                </a:lnTo>
                <a:lnTo>
                  <a:pt x="196" y="677"/>
                </a:lnTo>
                <a:lnTo>
                  <a:pt x="196" y="687"/>
                </a:lnTo>
                <a:lnTo>
                  <a:pt x="187" y="683"/>
                </a:lnTo>
                <a:lnTo>
                  <a:pt x="174" y="675"/>
                </a:lnTo>
                <a:lnTo>
                  <a:pt x="154" y="677"/>
                </a:lnTo>
                <a:lnTo>
                  <a:pt x="154" y="688"/>
                </a:lnTo>
                <a:lnTo>
                  <a:pt x="156" y="698"/>
                </a:lnTo>
                <a:lnTo>
                  <a:pt x="148" y="701"/>
                </a:lnTo>
                <a:lnTo>
                  <a:pt x="130" y="692"/>
                </a:lnTo>
                <a:lnTo>
                  <a:pt x="113" y="705"/>
                </a:lnTo>
                <a:lnTo>
                  <a:pt x="117" y="716"/>
                </a:lnTo>
                <a:lnTo>
                  <a:pt x="115" y="724"/>
                </a:lnTo>
                <a:lnTo>
                  <a:pt x="98" y="716"/>
                </a:lnTo>
                <a:lnTo>
                  <a:pt x="93" y="726"/>
                </a:lnTo>
                <a:lnTo>
                  <a:pt x="87" y="733"/>
                </a:lnTo>
                <a:lnTo>
                  <a:pt x="67" y="729"/>
                </a:lnTo>
                <a:lnTo>
                  <a:pt x="56" y="731"/>
                </a:lnTo>
                <a:lnTo>
                  <a:pt x="54" y="746"/>
                </a:lnTo>
                <a:lnTo>
                  <a:pt x="46" y="750"/>
                </a:lnTo>
                <a:lnTo>
                  <a:pt x="35" y="767"/>
                </a:lnTo>
                <a:lnTo>
                  <a:pt x="37" y="788"/>
                </a:lnTo>
                <a:lnTo>
                  <a:pt x="33" y="817"/>
                </a:lnTo>
                <a:lnTo>
                  <a:pt x="28" y="847"/>
                </a:lnTo>
                <a:lnTo>
                  <a:pt x="24" y="875"/>
                </a:lnTo>
                <a:lnTo>
                  <a:pt x="20" y="889"/>
                </a:lnTo>
                <a:lnTo>
                  <a:pt x="30" y="902"/>
                </a:lnTo>
                <a:lnTo>
                  <a:pt x="46" y="891"/>
                </a:lnTo>
                <a:lnTo>
                  <a:pt x="57" y="897"/>
                </a:lnTo>
                <a:lnTo>
                  <a:pt x="57" y="908"/>
                </a:lnTo>
                <a:lnTo>
                  <a:pt x="41" y="917"/>
                </a:lnTo>
                <a:lnTo>
                  <a:pt x="39" y="936"/>
                </a:lnTo>
                <a:lnTo>
                  <a:pt x="35" y="945"/>
                </a:lnTo>
                <a:lnTo>
                  <a:pt x="19" y="943"/>
                </a:lnTo>
                <a:lnTo>
                  <a:pt x="13" y="965"/>
                </a:lnTo>
                <a:lnTo>
                  <a:pt x="20" y="971"/>
                </a:lnTo>
                <a:lnTo>
                  <a:pt x="35" y="967"/>
                </a:lnTo>
                <a:lnTo>
                  <a:pt x="43" y="977"/>
                </a:lnTo>
                <a:lnTo>
                  <a:pt x="44" y="982"/>
                </a:lnTo>
                <a:lnTo>
                  <a:pt x="32" y="990"/>
                </a:lnTo>
                <a:lnTo>
                  <a:pt x="33" y="1003"/>
                </a:lnTo>
                <a:lnTo>
                  <a:pt x="19" y="1006"/>
                </a:lnTo>
                <a:lnTo>
                  <a:pt x="9" y="999"/>
                </a:lnTo>
                <a:lnTo>
                  <a:pt x="11" y="1017"/>
                </a:lnTo>
                <a:lnTo>
                  <a:pt x="9" y="1030"/>
                </a:lnTo>
                <a:lnTo>
                  <a:pt x="0" y="1030"/>
                </a:lnTo>
                <a:lnTo>
                  <a:pt x="22" y="1053"/>
                </a:lnTo>
                <a:lnTo>
                  <a:pt x="33" y="1066"/>
                </a:lnTo>
                <a:lnTo>
                  <a:pt x="39" y="1084"/>
                </a:lnTo>
                <a:lnTo>
                  <a:pt x="61" y="1097"/>
                </a:lnTo>
                <a:lnTo>
                  <a:pt x="85" y="1110"/>
                </a:lnTo>
                <a:lnTo>
                  <a:pt x="108" y="1110"/>
                </a:lnTo>
                <a:lnTo>
                  <a:pt x="141" y="1088"/>
                </a:lnTo>
                <a:lnTo>
                  <a:pt x="174" y="1064"/>
                </a:lnTo>
                <a:lnTo>
                  <a:pt x="204" y="1023"/>
                </a:lnTo>
                <a:lnTo>
                  <a:pt x="209" y="1019"/>
                </a:lnTo>
                <a:lnTo>
                  <a:pt x="217" y="1032"/>
                </a:lnTo>
                <a:lnTo>
                  <a:pt x="232" y="1023"/>
                </a:lnTo>
                <a:lnTo>
                  <a:pt x="237" y="1008"/>
                </a:lnTo>
                <a:lnTo>
                  <a:pt x="239" y="990"/>
                </a:lnTo>
                <a:lnTo>
                  <a:pt x="254" y="967"/>
                </a:lnTo>
                <a:lnTo>
                  <a:pt x="248" y="993"/>
                </a:lnTo>
                <a:lnTo>
                  <a:pt x="256" y="997"/>
                </a:lnTo>
                <a:lnTo>
                  <a:pt x="252" y="1008"/>
                </a:lnTo>
                <a:lnTo>
                  <a:pt x="256" y="1028"/>
                </a:lnTo>
                <a:lnTo>
                  <a:pt x="263" y="1045"/>
                </a:lnTo>
                <a:lnTo>
                  <a:pt x="272" y="1040"/>
                </a:lnTo>
                <a:lnTo>
                  <a:pt x="271" y="104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 sz="1463" dirty="0"/>
          </a:p>
        </p:txBody>
      </p:sp>
      <p:grpSp>
        <p:nvGrpSpPr>
          <p:cNvPr id="81" name="Group 97">
            <a:extLst>
              <a:ext uri="{FF2B5EF4-FFF2-40B4-BE49-F238E27FC236}">
                <a16:creationId xmlns:a16="http://schemas.microsoft.com/office/drawing/2014/main" id="{E3AB82D5-62A9-4E8B-A5E2-6849F3640E67}"/>
              </a:ext>
            </a:extLst>
          </p:cNvPr>
          <p:cNvGrpSpPr>
            <a:grpSpLocks/>
          </p:cNvGrpSpPr>
          <p:nvPr/>
        </p:nvGrpSpPr>
        <p:grpSpPr bwMode="auto">
          <a:xfrm>
            <a:off x="2687600" y="1599593"/>
            <a:ext cx="1066800" cy="1066800"/>
            <a:chOff x="2129" y="532"/>
            <a:chExt cx="641" cy="635"/>
          </a:xfrm>
          <a:solidFill>
            <a:schemeClr val="bg1">
              <a:lumMod val="75000"/>
            </a:schemeClr>
          </a:solidFill>
        </p:grpSpPr>
        <p:sp>
          <p:nvSpPr>
            <p:cNvPr id="82" name="Freeform 98">
              <a:extLst>
                <a:ext uri="{FF2B5EF4-FFF2-40B4-BE49-F238E27FC236}">
                  <a16:creationId xmlns:a16="http://schemas.microsoft.com/office/drawing/2014/main" id="{2C8134D1-B4DE-4EC4-91F9-8CDF9A4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726"/>
              <a:ext cx="30" cy="39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27" y="15"/>
                </a:cxn>
                <a:cxn ang="0">
                  <a:pos x="30" y="33"/>
                </a:cxn>
                <a:cxn ang="0">
                  <a:pos x="9" y="39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6" y="0"/>
                </a:cxn>
                <a:cxn ang="0">
                  <a:pos x="30" y="6"/>
                </a:cxn>
              </a:cxnLst>
              <a:rect l="0" t="0" r="r" b="b"/>
              <a:pathLst>
                <a:path w="30" h="39">
                  <a:moveTo>
                    <a:pt x="30" y="6"/>
                  </a:moveTo>
                  <a:lnTo>
                    <a:pt x="27" y="15"/>
                  </a:lnTo>
                  <a:lnTo>
                    <a:pt x="30" y="33"/>
                  </a:lnTo>
                  <a:lnTo>
                    <a:pt x="9" y="39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6" y="0"/>
                  </a:lnTo>
                  <a:lnTo>
                    <a:pt x="30" y="6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83" name="Freeform 99">
              <a:extLst>
                <a:ext uri="{FF2B5EF4-FFF2-40B4-BE49-F238E27FC236}">
                  <a16:creationId xmlns:a16="http://schemas.microsoft.com/office/drawing/2014/main" id="{8FAF8B9D-A0B7-45D9-B5DB-A63662646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753"/>
              <a:ext cx="27" cy="2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7" y="15"/>
                </a:cxn>
                <a:cxn ang="0">
                  <a:pos x="6" y="21"/>
                </a:cxn>
                <a:cxn ang="0">
                  <a:pos x="0" y="6"/>
                </a:cxn>
                <a:cxn ang="0">
                  <a:pos x="24" y="0"/>
                </a:cxn>
              </a:cxnLst>
              <a:rect l="0" t="0" r="r" b="b"/>
              <a:pathLst>
                <a:path w="27" h="21">
                  <a:moveTo>
                    <a:pt x="24" y="0"/>
                  </a:moveTo>
                  <a:lnTo>
                    <a:pt x="27" y="15"/>
                  </a:lnTo>
                  <a:lnTo>
                    <a:pt x="6" y="21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84" name="Freeform 100">
              <a:extLst>
                <a:ext uri="{FF2B5EF4-FFF2-40B4-BE49-F238E27FC236}">
                  <a16:creationId xmlns:a16="http://schemas.microsoft.com/office/drawing/2014/main" id="{019F7CF6-E020-4369-A06F-2CF7751E7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709"/>
              <a:ext cx="33" cy="2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4" y="26"/>
                </a:cxn>
                <a:cxn ang="0">
                  <a:pos x="33" y="6"/>
                </a:cxn>
                <a:cxn ang="0">
                  <a:pos x="18" y="0"/>
                </a:cxn>
                <a:cxn ang="0">
                  <a:pos x="9" y="6"/>
                </a:cxn>
                <a:cxn ang="0">
                  <a:pos x="0" y="11"/>
                </a:cxn>
                <a:cxn ang="0">
                  <a:pos x="0" y="17"/>
                </a:cxn>
              </a:cxnLst>
              <a:rect l="0" t="0" r="r" b="b"/>
              <a:pathLst>
                <a:path w="33" h="26">
                  <a:moveTo>
                    <a:pt x="0" y="17"/>
                  </a:moveTo>
                  <a:lnTo>
                    <a:pt x="24" y="26"/>
                  </a:lnTo>
                  <a:lnTo>
                    <a:pt x="33" y="6"/>
                  </a:lnTo>
                  <a:lnTo>
                    <a:pt x="18" y="0"/>
                  </a:lnTo>
                  <a:lnTo>
                    <a:pt x="9" y="6"/>
                  </a:lnTo>
                  <a:lnTo>
                    <a:pt x="0" y="11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85" name="Freeform 101">
              <a:extLst>
                <a:ext uri="{FF2B5EF4-FFF2-40B4-BE49-F238E27FC236}">
                  <a16:creationId xmlns:a16="http://schemas.microsoft.com/office/drawing/2014/main" id="{698DCCD5-4E87-450E-83F7-013C508EB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686"/>
              <a:ext cx="2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0" y="16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86" name="Freeform 102">
              <a:extLst>
                <a:ext uri="{FF2B5EF4-FFF2-40B4-BE49-F238E27FC236}">
                  <a16:creationId xmlns:a16="http://schemas.microsoft.com/office/drawing/2014/main" id="{BB476AC7-E06C-4876-8026-EA436C10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762"/>
              <a:ext cx="18" cy="1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15"/>
                </a:cxn>
                <a:cxn ang="0">
                  <a:pos x="0" y="18"/>
                </a:cxn>
                <a:cxn ang="0">
                  <a:pos x="15" y="0"/>
                </a:cxn>
              </a:cxnLst>
              <a:rect l="0" t="0" r="r" b="b"/>
              <a:pathLst>
                <a:path w="18" h="18">
                  <a:moveTo>
                    <a:pt x="15" y="0"/>
                  </a:moveTo>
                  <a:lnTo>
                    <a:pt x="18" y="15"/>
                  </a:lnTo>
                  <a:lnTo>
                    <a:pt x="0" y="18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87" name="Freeform 103">
              <a:extLst>
                <a:ext uri="{FF2B5EF4-FFF2-40B4-BE49-F238E27FC236}">
                  <a16:creationId xmlns:a16="http://schemas.microsoft.com/office/drawing/2014/main" id="{0A43540B-1A47-497E-A7F8-9CA2FBA06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637"/>
              <a:ext cx="33" cy="2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2"/>
                </a:cxn>
                <a:cxn ang="0">
                  <a:pos x="21" y="27"/>
                </a:cxn>
                <a:cxn ang="0">
                  <a:pos x="33" y="12"/>
                </a:cxn>
                <a:cxn ang="0">
                  <a:pos x="15" y="0"/>
                </a:cxn>
              </a:cxnLst>
              <a:rect l="0" t="0" r="r" b="b"/>
              <a:pathLst>
                <a:path w="33" h="27">
                  <a:moveTo>
                    <a:pt x="15" y="0"/>
                  </a:moveTo>
                  <a:lnTo>
                    <a:pt x="0" y="12"/>
                  </a:lnTo>
                  <a:lnTo>
                    <a:pt x="21" y="27"/>
                  </a:lnTo>
                  <a:lnTo>
                    <a:pt x="33" y="1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88" name="Freeform 104">
              <a:extLst>
                <a:ext uri="{FF2B5EF4-FFF2-40B4-BE49-F238E27FC236}">
                  <a16:creationId xmlns:a16="http://schemas.microsoft.com/office/drawing/2014/main" id="{4CB4686B-BECD-4FD5-B5FF-BA0DC1E3E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613"/>
              <a:ext cx="33" cy="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5" y="27"/>
                </a:cxn>
                <a:cxn ang="0">
                  <a:pos x="33" y="15"/>
                </a:cxn>
                <a:cxn ang="0">
                  <a:pos x="18" y="0"/>
                </a:cxn>
                <a:cxn ang="0">
                  <a:pos x="0" y="9"/>
                </a:cxn>
              </a:cxnLst>
              <a:rect l="0" t="0" r="r" b="b"/>
              <a:pathLst>
                <a:path w="33" h="27">
                  <a:moveTo>
                    <a:pt x="0" y="9"/>
                  </a:moveTo>
                  <a:lnTo>
                    <a:pt x="15" y="27"/>
                  </a:lnTo>
                  <a:lnTo>
                    <a:pt x="33" y="15"/>
                  </a:lnTo>
                  <a:lnTo>
                    <a:pt x="18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89" name="Freeform 105">
              <a:extLst>
                <a:ext uri="{FF2B5EF4-FFF2-40B4-BE49-F238E27FC236}">
                  <a16:creationId xmlns:a16="http://schemas.microsoft.com/office/drawing/2014/main" id="{4B50B9F1-2978-4FCD-A5B3-209B131A3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562"/>
              <a:ext cx="48" cy="33"/>
            </a:xfrm>
            <a:custGeom>
              <a:avLst/>
              <a:gdLst/>
              <a:ahLst/>
              <a:cxnLst>
                <a:cxn ang="0">
                  <a:pos x="21" y="9"/>
                </a:cxn>
                <a:cxn ang="0">
                  <a:pos x="30" y="15"/>
                </a:cxn>
                <a:cxn ang="0">
                  <a:pos x="48" y="0"/>
                </a:cxn>
                <a:cxn ang="0">
                  <a:pos x="39" y="30"/>
                </a:cxn>
                <a:cxn ang="0">
                  <a:pos x="21" y="33"/>
                </a:cxn>
                <a:cxn ang="0">
                  <a:pos x="0" y="12"/>
                </a:cxn>
                <a:cxn ang="0">
                  <a:pos x="21" y="9"/>
                </a:cxn>
              </a:cxnLst>
              <a:rect l="0" t="0" r="r" b="b"/>
              <a:pathLst>
                <a:path w="48" h="33">
                  <a:moveTo>
                    <a:pt x="21" y="9"/>
                  </a:moveTo>
                  <a:lnTo>
                    <a:pt x="30" y="15"/>
                  </a:lnTo>
                  <a:lnTo>
                    <a:pt x="48" y="0"/>
                  </a:lnTo>
                  <a:lnTo>
                    <a:pt x="39" y="30"/>
                  </a:lnTo>
                  <a:lnTo>
                    <a:pt x="21" y="33"/>
                  </a:lnTo>
                  <a:lnTo>
                    <a:pt x="0" y="12"/>
                  </a:lnTo>
                  <a:lnTo>
                    <a:pt x="21" y="9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90" name="Freeform 106">
              <a:extLst>
                <a:ext uri="{FF2B5EF4-FFF2-40B4-BE49-F238E27FC236}">
                  <a16:creationId xmlns:a16="http://schemas.microsoft.com/office/drawing/2014/main" id="{D8C99013-D872-49E5-9A4C-ECC294767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532"/>
              <a:ext cx="24" cy="1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" y="6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12" y="0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lnTo>
                    <a:pt x="21" y="6"/>
                  </a:lnTo>
                  <a:lnTo>
                    <a:pt x="24" y="18"/>
                  </a:lnTo>
                  <a:lnTo>
                    <a:pt x="0" y="18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91" name="Freeform 107">
              <a:extLst>
                <a:ext uri="{FF2B5EF4-FFF2-40B4-BE49-F238E27FC236}">
                  <a16:creationId xmlns:a16="http://schemas.microsoft.com/office/drawing/2014/main" id="{73010819-8153-4D04-AC6A-A631E4BFD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" y="1146"/>
              <a:ext cx="36" cy="2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6" y="12"/>
                </a:cxn>
              </a:cxnLst>
              <a:rect l="0" t="0" r="r" b="b"/>
              <a:pathLst>
                <a:path w="36" h="21">
                  <a:moveTo>
                    <a:pt x="36" y="12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3" y="21"/>
                  </a:lnTo>
                  <a:lnTo>
                    <a:pt x="36" y="12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</p:grpSp>
      <p:sp>
        <p:nvSpPr>
          <p:cNvPr id="92" name="Freeform 108">
            <a:extLst>
              <a:ext uri="{FF2B5EF4-FFF2-40B4-BE49-F238E27FC236}">
                <a16:creationId xmlns:a16="http://schemas.microsoft.com/office/drawing/2014/main" id="{1CBF1EF0-3BB5-40D0-BCA1-832844CEC3F5}"/>
              </a:ext>
            </a:extLst>
          </p:cNvPr>
          <p:cNvSpPr>
            <a:spLocks/>
          </p:cNvSpPr>
          <p:nvPr/>
        </p:nvSpPr>
        <p:spPr bwMode="auto">
          <a:xfrm>
            <a:off x="3151152" y="4774593"/>
            <a:ext cx="588963" cy="263525"/>
          </a:xfrm>
          <a:custGeom>
            <a:avLst/>
            <a:gdLst/>
            <a:ahLst/>
            <a:cxnLst>
              <a:cxn ang="0">
                <a:pos x="120" y="8"/>
              </a:cxn>
              <a:cxn ang="0">
                <a:pos x="132" y="0"/>
              </a:cxn>
              <a:cxn ang="0">
                <a:pos x="146" y="0"/>
              </a:cxn>
              <a:cxn ang="0">
                <a:pos x="152" y="11"/>
              </a:cxn>
              <a:cxn ang="0">
                <a:pos x="165" y="2"/>
              </a:cxn>
              <a:cxn ang="0">
                <a:pos x="178" y="6"/>
              </a:cxn>
              <a:cxn ang="0">
                <a:pos x="198" y="27"/>
              </a:cxn>
              <a:cxn ang="0">
                <a:pos x="220" y="36"/>
              </a:cxn>
              <a:cxn ang="0">
                <a:pos x="228" y="38"/>
              </a:cxn>
              <a:cxn ang="0">
                <a:pos x="239" y="29"/>
              </a:cxn>
              <a:cxn ang="0">
                <a:pos x="250" y="25"/>
              </a:cxn>
              <a:cxn ang="0">
                <a:pos x="280" y="33"/>
              </a:cxn>
              <a:cxn ang="0">
                <a:pos x="320" y="42"/>
              </a:cxn>
              <a:cxn ang="0">
                <a:pos x="352" y="51"/>
              </a:cxn>
              <a:cxn ang="0">
                <a:pos x="341" y="64"/>
              </a:cxn>
              <a:cxn ang="0">
                <a:pos x="320" y="85"/>
              </a:cxn>
              <a:cxn ang="0">
                <a:pos x="315" y="92"/>
              </a:cxn>
              <a:cxn ang="0">
                <a:pos x="317" y="107"/>
              </a:cxn>
              <a:cxn ang="0">
                <a:pos x="302" y="107"/>
              </a:cxn>
              <a:cxn ang="0">
                <a:pos x="287" y="96"/>
              </a:cxn>
              <a:cxn ang="0">
                <a:pos x="272" y="92"/>
              </a:cxn>
              <a:cxn ang="0">
                <a:pos x="233" y="101"/>
              </a:cxn>
              <a:cxn ang="0">
                <a:pos x="223" y="110"/>
              </a:cxn>
              <a:cxn ang="0">
                <a:pos x="212" y="124"/>
              </a:cxn>
              <a:cxn ang="0">
                <a:pos x="191" y="137"/>
              </a:cxn>
              <a:cxn ang="0">
                <a:pos x="179" y="137"/>
              </a:cxn>
              <a:cxn ang="0">
                <a:pos x="166" y="126"/>
              </a:cxn>
              <a:cxn ang="0">
                <a:pos x="155" y="126"/>
              </a:cxn>
              <a:cxn ang="0">
                <a:pos x="115" y="145"/>
              </a:cxn>
              <a:cxn ang="0">
                <a:pos x="96" y="155"/>
              </a:cxn>
              <a:cxn ang="0">
                <a:pos x="82" y="157"/>
              </a:cxn>
              <a:cxn ang="0">
                <a:pos x="50" y="155"/>
              </a:cxn>
              <a:cxn ang="0">
                <a:pos x="37" y="155"/>
              </a:cxn>
              <a:cxn ang="0">
                <a:pos x="27" y="140"/>
              </a:cxn>
              <a:cxn ang="0">
                <a:pos x="22" y="135"/>
              </a:cxn>
              <a:cxn ang="0">
                <a:pos x="11" y="129"/>
              </a:cxn>
              <a:cxn ang="0">
                <a:pos x="5" y="122"/>
              </a:cxn>
              <a:cxn ang="0">
                <a:pos x="0" y="107"/>
              </a:cxn>
              <a:cxn ang="0">
                <a:pos x="0" y="90"/>
              </a:cxn>
              <a:cxn ang="0">
                <a:pos x="34" y="76"/>
              </a:cxn>
              <a:cxn ang="0">
                <a:pos x="72" y="76"/>
              </a:cxn>
              <a:cxn ang="0">
                <a:pos x="95" y="55"/>
              </a:cxn>
              <a:cxn ang="0">
                <a:pos x="98" y="19"/>
              </a:cxn>
              <a:cxn ang="0">
                <a:pos x="120" y="8"/>
              </a:cxn>
            </a:cxnLst>
            <a:rect l="0" t="0" r="r" b="b"/>
            <a:pathLst>
              <a:path w="352" h="157">
                <a:moveTo>
                  <a:pt x="120" y="8"/>
                </a:moveTo>
                <a:lnTo>
                  <a:pt x="132" y="0"/>
                </a:lnTo>
                <a:lnTo>
                  <a:pt x="146" y="0"/>
                </a:lnTo>
                <a:lnTo>
                  <a:pt x="152" y="11"/>
                </a:lnTo>
                <a:lnTo>
                  <a:pt x="165" y="2"/>
                </a:lnTo>
                <a:lnTo>
                  <a:pt x="178" y="6"/>
                </a:lnTo>
                <a:lnTo>
                  <a:pt x="198" y="27"/>
                </a:lnTo>
                <a:lnTo>
                  <a:pt x="220" y="36"/>
                </a:lnTo>
                <a:lnTo>
                  <a:pt x="228" y="38"/>
                </a:lnTo>
                <a:lnTo>
                  <a:pt x="239" y="29"/>
                </a:lnTo>
                <a:lnTo>
                  <a:pt x="250" y="25"/>
                </a:lnTo>
                <a:lnTo>
                  <a:pt x="280" y="33"/>
                </a:lnTo>
                <a:lnTo>
                  <a:pt x="320" y="42"/>
                </a:lnTo>
                <a:lnTo>
                  <a:pt x="352" y="51"/>
                </a:lnTo>
                <a:lnTo>
                  <a:pt x="341" y="64"/>
                </a:lnTo>
                <a:lnTo>
                  <a:pt x="320" y="85"/>
                </a:lnTo>
                <a:lnTo>
                  <a:pt x="315" y="92"/>
                </a:lnTo>
                <a:lnTo>
                  <a:pt x="317" y="107"/>
                </a:lnTo>
                <a:lnTo>
                  <a:pt x="302" y="107"/>
                </a:lnTo>
                <a:lnTo>
                  <a:pt x="287" y="96"/>
                </a:lnTo>
                <a:lnTo>
                  <a:pt x="272" y="92"/>
                </a:lnTo>
                <a:lnTo>
                  <a:pt x="233" y="101"/>
                </a:lnTo>
                <a:lnTo>
                  <a:pt x="223" y="110"/>
                </a:lnTo>
                <a:lnTo>
                  <a:pt x="212" y="124"/>
                </a:lnTo>
                <a:lnTo>
                  <a:pt x="191" y="137"/>
                </a:lnTo>
                <a:lnTo>
                  <a:pt x="179" y="137"/>
                </a:lnTo>
                <a:lnTo>
                  <a:pt x="166" y="126"/>
                </a:lnTo>
                <a:lnTo>
                  <a:pt x="155" y="126"/>
                </a:lnTo>
                <a:lnTo>
                  <a:pt x="115" y="145"/>
                </a:lnTo>
                <a:lnTo>
                  <a:pt x="96" y="155"/>
                </a:lnTo>
                <a:lnTo>
                  <a:pt x="82" y="157"/>
                </a:lnTo>
                <a:lnTo>
                  <a:pt x="50" y="155"/>
                </a:lnTo>
                <a:lnTo>
                  <a:pt x="37" y="155"/>
                </a:lnTo>
                <a:lnTo>
                  <a:pt x="27" y="140"/>
                </a:lnTo>
                <a:lnTo>
                  <a:pt x="22" y="135"/>
                </a:lnTo>
                <a:lnTo>
                  <a:pt x="11" y="129"/>
                </a:lnTo>
                <a:lnTo>
                  <a:pt x="5" y="122"/>
                </a:lnTo>
                <a:lnTo>
                  <a:pt x="0" y="107"/>
                </a:lnTo>
                <a:lnTo>
                  <a:pt x="0" y="90"/>
                </a:lnTo>
                <a:lnTo>
                  <a:pt x="34" y="76"/>
                </a:lnTo>
                <a:lnTo>
                  <a:pt x="72" y="76"/>
                </a:lnTo>
                <a:lnTo>
                  <a:pt x="95" y="55"/>
                </a:lnTo>
                <a:lnTo>
                  <a:pt x="98" y="19"/>
                </a:lnTo>
                <a:lnTo>
                  <a:pt x="120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7" name="TextBox 32">
            <a:extLst>
              <a:ext uri="{FF2B5EF4-FFF2-40B4-BE49-F238E27FC236}">
                <a16:creationId xmlns:a16="http://schemas.microsoft.com/office/drawing/2014/main" id="{04D9E3C7-C8AD-4679-8C72-6EA8997F6E27}"/>
              </a:ext>
            </a:extLst>
          </p:cNvPr>
          <p:cNvSpPr txBox="1"/>
          <p:nvPr/>
        </p:nvSpPr>
        <p:spPr>
          <a:xfrm>
            <a:off x="1547264" y="4780943"/>
            <a:ext cx="26651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100" dirty="0">
              <a:highlight>
                <a:srgbClr val="6AB554"/>
              </a:highlight>
            </a:endParaRPr>
          </a:p>
          <a:p>
            <a:r>
              <a:rPr lang="da-DK" sz="11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-  8</a:t>
            </a:r>
            <a:r>
              <a:rPr lang="da-DK" sz="1100" dirty="0">
                <a:highlight>
                  <a:srgbClr val="000000"/>
                </a:highlight>
              </a:rPr>
              <a:t> </a:t>
            </a:r>
            <a:endParaRPr lang="da-DK" sz="11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8" name="TextBox 32">
            <a:extLst>
              <a:ext uri="{FF2B5EF4-FFF2-40B4-BE49-F238E27FC236}">
                <a16:creationId xmlns:a16="http://schemas.microsoft.com/office/drawing/2014/main" id="{1114143D-E27C-48B7-8FA4-7AD6D82B1288}"/>
              </a:ext>
            </a:extLst>
          </p:cNvPr>
          <p:cNvSpPr txBox="1"/>
          <p:nvPr/>
        </p:nvSpPr>
        <p:spPr>
          <a:xfrm>
            <a:off x="2855875" y="4935441"/>
            <a:ext cx="21922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100" b="0" i="0" u="none" strike="noStrike" dirty="0">
              <a:solidFill>
                <a:srgbClr val="000000"/>
              </a:solidFill>
              <a:effectLst/>
              <a:highlight>
                <a:srgbClr val="6AB554"/>
              </a:highlight>
              <a:latin typeface="Arial" panose="020B0604020202020204" pitchFamily="34" charset="0"/>
            </a:endParaRPr>
          </a:p>
          <a:p>
            <a:r>
              <a:rPr lang="da-DK" sz="1100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+1</a:t>
            </a:r>
            <a:r>
              <a:rPr lang="da-DK" sz="1100" dirty="0">
                <a:highlight>
                  <a:srgbClr val="000000"/>
                </a:highlight>
              </a:rPr>
              <a:t> </a:t>
            </a:r>
            <a:endParaRPr lang="da-DK" sz="11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9" name="TextBox 32">
            <a:extLst>
              <a:ext uri="{FF2B5EF4-FFF2-40B4-BE49-F238E27FC236}">
                <a16:creationId xmlns:a16="http://schemas.microsoft.com/office/drawing/2014/main" id="{6F2D118D-3C64-4939-BE63-47E7D46EA270}"/>
              </a:ext>
            </a:extLst>
          </p:cNvPr>
          <p:cNvSpPr txBox="1"/>
          <p:nvPr/>
        </p:nvSpPr>
        <p:spPr>
          <a:xfrm>
            <a:off x="1929494" y="4312422"/>
            <a:ext cx="17624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100" dirty="0">
              <a:highlight>
                <a:srgbClr val="6AB554"/>
              </a:highlight>
            </a:endParaRPr>
          </a:p>
          <a:p>
            <a:r>
              <a:rPr lang="da-DK" sz="11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+3</a:t>
            </a:r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75B534C1-1D62-40A8-AE7D-BDD51042E713}"/>
              </a:ext>
            </a:extLst>
          </p:cNvPr>
          <p:cNvSpPr txBox="1"/>
          <p:nvPr/>
        </p:nvSpPr>
        <p:spPr>
          <a:xfrm>
            <a:off x="2478230" y="3576826"/>
            <a:ext cx="39547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100" dirty="0">
              <a:highlight>
                <a:srgbClr val="6AB554"/>
              </a:highlight>
            </a:endParaRPr>
          </a:p>
          <a:p>
            <a:r>
              <a:rPr lang="da-DK" sz="11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26-32</a:t>
            </a:r>
          </a:p>
        </p:txBody>
      </p:sp>
      <p:sp>
        <p:nvSpPr>
          <p:cNvPr id="11" name="TextBox 32">
            <a:extLst>
              <a:ext uri="{FF2B5EF4-FFF2-40B4-BE49-F238E27FC236}">
                <a16:creationId xmlns:a16="http://schemas.microsoft.com/office/drawing/2014/main" id="{BE1DBA3D-C0C3-4980-A154-E5F58DBD1EE6}"/>
              </a:ext>
            </a:extLst>
          </p:cNvPr>
          <p:cNvSpPr txBox="1"/>
          <p:nvPr/>
        </p:nvSpPr>
        <p:spPr>
          <a:xfrm>
            <a:off x="2482004" y="4262416"/>
            <a:ext cx="17624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100" dirty="0">
              <a:highlight>
                <a:srgbClr val="6AB554"/>
              </a:highlight>
            </a:endParaRPr>
          </a:p>
          <a:p>
            <a:r>
              <a:rPr lang="da-DK" sz="11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+0</a:t>
            </a:r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id="{125695E7-C2A6-434F-9CF1-B9010A0B79BF}"/>
              </a:ext>
            </a:extLst>
          </p:cNvPr>
          <p:cNvSpPr txBox="1"/>
          <p:nvPr/>
        </p:nvSpPr>
        <p:spPr>
          <a:xfrm>
            <a:off x="3785848" y="2583579"/>
            <a:ext cx="22352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100" dirty="0">
              <a:highlight>
                <a:srgbClr val="6AB554"/>
              </a:highlight>
            </a:endParaRPr>
          </a:p>
          <a:p>
            <a:r>
              <a:rPr lang="da-DK" sz="1100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-</a:t>
            </a:r>
            <a:r>
              <a:rPr lang="da-DK" sz="11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 1</a:t>
            </a:r>
          </a:p>
        </p:txBody>
      </p:sp>
      <p:sp>
        <p:nvSpPr>
          <p:cNvPr id="13" name="TextBox 32">
            <a:extLst>
              <a:ext uri="{FF2B5EF4-FFF2-40B4-BE49-F238E27FC236}">
                <a16:creationId xmlns:a16="http://schemas.microsoft.com/office/drawing/2014/main" id="{5CEBD979-2E3D-423F-BE2D-F588F1CF2C99}"/>
              </a:ext>
            </a:extLst>
          </p:cNvPr>
          <p:cNvSpPr txBox="1"/>
          <p:nvPr/>
        </p:nvSpPr>
        <p:spPr>
          <a:xfrm>
            <a:off x="1492214" y="3721355"/>
            <a:ext cx="1805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100" dirty="0">
              <a:highlight>
                <a:srgbClr val="6AB554"/>
              </a:highlight>
            </a:endParaRPr>
          </a:p>
          <a:p>
            <a:r>
              <a:rPr lang="da-DK" sz="11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+1</a:t>
            </a:r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B58E0838-C153-414F-993C-DC57CD5A6316}"/>
              </a:ext>
            </a:extLst>
          </p:cNvPr>
          <p:cNvSpPr txBox="1"/>
          <p:nvPr/>
        </p:nvSpPr>
        <p:spPr>
          <a:xfrm>
            <a:off x="975474" y="3594708"/>
            <a:ext cx="22352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100" dirty="0">
              <a:highlight>
                <a:srgbClr val="6AB554"/>
              </a:highlight>
            </a:endParaRPr>
          </a:p>
          <a:p>
            <a:r>
              <a:rPr lang="da-DK" sz="11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+ 0</a:t>
            </a: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9C7E9DAC-7AF0-4696-9F5A-59BC70CE6E26}"/>
              </a:ext>
            </a:extLst>
          </p:cNvPr>
          <p:cNvSpPr txBox="1"/>
          <p:nvPr/>
        </p:nvSpPr>
        <p:spPr>
          <a:xfrm>
            <a:off x="2050982" y="3963759"/>
            <a:ext cx="17624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100" b="0" i="0" u="none" strike="noStrike" dirty="0">
              <a:solidFill>
                <a:srgbClr val="000000"/>
              </a:solidFill>
              <a:effectLst/>
              <a:highlight>
                <a:srgbClr val="6AB554"/>
              </a:highlight>
              <a:latin typeface="Arial" panose="020B0604020202020204" pitchFamily="34" charset="0"/>
            </a:endParaRPr>
          </a:p>
          <a:p>
            <a:r>
              <a:rPr lang="da-DK" sz="11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+3</a:t>
            </a:r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2D5174C2-BBC4-462E-94C0-CFA28C807836}"/>
              </a:ext>
            </a:extLst>
          </p:cNvPr>
          <p:cNvSpPr txBox="1"/>
          <p:nvPr/>
        </p:nvSpPr>
        <p:spPr>
          <a:xfrm>
            <a:off x="2545847" y="2843987"/>
            <a:ext cx="22352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100" dirty="0">
              <a:highlight>
                <a:srgbClr val="6AB554"/>
              </a:highlight>
            </a:endParaRPr>
          </a:p>
          <a:p>
            <a:r>
              <a:rPr lang="da-DK" sz="1100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-  6</a:t>
            </a:r>
            <a:endParaRPr lang="da-DK" sz="1100" b="0" i="0" u="none" strike="noStrike" dirty="0"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sp>
        <p:nvSpPr>
          <p:cNvPr id="17" name="TextBox 32">
            <a:extLst>
              <a:ext uri="{FF2B5EF4-FFF2-40B4-BE49-F238E27FC236}">
                <a16:creationId xmlns:a16="http://schemas.microsoft.com/office/drawing/2014/main" id="{1C8174D2-834B-4598-9245-42E746AA46FF}"/>
              </a:ext>
            </a:extLst>
          </p:cNvPr>
          <p:cNvSpPr txBox="1"/>
          <p:nvPr/>
        </p:nvSpPr>
        <p:spPr>
          <a:xfrm>
            <a:off x="3437478" y="4382642"/>
            <a:ext cx="26221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100" dirty="0">
              <a:highlight>
                <a:srgbClr val="6AB554"/>
              </a:highlight>
            </a:endParaRPr>
          </a:p>
          <a:p>
            <a:r>
              <a:rPr lang="da-DK" sz="11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+</a:t>
            </a:r>
            <a:r>
              <a:rPr lang="da-DK" sz="1100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8</a:t>
            </a:r>
            <a:endParaRPr lang="da-DK" sz="1100" b="0" i="0" u="none" strike="noStrike" dirty="0"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376E9270-89D2-4B54-B6F5-DE1E34716FAC}"/>
              </a:ext>
            </a:extLst>
          </p:cNvPr>
          <p:cNvSpPr txBox="1"/>
          <p:nvPr/>
        </p:nvSpPr>
        <p:spPr>
          <a:xfrm>
            <a:off x="2989775" y="2999082"/>
            <a:ext cx="22782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100" dirty="0">
              <a:highlight>
                <a:srgbClr val="6AB554"/>
              </a:highlight>
            </a:endParaRPr>
          </a:p>
          <a:p>
            <a:r>
              <a:rPr lang="da-DK" sz="11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-</a:t>
            </a:r>
            <a:r>
              <a:rPr lang="da-DK" sz="1100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2</a:t>
            </a:r>
            <a:endParaRPr lang="da-DK" sz="1100" b="0" i="0" u="none" strike="noStrike" dirty="0"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sp>
        <p:nvSpPr>
          <p:cNvPr id="29" name="Pladsholder til slidenummer 4">
            <a:extLst>
              <a:ext uri="{FF2B5EF4-FFF2-40B4-BE49-F238E27FC236}">
                <a16:creationId xmlns:a16="http://schemas.microsoft.com/office/drawing/2014/main" id="{A8C5C985-2FD6-4E7D-93E7-B616745F3AFD}"/>
              </a:ext>
            </a:extLst>
          </p:cNvPr>
          <p:cNvSpPr txBox="1">
            <a:spLocks/>
          </p:cNvSpPr>
          <p:nvPr/>
        </p:nvSpPr>
        <p:spPr>
          <a:xfrm>
            <a:off x="3298707" y="5031693"/>
            <a:ext cx="320675" cy="146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13" dirty="0"/>
          </a:p>
        </p:txBody>
      </p:sp>
      <p:sp>
        <p:nvSpPr>
          <p:cNvPr id="109" name="Freeform 15">
            <a:extLst>
              <a:ext uri="{FF2B5EF4-FFF2-40B4-BE49-F238E27FC236}">
                <a16:creationId xmlns:a16="http://schemas.microsoft.com/office/drawing/2014/main" id="{DE3831C1-9E49-48AF-ABC3-EF811D8146F1}"/>
              </a:ext>
            </a:extLst>
          </p:cNvPr>
          <p:cNvSpPr>
            <a:spLocks/>
          </p:cNvSpPr>
          <p:nvPr/>
        </p:nvSpPr>
        <p:spPr bwMode="auto">
          <a:xfrm>
            <a:off x="8235191" y="4928079"/>
            <a:ext cx="500063" cy="323850"/>
          </a:xfrm>
          <a:custGeom>
            <a:avLst/>
            <a:gdLst/>
            <a:ahLst/>
            <a:cxnLst>
              <a:cxn ang="0">
                <a:pos x="157" y="37"/>
              </a:cxn>
              <a:cxn ang="0">
                <a:pos x="142" y="24"/>
              </a:cxn>
              <a:cxn ang="0">
                <a:pos x="144" y="19"/>
              </a:cxn>
              <a:cxn ang="0">
                <a:pos x="135" y="11"/>
              </a:cxn>
              <a:cxn ang="0">
                <a:pos x="127" y="0"/>
              </a:cxn>
              <a:cxn ang="0">
                <a:pos x="117" y="11"/>
              </a:cxn>
              <a:cxn ang="0">
                <a:pos x="111" y="7"/>
              </a:cxn>
              <a:cxn ang="0">
                <a:pos x="100" y="17"/>
              </a:cxn>
              <a:cxn ang="0">
                <a:pos x="100" y="22"/>
              </a:cxn>
              <a:cxn ang="0">
                <a:pos x="87" y="28"/>
              </a:cxn>
              <a:cxn ang="0">
                <a:pos x="54" y="54"/>
              </a:cxn>
              <a:cxn ang="0">
                <a:pos x="45" y="65"/>
              </a:cxn>
              <a:cxn ang="0">
                <a:pos x="45" y="78"/>
              </a:cxn>
              <a:cxn ang="0">
                <a:pos x="33" y="82"/>
              </a:cxn>
              <a:cxn ang="0">
                <a:pos x="9" y="108"/>
              </a:cxn>
              <a:cxn ang="0">
                <a:pos x="9" y="117"/>
              </a:cxn>
              <a:cxn ang="0">
                <a:pos x="0" y="128"/>
              </a:cxn>
              <a:cxn ang="0">
                <a:pos x="4" y="141"/>
              </a:cxn>
              <a:cxn ang="0">
                <a:pos x="15" y="134"/>
              </a:cxn>
              <a:cxn ang="0">
                <a:pos x="26" y="122"/>
              </a:cxn>
              <a:cxn ang="0">
                <a:pos x="43" y="119"/>
              </a:cxn>
              <a:cxn ang="0">
                <a:pos x="54" y="122"/>
              </a:cxn>
              <a:cxn ang="0">
                <a:pos x="58" y="141"/>
              </a:cxn>
              <a:cxn ang="0">
                <a:pos x="56" y="154"/>
              </a:cxn>
              <a:cxn ang="0">
                <a:pos x="63" y="163"/>
              </a:cxn>
              <a:cxn ang="0">
                <a:pos x="72" y="169"/>
              </a:cxn>
              <a:cxn ang="0">
                <a:pos x="91" y="171"/>
              </a:cxn>
              <a:cxn ang="0">
                <a:pos x="133" y="176"/>
              </a:cxn>
              <a:cxn ang="0">
                <a:pos x="142" y="171"/>
              </a:cxn>
              <a:cxn ang="0">
                <a:pos x="148" y="163"/>
              </a:cxn>
              <a:cxn ang="0">
                <a:pos x="152" y="146"/>
              </a:cxn>
              <a:cxn ang="0">
                <a:pos x="167" y="145"/>
              </a:cxn>
              <a:cxn ang="0">
                <a:pos x="172" y="156"/>
              </a:cxn>
              <a:cxn ang="0">
                <a:pos x="172" y="181"/>
              </a:cxn>
              <a:cxn ang="0">
                <a:pos x="191" y="194"/>
              </a:cxn>
              <a:cxn ang="0">
                <a:pos x="205" y="172"/>
              </a:cxn>
              <a:cxn ang="0">
                <a:pos x="220" y="165"/>
              </a:cxn>
              <a:cxn ang="0">
                <a:pos x="237" y="167"/>
              </a:cxn>
              <a:cxn ang="0">
                <a:pos x="250" y="174"/>
              </a:cxn>
              <a:cxn ang="0">
                <a:pos x="255" y="180"/>
              </a:cxn>
              <a:cxn ang="0">
                <a:pos x="259" y="161"/>
              </a:cxn>
              <a:cxn ang="0">
                <a:pos x="269" y="139"/>
              </a:cxn>
              <a:cxn ang="0">
                <a:pos x="291" y="135"/>
              </a:cxn>
              <a:cxn ang="0">
                <a:pos x="298" y="121"/>
              </a:cxn>
              <a:cxn ang="0">
                <a:pos x="291" y="109"/>
              </a:cxn>
              <a:cxn ang="0">
                <a:pos x="281" y="104"/>
              </a:cxn>
              <a:cxn ang="0">
                <a:pos x="253" y="99"/>
              </a:cxn>
              <a:cxn ang="0">
                <a:pos x="252" y="85"/>
              </a:cxn>
              <a:cxn ang="0">
                <a:pos x="252" y="70"/>
              </a:cxn>
              <a:cxn ang="0">
                <a:pos x="252" y="59"/>
              </a:cxn>
              <a:cxn ang="0">
                <a:pos x="235" y="50"/>
              </a:cxn>
              <a:cxn ang="0">
                <a:pos x="226" y="54"/>
              </a:cxn>
              <a:cxn ang="0">
                <a:pos x="211" y="43"/>
              </a:cxn>
              <a:cxn ang="0">
                <a:pos x="209" y="35"/>
              </a:cxn>
              <a:cxn ang="0">
                <a:pos x="203" y="26"/>
              </a:cxn>
              <a:cxn ang="0">
                <a:pos x="203" y="22"/>
              </a:cxn>
              <a:cxn ang="0">
                <a:pos x="187" y="17"/>
              </a:cxn>
              <a:cxn ang="0">
                <a:pos x="181" y="24"/>
              </a:cxn>
              <a:cxn ang="0">
                <a:pos x="170" y="32"/>
              </a:cxn>
              <a:cxn ang="0">
                <a:pos x="157" y="37"/>
              </a:cxn>
            </a:cxnLst>
            <a:rect l="0" t="0" r="r" b="b"/>
            <a:pathLst>
              <a:path w="298" h="194">
                <a:moveTo>
                  <a:pt x="157" y="37"/>
                </a:moveTo>
                <a:lnTo>
                  <a:pt x="142" y="24"/>
                </a:lnTo>
                <a:lnTo>
                  <a:pt x="144" y="19"/>
                </a:lnTo>
                <a:lnTo>
                  <a:pt x="135" y="11"/>
                </a:lnTo>
                <a:lnTo>
                  <a:pt x="127" y="0"/>
                </a:lnTo>
                <a:lnTo>
                  <a:pt x="117" y="11"/>
                </a:lnTo>
                <a:lnTo>
                  <a:pt x="111" y="7"/>
                </a:lnTo>
                <a:lnTo>
                  <a:pt x="100" y="17"/>
                </a:lnTo>
                <a:lnTo>
                  <a:pt x="100" y="22"/>
                </a:lnTo>
                <a:lnTo>
                  <a:pt x="87" y="28"/>
                </a:lnTo>
                <a:lnTo>
                  <a:pt x="54" y="54"/>
                </a:lnTo>
                <a:lnTo>
                  <a:pt x="45" y="65"/>
                </a:lnTo>
                <a:lnTo>
                  <a:pt x="45" y="78"/>
                </a:lnTo>
                <a:lnTo>
                  <a:pt x="33" y="82"/>
                </a:lnTo>
                <a:lnTo>
                  <a:pt x="9" y="108"/>
                </a:lnTo>
                <a:lnTo>
                  <a:pt x="9" y="117"/>
                </a:lnTo>
                <a:lnTo>
                  <a:pt x="0" y="128"/>
                </a:lnTo>
                <a:lnTo>
                  <a:pt x="4" y="141"/>
                </a:lnTo>
                <a:lnTo>
                  <a:pt x="15" y="134"/>
                </a:lnTo>
                <a:lnTo>
                  <a:pt x="26" y="122"/>
                </a:lnTo>
                <a:lnTo>
                  <a:pt x="43" y="119"/>
                </a:lnTo>
                <a:lnTo>
                  <a:pt x="54" y="122"/>
                </a:lnTo>
                <a:lnTo>
                  <a:pt x="58" y="141"/>
                </a:lnTo>
                <a:lnTo>
                  <a:pt x="56" y="154"/>
                </a:lnTo>
                <a:lnTo>
                  <a:pt x="63" y="163"/>
                </a:lnTo>
                <a:lnTo>
                  <a:pt x="72" y="169"/>
                </a:lnTo>
                <a:lnTo>
                  <a:pt x="91" y="171"/>
                </a:lnTo>
                <a:lnTo>
                  <a:pt x="133" y="176"/>
                </a:lnTo>
                <a:lnTo>
                  <a:pt x="142" y="171"/>
                </a:lnTo>
                <a:lnTo>
                  <a:pt x="148" y="163"/>
                </a:lnTo>
                <a:lnTo>
                  <a:pt x="152" y="146"/>
                </a:lnTo>
                <a:lnTo>
                  <a:pt x="167" y="145"/>
                </a:lnTo>
                <a:lnTo>
                  <a:pt x="172" y="156"/>
                </a:lnTo>
                <a:lnTo>
                  <a:pt x="172" y="181"/>
                </a:lnTo>
                <a:lnTo>
                  <a:pt x="191" y="194"/>
                </a:lnTo>
                <a:lnTo>
                  <a:pt x="205" y="172"/>
                </a:lnTo>
                <a:lnTo>
                  <a:pt x="220" y="165"/>
                </a:lnTo>
                <a:lnTo>
                  <a:pt x="237" y="167"/>
                </a:lnTo>
                <a:lnTo>
                  <a:pt x="250" y="174"/>
                </a:lnTo>
                <a:lnTo>
                  <a:pt x="255" y="180"/>
                </a:lnTo>
                <a:lnTo>
                  <a:pt x="259" y="161"/>
                </a:lnTo>
                <a:lnTo>
                  <a:pt x="269" y="139"/>
                </a:lnTo>
                <a:lnTo>
                  <a:pt x="291" y="135"/>
                </a:lnTo>
                <a:lnTo>
                  <a:pt x="298" y="121"/>
                </a:lnTo>
                <a:lnTo>
                  <a:pt x="291" y="109"/>
                </a:lnTo>
                <a:lnTo>
                  <a:pt x="281" y="104"/>
                </a:lnTo>
                <a:lnTo>
                  <a:pt x="253" y="99"/>
                </a:lnTo>
                <a:lnTo>
                  <a:pt x="252" y="85"/>
                </a:lnTo>
                <a:lnTo>
                  <a:pt x="252" y="70"/>
                </a:lnTo>
                <a:lnTo>
                  <a:pt x="252" y="59"/>
                </a:lnTo>
                <a:lnTo>
                  <a:pt x="235" y="50"/>
                </a:lnTo>
                <a:lnTo>
                  <a:pt x="226" y="54"/>
                </a:lnTo>
                <a:lnTo>
                  <a:pt x="211" y="43"/>
                </a:lnTo>
                <a:lnTo>
                  <a:pt x="209" y="35"/>
                </a:lnTo>
                <a:lnTo>
                  <a:pt x="203" y="26"/>
                </a:lnTo>
                <a:lnTo>
                  <a:pt x="203" y="22"/>
                </a:lnTo>
                <a:lnTo>
                  <a:pt x="187" y="17"/>
                </a:lnTo>
                <a:lnTo>
                  <a:pt x="181" y="24"/>
                </a:lnTo>
                <a:lnTo>
                  <a:pt x="170" y="32"/>
                </a:lnTo>
                <a:lnTo>
                  <a:pt x="157" y="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10" name="Freeform 16">
            <a:extLst>
              <a:ext uri="{FF2B5EF4-FFF2-40B4-BE49-F238E27FC236}">
                <a16:creationId xmlns:a16="http://schemas.microsoft.com/office/drawing/2014/main" id="{DC9B9869-DBD3-4C88-A3BB-ABDAB23A9687}"/>
              </a:ext>
            </a:extLst>
          </p:cNvPr>
          <p:cNvSpPr>
            <a:spLocks/>
          </p:cNvSpPr>
          <p:nvPr/>
        </p:nvSpPr>
        <p:spPr bwMode="auto">
          <a:xfrm>
            <a:off x="8636829" y="4889979"/>
            <a:ext cx="752475" cy="347663"/>
          </a:xfrm>
          <a:custGeom>
            <a:avLst/>
            <a:gdLst/>
            <a:ahLst/>
            <a:cxnLst>
              <a:cxn ang="0">
                <a:pos x="19" y="72"/>
              </a:cxn>
              <a:cxn ang="0">
                <a:pos x="36" y="82"/>
              </a:cxn>
              <a:cxn ang="0">
                <a:pos x="63" y="80"/>
              </a:cxn>
              <a:cxn ang="0">
                <a:pos x="88" y="78"/>
              </a:cxn>
              <a:cxn ang="0">
                <a:pos x="118" y="88"/>
              </a:cxn>
              <a:cxn ang="0">
                <a:pos x="138" y="85"/>
              </a:cxn>
              <a:cxn ang="0">
                <a:pos x="172" y="81"/>
              </a:cxn>
              <a:cxn ang="0">
                <a:pos x="209" y="100"/>
              </a:cxn>
              <a:cxn ang="0">
                <a:pos x="227" y="81"/>
              </a:cxn>
              <a:cxn ang="0">
                <a:pos x="212" y="40"/>
              </a:cxn>
              <a:cxn ang="0">
                <a:pos x="274" y="5"/>
              </a:cxn>
              <a:cxn ang="0">
                <a:pos x="291" y="20"/>
              </a:cxn>
              <a:cxn ang="0">
                <a:pos x="336" y="2"/>
              </a:cxn>
              <a:cxn ang="0">
                <a:pos x="385" y="17"/>
              </a:cxn>
              <a:cxn ang="0">
                <a:pos x="417" y="8"/>
              </a:cxn>
              <a:cxn ang="0">
                <a:pos x="442" y="52"/>
              </a:cxn>
              <a:cxn ang="0">
                <a:pos x="450" y="82"/>
              </a:cxn>
              <a:cxn ang="0">
                <a:pos x="429" y="100"/>
              </a:cxn>
              <a:cxn ang="0">
                <a:pos x="432" y="120"/>
              </a:cxn>
              <a:cxn ang="0">
                <a:pos x="424" y="148"/>
              </a:cxn>
              <a:cxn ang="0">
                <a:pos x="401" y="172"/>
              </a:cxn>
              <a:cxn ang="0">
                <a:pos x="380" y="189"/>
              </a:cxn>
              <a:cxn ang="0">
                <a:pos x="330" y="192"/>
              </a:cxn>
              <a:cxn ang="0">
                <a:pos x="289" y="206"/>
              </a:cxn>
              <a:cxn ang="0">
                <a:pos x="220" y="192"/>
              </a:cxn>
              <a:cxn ang="0">
                <a:pos x="154" y="165"/>
              </a:cxn>
              <a:cxn ang="0">
                <a:pos x="150" y="141"/>
              </a:cxn>
              <a:cxn ang="0">
                <a:pos x="107" y="139"/>
              </a:cxn>
              <a:cxn ang="0">
                <a:pos x="52" y="132"/>
              </a:cxn>
              <a:cxn ang="0">
                <a:pos x="28" y="123"/>
              </a:cxn>
              <a:cxn ang="0">
                <a:pos x="13" y="105"/>
              </a:cxn>
              <a:cxn ang="0">
                <a:pos x="0" y="74"/>
              </a:cxn>
            </a:cxnLst>
            <a:rect l="0" t="0" r="r" b="b"/>
            <a:pathLst>
              <a:path w="453" h="206">
                <a:moveTo>
                  <a:pt x="0" y="74"/>
                </a:moveTo>
                <a:lnTo>
                  <a:pt x="19" y="72"/>
                </a:lnTo>
                <a:lnTo>
                  <a:pt x="26" y="70"/>
                </a:lnTo>
                <a:lnTo>
                  <a:pt x="36" y="82"/>
                </a:lnTo>
                <a:lnTo>
                  <a:pt x="48" y="78"/>
                </a:lnTo>
                <a:lnTo>
                  <a:pt x="63" y="80"/>
                </a:lnTo>
                <a:lnTo>
                  <a:pt x="72" y="87"/>
                </a:lnTo>
                <a:lnTo>
                  <a:pt x="88" y="78"/>
                </a:lnTo>
                <a:lnTo>
                  <a:pt x="109" y="79"/>
                </a:lnTo>
                <a:lnTo>
                  <a:pt x="118" y="88"/>
                </a:lnTo>
                <a:lnTo>
                  <a:pt x="131" y="91"/>
                </a:lnTo>
                <a:lnTo>
                  <a:pt x="138" y="85"/>
                </a:lnTo>
                <a:lnTo>
                  <a:pt x="161" y="81"/>
                </a:lnTo>
                <a:lnTo>
                  <a:pt x="172" y="81"/>
                </a:lnTo>
                <a:lnTo>
                  <a:pt x="189" y="87"/>
                </a:lnTo>
                <a:lnTo>
                  <a:pt x="209" y="100"/>
                </a:lnTo>
                <a:lnTo>
                  <a:pt x="224" y="94"/>
                </a:lnTo>
                <a:lnTo>
                  <a:pt x="227" y="81"/>
                </a:lnTo>
                <a:lnTo>
                  <a:pt x="217" y="64"/>
                </a:lnTo>
                <a:lnTo>
                  <a:pt x="212" y="40"/>
                </a:lnTo>
                <a:lnTo>
                  <a:pt x="263" y="5"/>
                </a:lnTo>
                <a:lnTo>
                  <a:pt x="274" y="5"/>
                </a:lnTo>
                <a:lnTo>
                  <a:pt x="276" y="17"/>
                </a:lnTo>
                <a:lnTo>
                  <a:pt x="291" y="20"/>
                </a:lnTo>
                <a:lnTo>
                  <a:pt x="323" y="16"/>
                </a:lnTo>
                <a:lnTo>
                  <a:pt x="336" y="2"/>
                </a:lnTo>
                <a:lnTo>
                  <a:pt x="376" y="0"/>
                </a:lnTo>
                <a:lnTo>
                  <a:pt x="385" y="17"/>
                </a:lnTo>
                <a:lnTo>
                  <a:pt x="402" y="17"/>
                </a:lnTo>
                <a:lnTo>
                  <a:pt x="417" y="8"/>
                </a:lnTo>
                <a:lnTo>
                  <a:pt x="442" y="24"/>
                </a:lnTo>
                <a:lnTo>
                  <a:pt x="442" y="52"/>
                </a:lnTo>
                <a:lnTo>
                  <a:pt x="453" y="64"/>
                </a:lnTo>
                <a:lnTo>
                  <a:pt x="450" y="82"/>
                </a:lnTo>
                <a:lnTo>
                  <a:pt x="442" y="100"/>
                </a:lnTo>
                <a:lnTo>
                  <a:pt x="429" y="100"/>
                </a:lnTo>
                <a:lnTo>
                  <a:pt x="424" y="105"/>
                </a:lnTo>
                <a:lnTo>
                  <a:pt x="432" y="120"/>
                </a:lnTo>
                <a:lnTo>
                  <a:pt x="432" y="135"/>
                </a:lnTo>
                <a:lnTo>
                  <a:pt x="424" y="148"/>
                </a:lnTo>
                <a:lnTo>
                  <a:pt x="402" y="159"/>
                </a:lnTo>
                <a:lnTo>
                  <a:pt x="401" y="172"/>
                </a:lnTo>
                <a:lnTo>
                  <a:pt x="401" y="185"/>
                </a:lnTo>
                <a:lnTo>
                  <a:pt x="380" y="189"/>
                </a:lnTo>
                <a:lnTo>
                  <a:pt x="346" y="187"/>
                </a:lnTo>
                <a:lnTo>
                  <a:pt x="330" y="192"/>
                </a:lnTo>
                <a:lnTo>
                  <a:pt x="301" y="192"/>
                </a:lnTo>
                <a:lnTo>
                  <a:pt x="289" y="206"/>
                </a:lnTo>
                <a:lnTo>
                  <a:pt x="243" y="191"/>
                </a:lnTo>
                <a:lnTo>
                  <a:pt x="220" y="192"/>
                </a:lnTo>
                <a:lnTo>
                  <a:pt x="162" y="179"/>
                </a:lnTo>
                <a:lnTo>
                  <a:pt x="154" y="165"/>
                </a:lnTo>
                <a:lnTo>
                  <a:pt x="154" y="150"/>
                </a:lnTo>
                <a:lnTo>
                  <a:pt x="150" y="141"/>
                </a:lnTo>
                <a:lnTo>
                  <a:pt x="143" y="137"/>
                </a:lnTo>
                <a:lnTo>
                  <a:pt x="107" y="139"/>
                </a:lnTo>
                <a:lnTo>
                  <a:pt x="57" y="144"/>
                </a:lnTo>
                <a:lnTo>
                  <a:pt x="52" y="132"/>
                </a:lnTo>
                <a:lnTo>
                  <a:pt x="43" y="128"/>
                </a:lnTo>
                <a:lnTo>
                  <a:pt x="28" y="123"/>
                </a:lnTo>
                <a:lnTo>
                  <a:pt x="13" y="119"/>
                </a:lnTo>
                <a:lnTo>
                  <a:pt x="13" y="105"/>
                </a:lnTo>
                <a:lnTo>
                  <a:pt x="13" y="85"/>
                </a:lnTo>
                <a:lnTo>
                  <a:pt x="0" y="7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11" name="Freeform 18">
            <a:extLst>
              <a:ext uri="{FF2B5EF4-FFF2-40B4-BE49-F238E27FC236}">
                <a16:creationId xmlns:a16="http://schemas.microsoft.com/office/drawing/2014/main" id="{0251FD5F-D6CE-41AD-923B-43D26C7B9345}"/>
              </a:ext>
            </a:extLst>
          </p:cNvPr>
          <p:cNvSpPr>
            <a:spLocks/>
          </p:cNvSpPr>
          <p:nvPr/>
        </p:nvSpPr>
        <p:spPr bwMode="auto">
          <a:xfrm>
            <a:off x="8997191" y="5199542"/>
            <a:ext cx="327025" cy="198438"/>
          </a:xfrm>
          <a:custGeom>
            <a:avLst/>
            <a:gdLst/>
            <a:ahLst/>
            <a:cxnLst>
              <a:cxn ang="0">
                <a:pos x="17" y="63"/>
              </a:cxn>
              <a:cxn ang="0">
                <a:pos x="37" y="83"/>
              </a:cxn>
              <a:cxn ang="0">
                <a:pos x="31" y="93"/>
              </a:cxn>
              <a:cxn ang="0">
                <a:pos x="22" y="100"/>
              </a:cxn>
              <a:cxn ang="0">
                <a:pos x="11" y="102"/>
              </a:cxn>
              <a:cxn ang="0">
                <a:pos x="0" y="104"/>
              </a:cxn>
              <a:cxn ang="0">
                <a:pos x="20" y="113"/>
              </a:cxn>
              <a:cxn ang="0">
                <a:pos x="28" y="115"/>
              </a:cxn>
              <a:cxn ang="0">
                <a:pos x="53" y="100"/>
              </a:cxn>
              <a:cxn ang="0">
                <a:pos x="108" y="114"/>
              </a:cxn>
              <a:cxn ang="0">
                <a:pos x="144" y="74"/>
              </a:cxn>
              <a:cxn ang="0">
                <a:pos x="151" y="57"/>
              </a:cxn>
              <a:cxn ang="0">
                <a:pos x="158" y="52"/>
              </a:cxn>
              <a:cxn ang="0">
                <a:pos x="178" y="54"/>
              </a:cxn>
              <a:cxn ang="0">
                <a:pos x="199" y="30"/>
              </a:cxn>
              <a:cxn ang="0">
                <a:pos x="197" y="15"/>
              </a:cxn>
              <a:cxn ang="0">
                <a:pos x="183" y="0"/>
              </a:cxn>
              <a:cxn ang="0">
                <a:pos x="173" y="2"/>
              </a:cxn>
              <a:cxn ang="0">
                <a:pos x="163" y="5"/>
              </a:cxn>
              <a:cxn ang="0">
                <a:pos x="145" y="1"/>
              </a:cxn>
              <a:cxn ang="0">
                <a:pos x="127" y="2"/>
              </a:cxn>
              <a:cxn ang="0">
                <a:pos x="109" y="7"/>
              </a:cxn>
              <a:cxn ang="0">
                <a:pos x="84" y="5"/>
              </a:cxn>
              <a:cxn ang="0">
                <a:pos x="73" y="20"/>
              </a:cxn>
              <a:cxn ang="0">
                <a:pos x="31" y="7"/>
              </a:cxn>
              <a:cxn ang="0">
                <a:pos x="15" y="7"/>
              </a:cxn>
              <a:cxn ang="0">
                <a:pos x="15" y="32"/>
              </a:cxn>
              <a:cxn ang="0">
                <a:pos x="17" y="63"/>
              </a:cxn>
            </a:cxnLst>
            <a:rect l="0" t="0" r="r" b="b"/>
            <a:pathLst>
              <a:path w="199" h="115">
                <a:moveTo>
                  <a:pt x="17" y="63"/>
                </a:moveTo>
                <a:lnTo>
                  <a:pt x="37" y="83"/>
                </a:lnTo>
                <a:lnTo>
                  <a:pt x="31" y="93"/>
                </a:lnTo>
                <a:lnTo>
                  <a:pt x="22" y="100"/>
                </a:lnTo>
                <a:lnTo>
                  <a:pt x="11" y="102"/>
                </a:lnTo>
                <a:lnTo>
                  <a:pt x="0" y="104"/>
                </a:lnTo>
                <a:lnTo>
                  <a:pt x="20" y="113"/>
                </a:lnTo>
                <a:lnTo>
                  <a:pt x="28" y="115"/>
                </a:lnTo>
                <a:lnTo>
                  <a:pt x="53" y="100"/>
                </a:lnTo>
                <a:lnTo>
                  <a:pt x="108" y="114"/>
                </a:lnTo>
                <a:lnTo>
                  <a:pt x="144" y="74"/>
                </a:lnTo>
                <a:lnTo>
                  <a:pt x="151" y="57"/>
                </a:lnTo>
                <a:lnTo>
                  <a:pt x="158" y="52"/>
                </a:lnTo>
                <a:lnTo>
                  <a:pt x="178" y="54"/>
                </a:lnTo>
                <a:lnTo>
                  <a:pt x="199" y="30"/>
                </a:lnTo>
                <a:lnTo>
                  <a:pt x="197" y="15"/>
                </a:lnTo>
                <a:lnTo>
                  <a:pt x="183" y="0"/>
                </a:lnTo>
                <a:lnTo>
                  <a:pt x="173" y="2"/>
                </a:lnTo>
                <a:lnTo>
                  <a:pt x="163" y="5"/>
                </a:lnTo>
                <a:lnTo>
                  <a:pt x="145" y="1"/>
                </a:lnTo>
                <a:lnTo>
                  <a:pt x="127" y="2"/>
                </a:lnTo>
                <a:lnTo>
                  <a:pt x="109" y="7"/>
                </a:lnTo>
                <a:lnTo>
                  <a:pt x="84" y="5"/>
                </a:lnTo>
                <a:lnTo>
                  <a:pt x="73" y="20"/>
                </a:lnTo>
                <a:lnTo>
                  <a:pt x="31" y="7"/>
                </a:lnTo>
                <a:lnTo>
                  <a:pt x="15" y="7"/>
                </a:lnTo>
                <a:lnTo>
                  <a:pt x="15" y="32"/>
                </a:lnTo>
                <a:lnTo>
                  <a:pt x="17" y="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12" name="Freeform 22">
            <a:extLst>
              <a:ext uri="{FF2B5EF4-FFF2-40B4-BE49-F238E27FC236}">
                <a16:creationId xmlns:a16="http://schemas.microsoft.com/office/drawing/2014/main" id="{220C0636-431E-460E-A99F-BD512711F559}"/>
              </a:ext>
            </a:extLst>
          </p:cNvPr>
          <p:cNvSpPr>
            <a:spLocks/>
          </p:cNvSpPr>
          <p:nvPr/>
        </p:nvSpPr>
        <p:spPr bwMode="auto">
          <a:xfrm>
            <a:off x="8071678" y="4331180"/>
            <a:ext cx="350838" cy="309563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5" y="26"/>
              </a:cxn>
              <a:cxn ang="0">
                <a:pos x="3" y="17"/>
              </a:cxn>
              <a:cxn ang="0">
                <a:pos x="35" y="0"/>
              </a:cxn>
              <a:cxn ang="0">
                <a:pos x="38" y="6"/>
              </a:cxn>
              <a:cxn ang="0">
                <a:pos x="61" y="2"/>
              </a:cxn>
              <a:cxn ang="0">
                <a:pos x="79" y="3"/>
              </a:cxn>
              <a:cxn ang="0">
                <a:pos x="72" y="12"/>
              </a:cxn>
              <a:cxn ang="0">
                <a:pos x="76" y="24"/>
              </a:cxn>
              <a:cxn ang="0">
                <a:pos x="91" y="29"/>
              </a:cxn>
              <a:cxn ang="0">
                <a:pos x="106" y="28"/>
              </a:cxn>
              <a:cxn ang="0">
                <a:pos x="118" y="19"/>
              </a:cxn>
              <a:cxn ang="0">
                <a:pos x="138" y="17"/>
              </a:cxn>
              <a:cxn ang="0">
                <a:pos x="144" y="25"/>
              </a:cxn>
              <a:cxn ang="0">
                <a:pos x="156" y="32"/>
              </a:cxn>
              <a:cxn ang="0">
                <a:pos x="173" y="33"/>
              </a:cxn>
              <a:cxn ang="0">
                <a:pos x="170" y="47"/>
              </a:cxn>
              <a:cxn ang="0">
                <a:pos x="171" y="75"/>
              </a:cxn>
              <a:cxn ang="0">
                <a:pos x="174" y="92"/>
              </a:cxn>
              <a:cxn ang="0">
                <a:pos x="193" y="90"/>
              </a:cxn>
              <a:cxn ang="0">
                <a:pos x="199" y="102"/>
              </a:cxn>
              <a:cxn ang="0">
                <a:pos x="200" y="112"/>
              </a:cxn>
              <a:cxn ang="0">
                <a:pos x="210" y="126"/>
              </a:cxn>
              <a:cxn ang="0">
                <a:pos x="198" y="136"/>
              </a:cxn>
              <a:cxn ang="0">
                <a:pos x="187" y="144"/>
              </a:cxn>
              <a:cxn ang="0">
                <a:pos x="175" y="144"/>
              </a:cxn>
              <a:cxn ang="0">
                <a:pos x="161" y="148"/>
              </a:cxn>
              <a:cxn ang="0">
                <a:pos x="161" y="163"/>
              </a:cxn>
              <a:cxn ang="0">
                <a:pos x="155" y="173"/>
              </a:cxn>
              <a:cxn ang="0">
                <a:pos x="140" y="185"/>
              </a:cxn>
              <a:cxn ang="0">
                <a:pos x="115" y="166"/>
              </a:cxn>
              <a:cxn ang="0">
                <a:pos x="108" y="149"/>
              </a:cxn>
              <a:cxn ang="0">
                <a:pos x="85" y="144"/>
              </a:cxn>
              <a:cxn ang="0">
                <a:pos x="77" y="122"/>
              </a:cxn>
              <a:cxn ang="0">
                <a:pos x="61" y="109"/>
              </a:cxn>
              <a:cxn ang="0">
                <a:pos x="55" y="93"/>
              </a:cxn>
              <a:cxn ang="0">
                <a:pos x="42" y="77"/>
              </a:cxn>
              <a:cxn ang="0">
                <a:pos x="33" y="61"/>
              </a:cxn>
              <a:cxn ang="0">
                <a:pos x="16" y="49"/>
              </a:cxn>
              <a:cxn ang="0">
                <a:pos x="0" y="33"/>
              </a:cxn>
            </a:cxnLst>
            <a:rect l="0" t="0" r="r" b="b"/>
            <a:pathLst>
              <a:path w="210" h="185">
                <a:moveTo>
                  <a:pt x="0" y="33"/>
                </a:moveTo>
                <a:lnTo>
                  <a:pt x="5" y="26"/>
                </a:lnTo>
                <a:lnTo>
                  <a:pt x="3" y="17"/>
                </a:lnTo>
                <a:lnTo>
                  <a:pt x="35" y="0"/>
                </a:lnTo>
                <a:lnTo>
                  <a:pt x="38" y="6"/>
                </a:lnTo>
                <a:lnTo>
                  <a:pt x="61" y="2"/>
                </a:lnTo>
                <a:lnTo>
                  <a:pt x="79" y="3"/>
                </a:lnTo>
                <a:lnTo>
                  <a:pt x="72" y="12"/>
                </a:lnTo>
                <a:lnTo>
                  <a:pt x="76" y="24"/>
                </a:lnTo>
                <a:lnTo>
                  <a:pt x="91" y="29"/>
                </a:lnTo>
                <a:lnTo>
                  <a:pt x="106" y="28"/>
                </a:lnTo>
                <a:lnTo>
                  <a:pt x="118" y="19"/>
                </a:lnTo>
                <a:lnTo>
                  <a:pt x="138" y="17"/>
                </a:lnTo>
                <a:lnTo>
                  <a:pt x="144" y="25"/>
                </a:lnTo>
                <a:lnTo>
                  <a:pt x="156" y="32"/>
                </a:lnTo>
                <a:lnTo>
                  <a:pt x="173" y="33"/>
                </a:lnTo>
                <a:lnTo>
                  <a:pt x="170" y="47"/>
                </a:lnTo>
                <a:lnTo>
                  <a:pt x="171" y="75"/>
                </a:lnTo>
                <a:lnTo>
                  <a:pt x="174" y="92"/>
                </a:lnTo>
                <a:lnTo>
                  <a:pt x="193" y="90"/>
                </a:lnTo>
                <a:lnTo>
                  <a:pt x="199" y="102"/>
                </a:lnTo>
                <a:lnTo>
                  <a:pt x="200" y="112"/>
                </a:lnTo>
                <a:lnTo>
                  <a:pt x="210" y="126"/>
                </a:lnTo>
                <a:lnTo>
                  <a:pt x="198" y="136"/>
                </a:lnTo>
                <a:lnTo>
                  <a:pt x="187" y="144"/>
                </a:lnTo>
                <a:lnTo>
                  <a:pt x="175" y="144"/>
                </a:lnTo>
                <a:lnTo>
                  <a:pt x="161" y="148"/>
                </a:lnTo>
                <a:lnTo>
                  <a:pt x="161" y="163"/>
                </a:lnTo>
                <a:lnTo>
                  <a:pt x="155" y="173"/>
                </a:lnTo>
                <a:lnTo>
                  <a:pt x="140" y="185"/>
                </a:lnTo>
                <a:lnTo>
                  <a:pt x="115" y="166"/>
                </a:lnTo>
                <a:lnTo>
                  <a:pt x="108" y="149"/>
                </a:lnTo>
                <a:lnTo>
                  <a:pt x="85" y="144"/>
                </a:lnTo>
                <a:lnTo>
                  <a:pt x="77" y="122"/>
                </a:lnTo>
                <a:lnTo>
                  <a:pt x="61" y="109"/>
                </a:lnTo>
                <a:lnTo>
                  <a:pt x="55" y="93"/>
                </a:lnTo>
                <a:lnTo>
                  <a:pt x="42" y="77"/>
                </a:lnTo>
                <a:lnTo>
                  <a:pt x="33" y="61"/>
                </a:lnTo>
                <a:lnTo>
                  <a:pt x="16" y="49"/>
                </a:lnTo>
                <a:lnTo>
                  <a:pt x="0" y="3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13" name="Freeform 23">
            <a:extLst>
              <a:ext uri="{FF2B5EF4-FFF2-40B4-BE49-F238E27FC236}">
                <a16:creationId xmlns:a16="http://schemas.microsoft.com/office/drawing/2014/main" id="{3E0EAAD1-8B2E-4F8E-80AA-A6497B1C217F}"/>
              </a:ext>
            </a:extLst>
          </p:cNvPr>
          <p:cNvSpPr>
            <a:spLocks/>
          </p:cNvSpPr>
          <p:nvPr/>
        </p:nvSpPr>
        <p:spPr bwMode="auto">
          <a:xfrm>
            <a:off x="8309803" y="4570892"/>
            <a:ext cx="93663" cy="122238"/>
          </a:xfrm>
          <a:custGeom>
            <a:avLst/>
            <a:gdLst/>
            <a:ahLst/>
            <a:cxnLst>
              <a:cxn ang="0">
                <a:pos x="41" y="71"/>
              </a:cxn>
              <a:cxn ang="0">
                <a:pos x="44" y="48"/>
              </a:cxn>
              <a:cxn ang="0">
                <a:pos x="57" y="39"/>
              </a:cxn>
              <a:cxn ang="0">
                <a:pos x="57" y="28"/>
              </a:cxn>
              <a:cxn ang="0">
                <a:pos x="50" y="20"/>
              </a:cxn>
              <a:cxn ang="0">
                <a:pos x="43" y="9"/>
              </a:cxn>
              <a:cxn ang="0">
                <a:pos x="39" y="0"/>
              </a:cxn>
              <a:cxn ang="0">
                <a:pos x="26" y="0"/>
              </a:cxn>
              <a:cxn ang="0">
                <a:pos x="17" y="4"/>
              </a:cxn>
              <a:cxn ang="0">
                <a:pos x="17" y="19"/>
              </a:cxn>
              <a:cxn ang="0">
                <a:pos x="9" y="32"/>
              </a:cxn>
              <a:cxn ang="0">
                <a:pos x="0" y="36"/>
              </a:cxn>
              <a:cxn ang="0">
                <a:pos x="4" y="47"/>
              </a:cxn>
              <a:cxn ang="0">
                <a:pos x="16" y="50"/>
              </a:cxn>
              <a:cxn ang="0">
                <a:pos x="28" y="53"/>
              </a:cxn>
              <a:cxn ang="0">
                <a:pos x="35" y="60"/>
              </a:cxn>
              <a:cxn ang="0">
                <a:pos x="41" y="71"/>
              </a:cxn>
            </a:cxnLst>
            <a:rect l="0" t="0" r="r" b="b"/>
            <a:pathLst>
              <a:path w="57" h="71">
                <a:moveTo>
                  <a:pt x="41" y="71"/>
                </a:moveTo>
                <a:lnTo>
                  <a:pt x="44" y="48"/>
                </a:lnTo>
                <a:lnTo>
                  <a:pt x="57" y="39"/>
                </a:lnTo>
                <a:lnTo>
                  <a:pt x="57" y="28"/>
                </a:lnTo>
                <a:lnTo>
                  <a:pt x="50" y="20"/>
                </a:lnTo>
                <a:lnTo>
                  <a:pt x="43" y="9"/>
                </a:lnTo>
                <a:lnTo>
                  <a:pt x="39" y="0"/>
                </a:lnTo>
                <a:lnTo>
                  <a:pt x="26" y="0"/>
                </a:lnTo>
                <a:lnTo>
                  <a:pt x="17" y="4"/>
                </a:lnTo>
                <a:lnTo>
                  <a:pt x="17" y="19"/>
                </a:lnTo>
                <a:lnTo>
                  <a:pt x="9" y="32"/>
                </a:lnTo>
                <a:lnTo>
                  <a:pt x="0" y="36"/>
                </a:lnTo>
                <a:lnTo>
                  <a:pt x="4" y="47"/>
                </a:lnTo>
                <a:lnTo>
                  <a:pt x="16" y="50"/>
                </a:lnTo>
                <a:lnTo>
                  <a:pt x="28" y="53"/>
                </a:lnTo>
                <a:lnTo>
                  <a:pt x="35" y="60"/>
                </a:lnTo>
                <a:lnTo>
                  <a:pt x="41" y="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14" name="Freeform 24">
            <a:extLst>
              <a:ext uri="{FF2B5EF4-FFF2-40B4-BE49-F238E27FC236}">
                <a16:creationId xmlns:a16="http://schemas.microsoft.com/office/drawing/2014/main" id="{4289AA24-D4B1-4BF3-8BF2-B49AF1D49DC8}"/>
              </a:ext>
            </a:extLst>
          </p:cNvPr>
          <p:cNvSpPr>
            <a:spLocks/>
          </p:cNvSpPr>
          <p:nvPr/>
        </p:nvSpPr>
        <p:spPr bwMode="auto">
          <a:xfrm>
            <a:off x="8193917" y="4105754"/>
            <a:ext cx="354013" cy="381000"/>
          </a:xfrm>
          <a:custGeom>
            <a:avLst/>
            <a:gdLst/>
            <a:ahLst/>
            <a:cxnLst>
              <a:cxn ang="0">
                <a:pos x="89" y="6"/>
              </a:cxn>
              <a:cxn ang="0">
                <a:pos x="67" y="33"/>
              </a:cxn>
              <a:cxn ang="0">
                <a:pos x="67" y="41"/>
              </a:cxn>
              <a:cxn ang="0">
                <a:pos x="54" y="54"/>
              </a:cxn>
              <a:cxn ang="0">
                <a:pos x="56" y="57"/>
              </a:cxn>
              <a:cxn ang="0">
                <a:pos x="52" y="66"/>
              </a:cxn>
              <a:cxn ang="0">
                <a:pos x="39" y="79"/>
              </a:cxn>
              <a:cxn ang="0">
                <a:pos x="26" y="94"/>
              </a:cxn>
              <a:cxn ang="0">
                <a:pos x="21" y="102"/>
              </a:cxn>
              <a:cxn ang="0">
                <a:pos x="26" y="109"/>
              </a:cxn>
              <a:cxn ang="0">
                <a:pos x="22" y="120"/>
              </a:cxn>
              <a:cxn ang="0">
                <a:pos x="15" y="129"/>
              </a:cxn>
              <a:cxn ang="0">
                <a:pos x="9" y="133"/>
              </a:cxn>
              <a:cxn ang="0">
                <a:pos x="0" y="144"/>
              </a:cxn>
              <a:cxn ang="0">
                <a:pos x="1" y="155"/>
              </a:cxn>
              <a:cxn ang="0">
                <a:pos x="11" y="161"/>
              </a:cxn>
              <a:cxn ang="0">
                <a:pos x="35" y="161"/>
              </a:cxn>
              <a:cxn ang="0">
                <a:pos x="49" y="153"/>
              </a:cxn>
              <a:cxn ang="0">
                <a:pos x="63" y="151"/>
              </a:cxn>
              <a:cxn ang="0">
                <a:pos x="74" y="161"/>
              </a:cxn>
              <a:cxn ang="0">
                <a:pos x="85" y="166"/>
              </a:cxn>
              <a:cxn ang="0">
                <a:pos x="100" y="168"/>
              </a:cxn>
              <a:cxn ang="0">
                <a:pos x="96" y="185"/>
              </a:cxn>
              <a:cxn ang="0">
                <a:pos x="101" y="227"/>
              </a:cxn>
              <a:cxn ang="0">
                <a:pos x="114" y="226"/>
              </a:cxn>
              <a:cxn ang="0">
                <a:pos x="122" y="225"/>
              </a:cxn>
              <a:cxn ang="0">
                <a:pos x="125" y="213"/>
              </a:cxn>
              <a:cxn ang="0">
                <a:pos x="127" y="188"/>
              </a:cxn>
              <a:cxn ang="0">
                <a:pos x="137" y="175"/>
              </a:cxn>
              <a:cxn ang="0">
                <a:pos x="137" y="153"/>
              </a:cxn>
              <a:cxn ang="0">
                <a:pos x="145" y="140"/>
              </a:cxn>
              <a:cxn ang="0">
                <a:pos x="162" y="133"/>
              </a:cxn>
              <a:cxn ang="0">
                <a:pos x="193" y="98"/>
              </a:cxn>
              <a:cxn ang="0">
                <a:pos x="197" y="83"/>
              </a:cxn>
              <a:cxn ang="0">
                <a:pos x="192" y="59"/>
              </a:cxn>
              <a:cxn ang="0">
                <a:pos x="212" y="43"/>
              </a:cxn>
              <a:cxn ang="0">
                <a:pos x="215" y="16"/>
              </a:cxn>
              <a:cxn ang="0">
                <a:pos x="201" y="4"/>
              </a:cxn>
              <a:cxn ang="0">
                <a:pos x="192" y="2"/>
              </a:cxn>
              <a:cxn ang="0">
                <a:pos x="175" y="0"/>
              </a:cxn>
              <a:cxn ang="0">
                <a:pos x="137" y="0"/>
              </a:cxn>
              <a:cxn ang="0">
                <a:pos x="126" y="9"/>
              </a:cxn>
              <a:cxn ang="0">
                <a:pos x="117" y="20"/>
              </a:cxn>
              <a:cxn ang="0">
                <a:pos x="119" y="30"/>
              </a:cxn>
              <a:cxn ang="0">
                <a:pos x="132" y="39"/>
              </a:cxn>
              <a:cxn ang="0">
                <a:pos x="141" y="50"/>
              </a:cxn>
              <a:cxn ang="0">
                <a:pos x="141" y="65"/>
              </a:cxn>
              <a:cxn ang="0">
                <a:pos x="126" y="76"/>
              </a:cxn>
              <a:cxn ang="0">
                <a:pos x="111" y="79"/>
              </a:cxn>
              <a:cxn ang="0">
                <a:pos x="100" y="81"/>
              </a:cxn>
              <a:cxn ang="0">
                <a:pos x="95" y="72"/>
              </a:cxn>
              <a:cxn ang="0">
                <a:pos x="91" y="59"/>
              </a:cxn>
              <a:cxn ang="0">
                <a:pos x="98" y="48"/>
              </a:cxn>
              <a:cxn ang="0">
                <a:pos x="96" y="35"/>
              </a:cxn>
              <a:cxn ang="0">
                <a:pos x="95" y="22"/>
              </a:cxn>
              <a:cxn ang="0">
                <a:pos x="89" y="6"/>
              </a:cxn>
            </a:cxnLst>
            <a:rect l="0" t="0" r="r" b="b"/>
            <a:pathLst>
              <a:path w="215" h="227">
                <a:moveTo>
                  <a:pt x="89" y="6"/>
                </a:moveTo>
                <a:lnTo>
                  <a:pt x="67" y="33"/>
                </a:lnTo>
                <a:lnTo>
                  <a:pt x="67" y="41"/>
                </a:lnTo>
                <a:lnTo>
                  <a:pt x="54" y="54"/>
                </a:lnTo>
                <a:lnTo>
                  <a:pt x="56" y="57"/>
                </a:lnTo>
                <a:lnTo>
                  <a:pt x="52" y="66"/>
                </a:lnTo>
                <a:lnTo>
                  <a:pt x="39" y="79"/>
                </a:lnTo>
                <a:lnTo>
                  <a:pt x="26" y="94"/>
                </a:lnTo>
                <a:lnTo>
                  <a:pt x="21" y="102"/>
                </a:lnTo>
                <a:lnTo>
                  <a:pt x="26" y="109"/>
                </a:lnTo>
                <a:lnTo>
                  <a:pt x="22" y="120"/>
                </a:lnTo>
                <a:lnTo>
                  <a:pt x="15" y="129"/>
                </a:lnTo>
                <a:lnTo>
                  <a:pt x="9" y="133"/>
                </a:lnTo>
                <a:lnTo>
                  <a:pt x="0" y="144"/>
                </a:lnTo>
                <a:lnTo>
                  <a:pt x="1" y="155"/>
                </a:lnTo>
                <a:lnTo>
                  <a:pt x="11" y="161"/>
                </a:lnTo>
                <a:lnTo>
                  <a:pt x="35" y="161"/>
                </a:lnTo>
                <a:lnTo>
                  <a:pt x="49" y="153"/>
                </a:lnTo>
                <a:lnTo>
                  <a:pt x="63" y="151"/>
                </a:lnTo>
                <a:lnTo>
                  <a:pt x="74" y="161"/>
                </a:lnTo>
                <a:lnTo>
                  <a:pt x="85" y="166"/>
                </a:lnTo>
                <a:lnTo>
                  <a:pt x="100" y="168"/>
                </a:lnTo>
                <a:lnTo>
                  <a:pt x="96" y="185"/>
                </a:lnTo>
                <a:lnTo>
                  <a:pt x="101" y="227"/>
                </a:lnTo>
                <a:lnTo>
                  <a:pt x="114" y="226"/>
                </a:lnTo>
                <a:lnTo>
                  <a:pt x="122" y="225"/>
                </a:lnTo>
                <a:lnTo>
                  <a:pt x="125" y="213"/>
                </a:lnTo>
                <a:lnTo>
                  <a:pt x="127" y="188"/>
                </a:lnTo>
                <a:lnTo>
                  <a:pt x="137" y="175"/>
                </a:lnTo>
                <a:lnTo>
                  <a:pt x="137" y="153"/>
                </a:lnTo>
                <a:lnTo>
                  <a:pt x="145" y="140"/>
                </a:lnTo>
                <a:lnTo>
                  <a:pt x="162" y="133"/>
                </a:lnTo>
                <a:lnTo>
                  <a:pt x="193" y="98"/>
                </a:lnTo>
                <a:lnTo>
                  <a:pt x="197" y="83"/>
                </a:lnTo>
                <a:lnTo>
                  <a:pt x="192" y="59"/>
                </a:lnTo>
                <a:lnTo>
                  <a:pt x="212" y="43"/>
                </a:lnTo>
                <a:lnTo>
                  <a:pt x="215" y="16"/>
                </a:lnTo>
                <a:lnTo>
                  <a:pt x="201" y="4"/>
                </a:lnTo>
                <a:lnTo>
                  <a:pt x="192" y="2"/>
                </a:lnTo>
                <a:lnTo>
                  <a:pt x="175" y="0"/>
                </a:lnTo>
                <a:lnTo>
                  <a:pt x="137" y="0"/>
                </a:lnTo>
                <a:lnTo>
                  <a:pt x="126" y="9"/>
                </a:lnTo>
                <a:lnTo>
                  <a:pt x="117" y="20"/>
                </a:lnTo>
                <a:lnTo>
                  <a:pt x="119" y="30"/>
                </a:lnTo>
                <a:lnTo>
                  <a:pt x="132" y="39"/>
                </a:lnTo>
                <a:lnTo>
                  <a:pt x="141" y="50"/>
                </a:lnTo>
                <a:lnTo>
                  <a:pt x="141" y="65"/>
                </a:lnTo>
                <a:lnTo>
                  <a:pt x="126" y="76"/>
                </a:lnTo>
                <a:lnTo>
                  <a:pt x="111" y="79"/>
                </a:lnTo>
                <a:lnTo>
                  <a:pt x="100" y="81"/>
                </a:lnTo>
                <a:lnTo>
                  <a:pt x="95" y="72"/>
                </a:lnTo>
                <a:lnTo>
                  <a:pt x="91" y="59"/>
                </a:lnTo>
                <a:lnTo>
                  <a:pt x="98" y="48"/>
                </a:lnTo>
                <a:lnTo>
                  <a:pt x="96" y="35"/>
                </a:lnTo>
                <a:lnTo>
                  <a:pt x="95" y="22"/>
                </a:lnTo>
                <a:lnTo>
                  <a:pt x="89" y="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15" name="Freeform 25">
            <a:extLst>
              <a:ext uri="{FF2B5EF4-FFF2-40B4-BE49-F238E27FC236}">
                <a16:creationId xmlns:a16="http://schemas.microsoft.com/office/drawing/2014/main" id="{D0CAD0DF-9DF1-4B64-ACD4-9FC123AF93B2}"/>
              </a:ext>
            </a:extLst>
          </p:cNvPr>
          <p:cNvSpPr>
            <a:spLocks/>
          </p:cNvSpPr>
          <p:nvPr/>
        </p:nvSpPr>
        <p:spPr bwMode="auto">
          <a:xfrm>
            <a:off x="6977891" y="3508853"/>
            <a:ext cx="504825" cy="465138"/>
          </a:xfrm>
          <a:custGeom>
            <a:avLst/>
            <a:gdLst/>
            <a:ahLst/>
            <a:cxnLst>
              <a:cxn ang="0">
                <a:pos x="108" y="115"/>
              </a:cxn>
              <a:cxn ang="0">
                <a:pos x="106" y="139"/>
              </a:cxn>
              <a:cxn ang="0">
                <a:pos x="86" y="135"/>
              </a:cxn>
              <a:cxn ang="0">
                <a:pos x="63" y="167"/>
              </a:cxn>
              <a:cxn ang="0">
                <a:pos x="33" y="191"/>
              </a:cxn>
              <a:cxn ang="0">
                <a:pos x="13" y="195"/>
              </a:cxn>
              <a:cxn ang="0">
                <a:pos x="6" y="201"/>
              </a:cxn>
              <a:cxn ang="0">
                <a:pos x="11" y="221"/>
              </a:cxn>
              <a:cxn ang="0">
                <a:pos x="4" y="245"/>
              </a:cxn>
              <a:cxn ang="0">
                <a:pos x="17" y="245"/>
              </a:cxn>
              <a:cxn ang="0">
                <a:pos x="30" y="244"/>
              </a:cxn>
              <a:cxn ang="0">
                <a:pos x="24" y="262"/>
              </a:cxn>
              <a:cxn ang="0">
                <a:pos x="54" y="268"/>
              </a:cxn>
              <a:cxn ang="0">
                <a:pos x="80" y="277"/>
              </a:cxn>
              <a:cxn ang="0">
                <a:pos x="108" y="262"/>
              </a:cxn>
              <a:cxn ang="0">
                <a:pos x="186" y="268"/>
              </a:cxn>
              <a:cxn ang="0">
                <a:pos x="227" y="242"/>
              </a:cxn>
              <a:cxn ang="0">
                <a:pos x="249" y="221"/>
              </a:cxn>
              <a:cxn ang="0">
                <a:pos x="268" y="195"/>
              </a:cxn>
              <a:cxn ang="0">
                <a:pos x="277" y="135"/>
              </a:cxn>
              <a:cxn ang="0">
                <a:pos x="288" y="107"/>
              </a:cxn>
              <a:cxn ang="0">
                <a:pos x="273" y="76"/>
              </a:cxn>
              <a:cxn ang="0">
                <a:pos x="251" y="70"/>
              </a:cxn>
              <a:cxn ang="0">
                <a:pos x="240" y="41"/>
              </a:cxn>
              <a:cxn ang="0">
                <a:pos x="271" y="0"/>
              </a:cxn>
              <a:cxn ang="0">
                <a:pos x="223" y="4"/>
              </a:cxn>
              <a:cxn ang="0">
                <a:pos x="201" y="19"/>
              </a:cxn>
              <a:cxn ang="0">
                <a:pos x="180" y="22"/>
              </a:cxn>
              <a:cxn ang="0">
                <a:pos x="204" y="44"/>
              </a:cxn>
              <a:cxn ang="0">
                <a:pos x="158" y="50"/>
              </a:cxn>
              <a:cxn ang="0">
                <a:pos x="113" y="32"/>
              </a:cxn>
              <a:cxn ang="0">
                <a:pos x="100" y="54"/>
              </a:cxn>
              <a:cxn ang="0">
                <a:pos x="99" y="67"/>
              </a:cxn>
              <a:cxn ang="0">
                <a:pos x="87" y="89"/>
              </a:cxn>
              <a:cxn ang="0">
                <a:pos x="72" y="111"/>
              </a:cxn>
              <a:cxn ang="0">
                <a:pos x="89" y="126"/>
              </a:cxn>
            </a:cxnLst>
            <a:rect l="0" t="0" r="r" b="b"/>
            <a:pathLst>
              <a:path w="303" h="277">
                <a:moveTo>
                  <a:pt x="112" y="104"/>
                </a:moveTo>
                <a:lnTo>
                  <a:pt x="108" y="115"/>
                </a:lnTo>
                <a:lnTo>
                  <a:pt x="112" y="130"/>
                </a:lnTo>
                <a:lnTo>
                  <a:pt x="106" y="139"/>
                </a:lnTo>
                <a:lnTo>
                  <a:pt x="97" y="133"/>
                </a:lnTo>
                <a:lnTo>
                  <a:pt x="86" y="135"/>
                </a:lnTo>
                <a:lnTo>
                  <a:pt x="86" y="146"/>
                </a:lnTo>
                <a:lnTo>
                  <a:pt x="63" y="167"/>
                </a:lnTo>
                <a:lnTo>
                  <a:pt x="50" y="172"/>
                </a:lnTo>
                <a:lnTo>
                  <a:pt x="33" y="191"/>
                </a:lnTo>
                <a:lnTo>
                  <a:pt x="22" y="196"/>
                </a:lnTo>
                <a:lnTo>
                  <a:pt x="13" y="195"/>
                </a:lnTo>
                <a:lnTo>
                  <a:pt x="9" y="198"/>
                </a:lnTo>
                <a:lnTo>
                  <a:pt x="6" y="201"/>
                </a:lnTo>
                <a:lnTo>
                  <a:pt x="11" y="208"/>
                </a:lnTo>
                <a:lnTo>
                  <a:pt x="11" y="221"/>
                </a:lnTo>
                <a:lnTo>
                  <a:pt x="0" y="233"/>
                </a:lnTo>
                <a:lnTo>
                  <a:pt x="4" y="245"/>
                </a:lnTo>
                <a:lnTo>
                  <a:pt x="4" y="245"/>
                </a:lnTo>
                <a:lnTo>
                  <a:pt x="17" y="245"/>
                </a:lnTo>
                <a:lnTo>
                  <a:pt x="22" y="236"/>
                </a:lnTo>
                <a:lnTo>
                  <a:pt x="30" y="244"/>
                </a:lnTo>
                <a:lnTo>
                  <a:pt x="20" y="251"/>
                </a:lnTo>
                <a:lnTo>
                  <a:pt x="24" y="262"/>
                </a:lnTo>
                <a:lnTo>
                  <a:pt x="30" y="264"/>
                </a:lnTo>
                <a:lnTo>
                  <a:pt x="54" y="268"/>
                </a:lnTo>
                <a:lnTo>
                  <a:pt x="58" y="270"/>
                </a:lnTo>
                <a:lnTo>
                  <a:pt x="80" y="277"/>
                </a:lnTo>
                <a:lnTo>
                  <a:pt x="89" y="273"/>
                </a:lnTo>
                <a:lnTo>
                  <a:pt x="108" y="262"/>
                </a:lnTo>
                <a:lnTo>
                  <a:pt x="136" y="268"/>
                </a:lnTo>
                <a:lnTo>
                  <a:pt x="186" y="268"/>
                </a:lnTo>
                <a:lnTo>
                  <a:pt x="214" y="262"/>
                </a:lnTo>
                <a:lnTo>
                  <a:pt x="227" y="242"/>
                </a:lnTo>
                <a:lnTo>
                  <a:pt x="244" y="233"/>
                </a:lnTo>
                <a:lnTo>
                  <a:pt x="249" y="221"/>
                </a:lnTo>
                <a:lnTo>
                  <a:pt x="255" y="205"/>
                </a:lnTo>
                <a:lnTo>
                  <a:pt x="268" y="195"/>
                </a:lnTo>
                <a:lnTo>
                  <a:pt x="279" y="167"/>
                </a:lnTo>
                <a:lnTo>
                  <a:pt x="277" y="135"/>
                </a:lnTo>
                <a:lnTo>
                  <a:pt x="303" y="120"/>
                </a:lnTo>
                <a:lnTo>
                  <a:pt x="288" y="107"/>
                </a:lnTo>
                <a:lnTo>
                  <a:pt x="283" y="85"/>
                </a:lnTo>
                <a:lnTo>
                  <a:pt x="273" y="76"/>
                </a:lnTo>
                <a:lnTo>
                  <a:pt x="262" y="76"/>
                </a:lnTo>
                <a:lnTo>
                  <a:pt x="251" y="70"/>
                </a:lnTo>
                <a:lnTo>
                  <a:pt x="231" y="46"/>
                </a:lnTo>
                <a:lnTo>
                  <a:pt x="240" y="41"/>
                </a:lnTo>
                <a:lnTo>
                  <a:pt x="275" y="9"/>
                </a:lnTo>
                <a:lnTo>
                  <a:pt x="271" y="0"/>
                </a:lnTo>
                <a:lnTo>
                  <a:pt x="260" y="2"/>
                </a:lnTo>
                <a:lnTo>
                  <a:pt x="223" y="4"/>
                </a:lnTo>
                <a:lnTo>
                  <a:pt x="210" y="13"/>
                </a:lnTo>
                <a:lnTo>
                  <a:pt x="201" y="19"/>
                </a:lnTo>
                <a:lnTo>
                  <a:pt x="188" y="17"/>
                </a:lnTo>
                <a:lnTo>
                  <a:pt x="180" y="22"/>
                </a:lnTo>
                <a:lnTo>
                  <a:pt x="186" y="32"/>
                </a:lnTo>
                <a:lnTo>
                  <a:pt x="204" y="44"/>
                </a:lnTo>
                <a:lnTo>
                  <a:pt x="191" y="46"/>
                </a:lnTo>
                <a:lnTo>
                  <a:pt x="158" y="50"/>
                </a:lnTo>
                <a:lnTo>
                  <a:pt x="136" y="41"/>
                </a:lnTo>
                <a:lnTo>
                  <a:pt x="113" y="32"/>
                </a:lnTo>
                <a:lnTo>
                  <a:pt x="106" y="37"/>
                </a:lnTo>
                <a:lnTo>
                  <a:pt x="100" y="54"/>
                </a:lnTo>
                <a:lnTo>
                  <a:pt x="102" y="63"/>
                </a:lnTo>
                <a:lnTo>
                  <a:pt x="99" y="67"/>
                </a:lnTo>
                <a:lnTo>
                  <a:pt x="86" y="72"/>
                </a:lnTo>
                <a:lnTo>
                  <a:pt x="87" y="89"/>
                </a:lnTo>
                <a:lnTo>
                  <a:pt x="86" y="93"/>
                </a:lnTo>
                <a:lnTo>
                  <a:pt x="72" y="111"/>
                </a:lnTo>
                <a:lnTo>
                  <a:pt x="84" y="128"/>
                </a:lnTo>
                <a:lnTo>
                  <a:pt x="89" y="126"/>
                </a:lnTo>
                <a:lnTo>
                  <a:pt x="112" y="10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16" name="Freeform 27">
            <a:extLst>
              <a:ext uri="{FF2B5EF4-FFF2-40B4-BE49-F238E27FC236}">
                <a16:creationId xmlns:a16="http://schemas.microsoft.com/office/drawing/2014/main" id="{9BA89AD0-95AF-4193-A0EF-0CD1989AF13D}"/>
              </a:ext>
            </a:extLst>
          </p:cNvPr>
          <p:cNvSpPr>
            <a:spLocks/>
          </p:cNvSpPr>
          <p:nvPr/>
        </p:nvSpPr>
        <p:spPr bwMode="auto">
          <a:xfrm>
            <a:off x="8693978" y="3634266"/>
            <a:ext cx="239713" cy="300038"/>
          </a:xfrm>
          <a:custGeom>
            <a:avLst/>
            <a:gdLst/>
            <a:ahLst/>
            <a:cxnLst>
              <a:cxn ang="0">
                <a:pos x="11" y="153"/>
              </a:cxn>
              <a:cxn ang="0">
                <a:pos x="19" y="166"/>
              </a:cxn>
              <a:cxn ang="0">
                <a:pos x="35" y="166"/>
              </a:cxn>
              <a:cxn ang="0">
                <a:pos x="50" y="170"/>
              </a:cxn>
              <a:cxn ang="0">
                <a:pos x="61" y="179"/>
              </a:cxn>
              <a:cxn ang="0">
                <a:pos x="73" y="179"/>
              </a:cxn>
              <a:cxn ang="0">
                <a:pos x="65" y="168"/>
              </a:cxn>
              <a:cxn ang="0">
                <a:pos x="71" y="153"/>
              </a:cxn>
              <a:cxn ang="0">
                <a:pos x="78" y="136"/>
              </a:cxn>
              <a:cxn ang="0">
                <a:pos x="82" y="117"/>
              </a:cxn>
              <a:cxn ang="0">
                <a:pos x="99" y="106"/>
              </a:cxn>
              <a:cxn ang="0">
                <a:pos x="113" y="98"/>
              </a:cxn>
              <a:cxn ang="0">
                <a:pos x="112" y="87"/>
              </a:cxn>
              <a:cxn ang="0">
                <a:pos x="112" y="69"/>
              </a:cxn>
              <a:cxn ang="0">
                <a:pos x="115" y="61"/>
              </a:cxn>
              <a:cxn ang="0">
                <a:pos x="128" y="59"/>
              </a:cxn>
              <a:cxn ang="0">
                <a:pos x="134" y="63"/>
              </a:cxn>
              <a:cxn ang="0">
                <a:pos x="145" y="50"/>
              </a:cxn>
              <a:cxn ang="0">
                <a:pos x="141" y="39"/>
              </a:cxn>
              <a:cxn ang="0">
                <a:pos x="134" y="37"/>
              </a:cxn>
              <a:cxn ang="0">
                <a:pos x="121" y="37"/>
              </a:cxn>
              <a:cxn ang="0">
                <a:pos x="115" y="37"/>
              </a:cxn>
              <a:cxn ang="0">
                <a:pos x="112" y="20"/>
              </a:cxn>
              <a:cxn ang="0">
                <a:pos x="113" y="4"/>
              </a:cxn>
              <a:cxn ang="0">
                <a:pos x="104" y="0"/>
              </a:cxn>
              <a:cxn ang="0">
                <a:pos x="100" y="6"/>
              </a:cxn>
              <a:cxn ang="0">
                <a:pos x="78" y="2"/>
              </a:cxn>
              <a:cxn ang="0">
                <a:pos x="73" y="7"/>
              </a:cxn>
              <a:cxn ang="0">
                <a:pos x="78" y="22"/>
              </a:cxn>
              <a:cxn ang="0">
                <a:pos x="76" y="37"/>
              </a:cxn>
              <a:cxn ang="0">
                <a:pos x="67" y="26"/>
              </a:cxn>
              <a:cxn ang="0">
                <a:pos x="63" y="17"/>
              </a:cxn>
              <a:cxn ang="0">
                <a:pos x="50" y="19"/>
              </a:cxn>
              <a:cxn ang="0">
                <a:pos x="45" y="28"/>
              </a:cxn>
              <a:cxn ang="0">
                <a:pos x="41" y="32"/>
              </a:cxn>
              <a:cxn ang="0">
                <a:pos x="41" y="45"/>
              </a:cxn>
              <a:cxn ang="0">
                <a:pos x="39" y="43"/>
              </a:cxn>
              <a:cxn ang="0">
                <a:pos x="28" y="26"/>
              </a:cxn>
              <a:cxn ang="0">
                <a:pos x="22" y="20"/>
              </a:cxn>
              <a:cxn ang="0">
                <a:pos x="15" y="24"/>
              </a:cxn>
              <a:cxn ang="0">
                <a:pos x="17" y="33"/>
              </a:cxn>
              <a:cxn ang="0">
                <a:pos x="17" y="39"/>
              </a:cxn>
              <a:cxn ang="0">
                <a:pos x="7" y="43"/>
              </a:cxn>
              <a:cxn ang="0">
                <a:pos x="7" y="56"/>
              </a:cxn>
              <a:cxn ang="0">
                <a:pos x="15" y="69"/>
              </a:cxn>
              <a:cxn ang="0">
                <a:pos x="15" y="78"/>
              </a:cxn>
              <a:cxn ang="0">
                <a:pos x="11" y="87"/>
              </a:cxn>
              <a:cxn ang="0">
                <a:pos x="0" y="96"/>
              </a:cxn>
              <a:cxn ang="0">
                <a:pos x="2" y="106"/>
              </a:cxn>
              <a:cxn ang="0">
                <a:pos x="13" y="115"/>
              </a:cxn>
              <a:cxn ang="0">
                <a:pos x="17" y="124"/>
              </a:cxn>
              <a:cxn ang="0">
                <a:pos x="15" y="142"/>
              </a:cxn>
              <a:cxn ang="0">
                <a:pos x="11" y="153"/>
              </a:cxn>
            </a:cxnLst>
            <a:rect l="0" t="0" r="r" b="b"/>
            <a:pathLst>
              <a:path w="145" h="179">
                <a:moveTo>
                  <a:pt x="11" y="153"/>
                </a:moveTo>
                <a:lnTo>
                  <a:pt x="19" y="166"/>
                </a:lnTo>
                <a:lnTo>
                  <a:pt x="35" y="166"/>
                </a:lnTo>
                <a:lnTo>
                  <a:pt x="50" y="170"/>
                </a:lnTo>
                <a:lnTo>
                  <a:pt x="61" y="179"/>
                </a:lnTo>
                <a:lnTo>
                  <a:pt x="73" y="179"/>
                </a:lnTo>
                <a:lnTo>
                  <a:pt x="65" y="168"/>
                </a:lnTo>
                <a:lnTo>
                  <a:pt x="71" y="153"/>
                </a:lnTo>
                <a:lnTo>
                  <a:pt x="78" y="136"/>
                </a:lnTo>
                <a:lnTo>
                  <a:pt x="82" y="117"/>
                </a:lnTo>
                <a:lnTo>
                  <a:pt x="99" y="106"/>
                </a:lnTo>
                <a:lnTo>
                  <a:pt x="113" y="98"/>
                </a:lnTo>
                <a:lnTo>
                  <a:pt x="112" y="87"/>
                </a:lnTo>
                <a:lnTo>
                  <a:pt x="112" y="69"/>
                </a:lnTo>
                <a:lnTo>
                  <a:pt x="115" y="61"/>
                </a:lnTo>
                <a:lnTo>
                  <a:pt x="128" y="59"/>
                </a:lnTo>
                <a:lnTo>
                  <a:pt x="134" y="63"/>
                </a:lnTo>
                <a:lnTo>
                  <a:pt x="145" y="50"/>
                </a:lnTo>
                <a:lnTo>
                  <a:pt x="141" y="39"/>
                </a:lnTo>
                <a:lnTo>
                  <a:pt x="134" y="37"/>
                </a:lnTo>
                <a:lnTo>
                  <a:pt x="121" y="37"/>
                </a:lnTo>
                <a:lnTo>
                  <a:pt x="115" y="37"/>
                </a:lnTo>
                <a:lnTo>
                  <a:pt x="112" y="20"/>
                </a:lnTo>
                <a:lnTo>
                  <a:pt x="113" y="4"/>
                </a:lnTo>
                <a:lnTo>
                  <a:pt x="104" y="0"/>
                </a:lnTo>
                <a:lnTo>
                  <a:pt x="100" y="6"/>
                </a:lnTo>
                <a:lnTo>
                  <a:pt x="78" y="2"/>
                </a:lnTo>
                <a:lnTo>
                  <a:pt x="73" y="7"/>
                </a:lnTo>
                <a:lnTo>
                  <a:pt x="78" y="22"/>
                </a:lnTo>
                <a:lnTo>
                  <a:pt x="76" y="37"/>
                </a:lnTo>
                <a:lnTo>
                  <a:pt x="67" y="26"/>
                </a:lnTo>
                <a:lnTo>
                  <a:pt x="63" y="17"/>
                </a:lnTo>
                <a:lnTo>
                  <a:pt x="50" y="19"/>
                </a:lnTo>
                <a:lnTo>
                  <a:pt x="45" y="28"/>
                </a:lnTo>
                <a:lnTo>
                  <a:pt x="41" y="32"/>
                </a:lnTo>
                <a:lnTo>
                  <a:pt x="41" y="45"/>
                </a:lnTo>
                <a:lnTo>
                  <a:pt x="39" y="43"/>
                </a:lnTo>
                <a:lnTo>
                  <a:pt x="28" y="26"/>
                </a:lnTo>
                <a:lnTo>
                  <a:pt x="22" y="20"/>
                </a:lnTo>
                <a:lnTo>
                  <a:pt x="15" y="24"/>
                </a:lnTo>
                <a:lnTo>
                  <a:pt x="17" y="33"/>
                </a:lnTo>
                <a:lnTo>
                  <a:pt x="17" y="39"/>
                </a:lnTo>
                <a:lnTo>
                  <a:pt x="7" y="43"/>
                </a:lnTo>
                <a:lnTo>
                  <a:pt x="7" y="56"/>
                </a:lnTo>
                <a:lnTo>
                  <a:pt x="15" y="69"/>
                </a:lnTo>
                <a:lnTo>
                  <a:pt x="15" y="78"/>
                </a:lnTo>
                <a:lnTo>
                  <a:pt x="11" y="87"/>
                </a:lnTo>
                <a:lnTo>
                  <a:pt x="0" y="96"/>
                </a:lnTo>
                <a:lnTo>
                  <a:pt x="2" y="106"/>
                </a:lnTo>
                <a:lnTo>
                  <a:pt x="13" y="115"/>
                </a:lnTo>
                <a:lnTo>
                  <a:pt x="17" y="124"/>
                </a:lnTo>
                <a:lnTo>
                  <a:pt x="15" y="142"/>
                </a:lnTo>
                <a:lnTo>
                  <a:pt x="11" y="15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17" name="Freeform 28">
            <a:extLst>
              <a:ext uri="{FF2B5EF4-FFF2-40B4-BE49-F238E27FC236}">
                <a16:creationId xmlns:a16="http://schemas.microsoft.com/office/drawing/2014/main" id="{B04298E7-52AB-4BB4-B89E-F6D03B1D869D}"/>
              </a:ext>
            </a:extLst>
          </p:cNvPr>
          <p:cNvSpPr>
            <a:spLocks/>
          </p:cNvSpPr>
          <p:nvPr/>
        </p:nvSpPr>
        <p:spPr bwMode="auto">
          <a:xfrm>
            <a:off x="8743191" y="3542191"/>
            <a:ext cx="180975" cy="114300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9" y="68"/>
              </a:cxn>
              <a:cxn ang="0">
                <a:pos x="20" y="60"/>
              </a:cxn>
              <a:cxn ang="0">
                <a:pos x="31" y="47"/>
              </a:cxn>
              <a:cxn ang="0">
                <a:pos x="61" y="47"/>
              </a:cxn>
              <a:cxn ang="0">
                <a:pos x="87" y="42"/>
              </a:cxn>
              <a:cxn ang="0">
                <a:pos x="102" y="30"/>
              </a:cxn>
              <a:cxn ang="0">
                <a:pos x="107" y="15"/>
              </a:cxn>
              <a:cxn ang="0">
                <a:pos x="109" y="0"/>
              </a:cxn>
              <a:cxn ang="0">
                <a:pos x="89" y="9"/>
              </a:cxn>
              <a:cxn ang="0">
                <a:pos x="52" y="26"/>
              </a:cxn>
              <a:cxn ang="0">
                <a:pos x="42" y="28"/>
              </a:cxn>
              <a:cxn ang="0">
                <a:pos x="31" y="36"/>
              </a:cxn>
              <a:cxn ang="0">
                <a:pos x="9" y="40"/>
              </a:cxn>
              <a:cxn ang="0">
                <a:pos x="0" y="45"/>
              </a:cxn>
              <a:cxn ang="0">
                <a:pos x="0" y="66"/>
              </a:cxn>
            </a:cxnLst>
            <a:rect l="0" t="0" r="r" b="b"/>
            <a:pathLst>
              <a:path w="109" h="68">
                <a:moveTo>
                  <a:pt x="0" y="66"/>
                </a:moveTo>
                <a:lnTo>
                  <a:pt x="9" y="68"/>
                </a:lnTo>
                <a:lnTo>
                  <a:pt x="20" y="60"/>
                </a:lnTo>
                <a:lnTo>
                  <a:pt x="31" y="47"/>
                </a:lnTo>
                <a:lnTo>
                  <a:pt x="61" y="47"/>
                </a:lnTo>
                <a:lnTo>
                  <a:pt x="87" y="42"/>
                </a:lnTo>
                <a:lnTo>
                  <a:pt x="102" y="30"/>
                </a:lnTo>
                <a:lnTo>
                  <a:pt x="107" y="15"/>
                </a:lnTo>
                <a:lnTo>
                  <a:pt x="109" y="0"/>
                </a:lnTo>
                <a:lnTo>
                  <a:pt x="89" y="9"/>
                </a:lnTo>
                <a:lnTo>
                  <a:pt x="52" y="26"/>
                </a:lnTo>
                <a:lnTo>
                  <a:pt x="42" y="28"/>
                </a:lnTo>
                <a:lnTo>
                  <a:pt x="31" y="36"/>
                </a:lnTo>
                <a:lnTo>
                  <a:pt x="9" y="40"/>
                </a:lnTo>
                <a:lnTo>
                  <a:pt x="0" y="45"/>
                </a:lnTo>
                <a:lnTo>
                  <a:pt x="0" y="66"/>
                </a:lnTo>
                <a:close/>
              </a:path>
            </a:pathLst>
          </a:custGeom>
          <a:solidFill>
            <a:schemeClr val="accent3"/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18" name="Freeform 29">
            <a:extLst>
              <a:ext uri="{FF2B5EF4-FFF2-40B4-BE49-F238E27FC236}">
                <a16:creationId xmlns:a16="http://schemas.microsoft.com/office/drawing/2014/main" id="{603124EE-EA04-442A-A4DD-1847E6C50E51}"/>
              </a:ext>
            </a:extLst>
          </p:cNvPr>
          <p:cNvSpPr>
            <a:spLocks/>
          </p:cNvSpPr>
          <p:nvPr/>
        </p:nvSpPr>
        <p:spPr bwMode="auto">
          <a:xfrm>
            <a:off x="8835266" y="3821592"/>
            <a:ext cx="79375" cy="9525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45" y="20"/>
              </a:cxn>
              <a:cxn ang="0">
                <a:pos x="47" y="29"/>
              </a:cxn>
              <a:cxn ang="0">
                <a:pos x="36" y="40"/>
              </a:cxn>
              <a:cxn ang="0">
                <a:pos x="26" y="48"/>
              </a:cxn>
              <a:cxn ang="0">
                <a:pos x="28" y="57"/>
              </a:cxn>
              <a:cxn ang="0">
                <a:pos x="15" y="55"/>
              </a:cxn>
              <a:cxn ang="0">
                <a:pos x="2" y="40"/>
              </a:cxn>
              <a:cxn ang="0">
                <a:pos x="0" y="29"/>
              </a:cxn>
              <a:cxn ang="0">
                <a:pos x="6" y="17"/>
              </a:cxn>
              <a:cxn ang="0">
                <a:pos x="15" y="0"/>
              </a:cxn>
            </a:cxnLst>
            <a:rect l="0" t="0" r="r" b="b"/>
            <a:pathLst>
              <a:path w="47" h="57">
                <a:moveTo>
                  <a:pt x="15" y="0"/>
                </a:moveTo>
                <a:lnTo>
                  <a:pt x="45" y="20"/>
                </a:lnTo>
                <a:lnTo>
                  <a:pt x="47" y="29"/>
                </a:lnTo>
                <a:lnTo>
                  <a:pt x="36" y="40"/>
                </a:lnTo>
                <a:lnTo>
                  <a:pt x="26" y="48"/>
                </a:lnTo>
                <a:lnTo>
                  <a:pt x="28" y="57"/>
                </a:lnTo>
                <a:lnTo>
                  <a:pt x="15" y="55"/>
                </a:lnTo>
                <a:lnTo>
                  <a:pt x="2" y="40"/>
                </a:lnTo>
                <a:lnTo>
                  <a:pt x="0" y="29"/>
                </a:lnTo>
                <a:lnTo>
                  <a:pt x="6" y="17"/>
                </a:lnTo>
                <a:lnTo>
                  <a:pt x="1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19" name="Freeform 30">
            <a:extLst>
              <a:ext uri="{FF2B5EF4-FFF2-40B4-BE49-F238E27FC236}">
                <a16:creationId xmlns:a16="http://schemas.microsoft.com/office/drawing/2014/main" id="{5C9D49F1-460E-430D-AC6F-3D8A8C76EAD5}"/>
              </a:ext>
            </a:extLst>
          </p:cNvPr>
          <p:cNvSpPr>
            <a:spLocks/>
          </p:cNvSpPr>
          <p:nvPr/>
        </p:nvSpPr>
        <p:spPr bwMode="auto">
          <a:xfrm>
            <a:off x="8933691" y="3794603"/>
            <a:ext cx="114300" cy="139700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69" y="4"/>
              </a:cxn>
              <a:cxn ang="0">
                <a:pos x="65" y="9"/>
              </a:cxn>
              <a:cxn ang="0">
                <a:pos x="69" y="18"/>
              </a:cxn>
              <a:cxn ang="0">
                <a:pos x="64" y="29"/>
              </a:cxn>
              <a:cxn ang="0">
                <a:pos x="54" y="37"/>
              </a:cxn>
              <a:cxn ang="0">
                <a:pos x="58" y="46"/>
              </a:cxn>
              <a:cxn ang="0">
                <a:pos x="54" y="54"/>
              </a:cxn>
              <a:cxn ang="0">
                <a:pos x="58" y="63"/>
              </a:cxn>
              <a:cxn ang="0">
                <a:pos x="45" y="83"/>
              </a:cxn>
              <a:cxn ang="0">
                <a:pos x="16" y="63"/>
              </a:cxn>
              <a:cxn ang="0">
                <a:pos x="0" y="52"/>
              </a:cxn>
              <a:cxn ang="0">
                <a:pos x="9" y="46"/>
              </a:cxn>
              <a:cxn ang="0">
                <a:pos x="9" y="33"/>
              </a:cxn>
              <a:cxn ang="0">
                <a:pos x="27" y="22"/>
              </a:cxn>
              <a:cxn ang="0">
                <a:pos x="36" y="26"/>
              </a:cxn>
              <a:cxn ang="0">
                <a:pos x="45" y="22"/>
              </a:cxn>
              <a:cxn ang="0">
                <a:pos x="60" y="11"/>
              </a:cxn>
              <a:cxn ang="0">
                <a:pos x="65" y="0"/>
              </a:cxn>
            </a:cxnLst>
            <a:rect l="0" t="0" r="r" b="b"/>
            <a:pathLst>
              <a:path w="69" h="83">
                <a:moveTo>
                  <a:pt x="65" y="0"/>
                </a:moveTo>
                <a:lnTo>
                  <a:pt x="69" y="4"/>
                </a:lnTo>
                <a:lnTo>
                  <a:pt x="65" y="9"/>
                </a:lnTo>
                <a:lnTo>
                  <a:pt x="69" y="18"/>
                </a:lnTo>
                <a:lnTo>
                  <a:pt x="64" y="29"/>
                </a:lnTo>
                <a:lnTo>
                  <a:pt x="54" y="37"/>
                </a:lnTo>
                <a:lnTo>
                  <a:pt x="58" y="46"/>
                </a:lnTo>
                <a:lnTo>
                  <a:pt x="54" y="54"/>
                </a:lnTo>
                <a:lnTo>
                  <a:pt x="58" y="63"/>
                </a:lnTo>
                <a:lnTo>
                  <a:pt x="45" y="83"/>
                </a:lnTo>
                <a:lnTo>
                  <a:pt x="16" y="63"/>
                </a:lnTo>
                <a:lnTo>
                  <a:pt x="0" y="52"/>
                </a:lnTo>
                <a:lnTo>
                  <a:pt x="9" y="46"/>
                </a:lnTo>
                <a:lnTo>
                  <a:pt x="9" y="33"/>
                </a:lnTo>
                <a:lnTo>
                  <a:pt x="27" y="22"/>
                </a:lnTo>
                <a:lnTo>
                  <a:pt x="36" y="26"/>
                </a:lnTo>
                <a:lnTo>
                  <a:pt x="45" y="22"/>
                </a:lnTo>
                <a:lnTo>
                  <a:pt x="60" y="11"/>
                </a:lnTo>
                <a:lnTo>
                  <a:pt x="6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 dirty="0"/>
          </a:p>
        </p:txBody>
      </p:sp>
      <p:sp>
        <p:nvSpPr>
          <p:cNvPr id="120" name="Freeform 31">
            <a:extLst>
              <a:ext uri="{FF2B5EF4-FFF2-40B4-BE49-F238E27FC236}">
                <a16:creationId xmlns:a16="http://schemas.microsoft.com/office/drawing/2014/main" id="{9F196FAC-24E3-4501-AE97-667C382BB543}"/>
              </a:ext>
            </a:extLst>
          </p:cNvPr>
          <p:cNvSpPr>
            <a:spLocks/>
          </p:cNvSpPr>
          <p:nvPr/>
        </p:nvSpPr>
        <p:spPr bwMode="auto">
          <a:xfrm>
            <a:off x="8919403" y="3939067"/>
            <a:ext cx="46038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6"/>
              </a:cxn>
              <a:cxn ang="0">
                <a:pos x="26" y="15"/>
              </a:cxn>
              <a:cxn ang="0">
                <a:pos x="28" y="28"/>
              </a:cxn>
              <a:cxn ang="0">
                <a:pos x="19" y="35"/>
              </a:cxn>
              <a:cxn ang="0">
                <a:pos x="5" y="29"/>
              </a:cxn>
              <a:cxn ang="0">
                <a:pos x="2" y="20"/>
              </a:cxn>
              <a:cxn ang="0">
                <a:pos x="0" y="0"/>
              </a:cxn>
            </a:cxnLst>
            <a:rect l="0" t="0" r="r" b="b"/>
            <a:pathLst>
              <a:path w="28" h="35">
                <a:moveTo>
                  <a:pt x="0" y="0"/>
                </a:moveTo>
                <a:lnTo>
                  <a:pt x="19" y="6"/>
                </a:lnTo>
                <a:lnTo>
                  <a:pt x="26" y="15"/>
                </a:lnTo>
                <a:lnTo>
                  <a:pt x="28" y="28"/>
                </a:lnTo>
                <a:lnTo>
                  <a:pt x="19" y="35"/>
                </a:lnTo>
                <a:lnTo>
                  <a:pt x="5" y="29"/>
                </a:lnTo>
                <a:lnTo>
                  <a:pt x="2" y="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21" name="Freeform 32">
            <a:extLst>
              <a:ext uri="{FF2B5EF4-FFF2-40B4-BE49-F238E27FC236}">
                <a16:creationId xmlns:a16="http://schemas.microsoft.com/office/drawing/2014/main" id="{FAC5B2E6-FD29-4A62-97FD-6843FBD7C495}"/>
              </a:ext>
            </a:extLst>
          </p:cNvPr>
          <p:cNvSpPr>
            <a:spLocks/>
          </p:cNvSpPr>
          <p:nvPr/>
        </p:nvSpPr>
        <p:spPr bwMode="auto">
          <a:xfrm>
            <a:off x="9236903" y="3924779"/>
            <a:ext cx="26988" cy="476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5"/>
              </a:cxn>
              <a:cxn ang="0">
                <a:pos x="0" y="20"/>
              </a:cxn>
              <a:cxn ang="0">
                <a:pos x="11" y="29"/>
              </a:cxn>
              <a:cxn ang="0">
                <a:pos x="16" y="16"/>
              </a:cxn>
              <a:cxn ang="0">
                <a:pos x="5" y="0"/>
              </a:cxn>
            </a:cxnLst>
            <a:rect l="0" t="0" r="r" b="b"/>
            <a:pathLst>
              <a:path w="16" h="29">
                <a:moveTo>
                  <a:pt x="5" y="0"/>
                </a:moveTo>
                <a:lnTo>
                  <a:pt x="0" y="5"/>
                </a:lnTo>
                <a:lnTo>
                  <a:pt x="0" y="20"/>
                </a:lnTo>
                <a:lnTo>
                  <a:pt x="11" y="29"/>
                </a:lnTo>
                <a:lnTo>
                  <a:pt x="16" y="16"/>
                </a:lnTo>
                <a:lnTo>
                  <a:pt x="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grpSp>
        <p:nvGrpSpPr>
          <p:cNvPr id="122" name="Group 33">
            <a:extLst>
              <a:ext uri="{FF2B5EF4-FFF2-40B4-BE49-F238E27FC236}">
                <a16:creationId xmlns:a16="http://schemas.microsoft.com/office/drawing/2014/main" id="{41319376-93D4-4032-8492-04E7FC80EC6D}"/>
              </a:ext>
            </a:extLst>
          </p:cNvPr>
          <p:cNvGrpSpPr>
            <a:grpSpLocks/>
          </p:cNvGrpSpPr>
          <p:nvPr/>
        </p:nvGrpSpPr>
        <p:grpSpPr bwMode="auto">
          <a:xfrm>
            <a:off x="8374890" y="3913667"/>
            <a:ext cx="850900" cy="1141413"/>
            <a:chOff x="1811" y="1911"/>
            <a:chExt cx="512" cy="6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3" name="Freeform 34">
              <a:extLst>
                <a:ext uri="{FF2B5EF4-FFF2-40B4-BE49-F238E27FC236}">
                  <a16:creationId xmlns:a16="http://schemas.microsoft.com/office/drawing/2014/main" id="{E0E278C1-2990-465E-99E4-E685B4C9B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1976"/>
              <a:ext cx="24" cy="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15"/>
                </a:cxn>
                <a:cxn ang="0">
                  <a:pos x="15" y="22"/>
                </a:cxn>
                <a:cxn ang="0">
                  <a:pos x="24" y="13"/>
                </a:cxn>
                <a:cxn ang="0">
                  <a:pos x="2" y="0"/>
                </a:cxn>
              </a:cxnLst>
              <a:rect l="0" t="0" r="r" b="b"/>
              <a:pathLst>
                <a:path w="24" h="22">
                  <a:moveTo>
                    <a:pt x="2" y="0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15" y="22"/>
                  </a:lnTo>
                  <a:lnTo>
                    <a:pt x="24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>
                <a:solidFill>
                  <a:schemeClr val="accent5"/>
                </a:solidFill>
              </a:endParaRPr>
            </a:p>
          </p:txBody>
        </p:sp>
        <p:sp>
          <p:nvSpPr>
            <p:cNvPr id="124" name="Freeform 35">
              <a:extLst>
                <a:ext uri="{FF2B5EF4-FFF2-40B4-BE49-F238E27FC236}">
                  <a16:creationId xmlns:a16="http://schemas.microsoft.com/office/drawing/2014/main" id="{CAE3F2B7-7E7E-4B4D-B291-0B1EC7BC3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1911"/>
              <a:ext cx="512" cy="684"/>
            </a:xfrm>
            <a:custGeom>
              <a:avLst/>
              <a:gdLst/>
              <a:ahLst/>
              <a:cxnLst>
                <a:cxn ang="0">
                  <a:pos x="201" y="15"/>
                </a:cxn>
                <a:cxn ang="0">
                  <a:pos x="207" y="48"/>
                </a:cxn>
                <a:cxn ang="0">
                  <a:pos x="203" y="72"/>
                </a:cxn>
                <a:cxn ang="0">
                  <a:pos x="231" y="107"/>
                </a:cxn>
                <a:cxn ang="0">
                  <a:pos x="190" y="96"/>
                </a:cxn>
                <a:cxn ang="0">
                  <a:pos x="158" y="122"/>
                </a:cxn>
                <a:cxn ang="0">
                  <a:pos x="136" y="100"/>
                </a:cxn>
                <a:cxn ang="0">
                  <a:pos x="95" y="122"/>
                </a:cxn>
                <a:cxn ang="0">
                  <a:pos x="103" y="157"/>
                </a:cxn>
                <a:cxn ang="0">
                  <a:pos x="82" y="176"/>
                </a:cxn>
                <a:cxn ang="0">
                  <a:pos x="86" y="209"/>
                </a:cxn>
                <a:cxn ang="0">
                  <a:pos x="58" y="244"/>
                </a:cxn>
                <a:cxn ang="0">
                  <a:pos x="28" y="272"/>
                </a:cxn>
                <a:cxn ang="0">
                  <a:pos x="19" y="326"/>
                </a:cxn>
                <a:cxn ang="0">
                  <a:pos x="15" y="350"/>
                </a:cxn>
                <a:cxn ang="0">
                  <a:pos x="2" y="400"/>
                </a:cxn>
                <a:cxn ang="0">
                  <a:pos x="19" y="424"/>
                </a:cxn>
                <a:cxn ang="0">
                  <a:pos x="0" y="455"/>
                </a:cxn>
                <a:cxn ang="0">
                  <a:pos x="28" y="489"/>
                </a:cxn>
                <a:cxn ang="0">
                  <a:pos x="81" y="496"/>
                </a:cxn>
                <a:cxn ang="0">
                  <a:pos x="90" y="520"/>
                </a:cxn>
                <a:cxn ang="0">
                  <a:pos x="66" y="553"/>
                </a:cxn>
                <a:cxn ang="0">
                  <a:pos x="45" y="608"/>
                </a:cxn>
                <a:cxn ang="0">
                  <a:pos x="73" y="641"/>
                </a:cxn>
                <a:cxn ang="0">
                  <a:pos x="99" y="628"/>
                </a:cxn>
                <a:cxn ang="0">
                  <a:pos x="125" y="638"/>
                </a:cxn>
                <a:cxn ang="0">
                  <a:pos x="149" y="660"/>
                </a:cxn>
                <a:cxn ang="0">
                  <a:pos x="197" y="667"/>
                </a:cxn>
                <a:cxn ang="0">
                  <a:pos x="229" y="673"/>
                </a:cxn>
                <a:cxn ang="0">
                  <a:pos x="277" y="673"/>
                </a:cxn>
                <a:cxn ang="0">
                  <a:pos x="308" y="669"/>
                </a:cxn>
                <a:cxn ang="0">
                  <a:pos x="342" y="669"/>
                </a:cxn>
                <a:cxn ang="0">
                  <a:pos x="382" y="678"/>
                </a:cxn>
                <a:cxn ang="0">
                  <a:pos x="373" y="649"/>
                </a:cxn>
                <a:cxn ang="0">
                  <a:pos x="432" y="593"/>
                </a:cxn>
                <a:cxn ang="0">
                  <a:pos x="403" y="567"/>
                </a:cxn>
                <a:cxn ang="0">
                  <a:pos x="347" y="511"/>
                </a:cxn>
                <a:cxn ang="0">
                  <a:pos x="333" y="461"/>
                </a:cxn>
                <a:cxn ang="0">
                  <a:pos x="352" y="449"/>
                </a:cxn>
                <a:cxn ang="0">
                  <a:pos x="463" y="400"/>
                </a:cxn>
                <a:cxn ang="0">
                  <a:pos x="503" y="397"/>
                </a:cxn>
                <a:cxn ang="0">
                  <a:pos x="512" y="363"/>
                </a:cxn>
                <a:cxn ang="0">
                  <a:pos x="501" y="300"/>
                </a:cxn>
                <a:cxn ang="0">
                  <a:pos x="492" y="256"/>
                </a:cxn>
                <a:cxn ang="0">
                  <a:pos x="479" y="207"/>
                </a:cxn>
                <a:cxn ang="0">
                  <a:pos x="458" y="130"/>
                </a:cxn>
                <a:cxn ang="0">
                  <a:pos x="414" y="85"/>
                </a:cxn>
                <a:cxn ang="0">
                  <a:pos x="379" y="83"/>
                </a:cxn>
                <a:cxn ang="0">
                  <a:pos x="319" y="106"/>
                </a:cxn>
                <a:cxn ang="0">
                  <a:pos x="314" y="87"/>
                </a:cxn>
                <a:cxn ang="0">
                  <a:pos x="284" y="59"/>
                </a:cxn>
                <a:cxn ang="0">
                  <a:pos x="260" y="15"/>
                </a:cxn>
                <a:cxn ang="0">
                  <a:pos x="225" y="2"/>
                </a:cxn>
              </a:cxnLst>
              <a:rect l="0" t="0" r="r" b="b"/>
              <a:pathLst>
                <a:path w="512" h="684">
                  <a:moveTo>
                    <a:pt x="212" y="0"/>
                  </a:moveTo>
                  <a:lnTo>
                    <a:pt x="201" y="7"/>
                  </a:lnTo>
                  <a:lnTo>
                    <a:pt x="201" y="15"/>
                  </a:lnTo>
                  <a:lnTo>
                    <a:pt x="203" y="22"/>
                  </a:lnTo>
                  <a:lnTo>
                    <a:pt x="205" y="33"/>
                  </a:lnTo>
                  <a:lnTo>
                    <a:pt x="207" y="48"/>
                  </a:lnTo>
                  <a:lnTo>
                    <a:pt x="201" y="54"/>
                  </a:lnTo>
                  <a:lnTo>
                    <a:pt x="201" y="63"/>
                  </a:lnTo>
                  <a:lnTo>
                    <a:pt x="203" y="72"/>
                  </a:lnTo>
                  <a:lnTo>
                    <a:pt x="218" y="85"/>
                  </a:lnTo>
                  <a:lnTo>
                    <a:pt x="227" y="87"/>
                  </a:lnTo>
                  <a:lnTo>
                    <a:pt x="231" y="107"/>
                  </a:lnTo>
                  <a:lnTo>
                    <a:pt x="210" y="102"/>
                  </a:lnTo>
                  <a:lnTo>
                    <a:pt x="199" y="91"/>
                  </a:lnTo>
                  <a:lnTo>
                    <a:pt x="190" y="96"/>
                  </a:lnTo>
                  <a:lnTo>
                    <a:pt x="173" y="117"/>
                  </a:lnTo>
                  <a:lnTo>
                    <a:pt x="166" y="124"/>
                  </a:lnTo>
                  <a:lnTo>
                    <a:pt x="158" y="122"/>
                  </a:lnTo>
                  <a:lnTo>
                    <a:pt x="157" y="113"/>
                  </a:lnTo>
                  <a:lnTo>
                    <a:pt x="151" y="106"/>
                  </a:lnTo>
                  <a:lnTo>
                    <a:pt x="136" y="100"/>
                  </a:lnTo>
                  <a:lnTo>
                    <a:pt x="114" y="100"/>
                  </a:lnTo>
                  <a:lnTo>
                    <a:pt x="107" y="109"/>
                  </a:lnTo>
                  <a:lnTo>
                    <a:pt x="95" y="122"/>
                  </a:lnTo>
                  <a:lnTo>
                    <a:pt x="105" y="131"/>
                  </a:lnTo>
                  <a:lnTo>
                    <a:pt x="105" y="148"/>
                  </a:lnTo>
                  <a:lnTo>
                    <a:pt x="103" y="157"/>
                  </a:lnTo>
                  <a:lnTo>
                    <a:pt x="99" y="165"/>
                  </a:lnTo>
                  <a:lnTo>
                    <a:pt x="86" y="174"/>
                  </a:lnTo>
                  <a:lnTo>
                    <a:pt x="82" y="176"/>
                  </a:lnTo>
                  <a:lnTo>
                    <a:pt x="84" y="189"/>
                  </a:lnTo>
                  <a:lnTo>
                    <a:pt x="90" y="198"/>
                  </a:lnTo>
                  <a:lnTo>
                    <a:pt x="86" y="209"/>
                  </a:lnTo>
                  <a:lnTo>
                    <a:pt x="77" y="222"/>
                  </a:lnTo>
                  <a:lnTo>
                    <a:pt x="66" y="235"/>
                  </a:lnTo>
                  <a:lnTo>
                    <a:pt x="58" y="244"/>
                  </a:lnTo>
                  <a:lnTo>
                    <a:pt x="45" y="254"/>
                  </a:lnTo>
                  <a:lnTo>
                    <a:pt x="35" y="257"/>
                  </a:lnTo>
                  <a:lnTo>
                    <a:pt x="28" y="272"/>
                  </a:lnTo>
                  <a:lnTo>
                    <a:pt x="26" y="294"/>
                  </a:lnTo>
                  <a:lnTo>
                    <a:pt x="19" y="307"/>
                  </a:lnTo>
                  <a:lnTo>
                    <a:pt x="19" y="326"/>
                  </a:lnTo>
                  <a:lnTo>
                    <a:pt x="11" y="335"/>
                  </a:lnTo>
                  <a:lnTo>
                    <a:pt x="9" y="341"/>
                  </a:lnTo>
                  <a:lnTo>
                    <a:pt x="15" y="350"/>
                  </a:lnTo>
                  <a:lnTo>
                    <a:pt x="19" y="365"/>
                  </a:lnTo>
                  <a:lnTo>
                    <a:pt x="28" y="378"/>
                  </a:lnTo>
                  <a:lnTo>
                    <a:pt x="2" y="400"/>
                  </a:lnTo>
                  <a:lnTo>
                    <a:pt x="7" y="413"/>
                  </a:lnTo>
                  <a:lnTo>
                    <a:pt x="17" y="422"/>
                  </a:lnTo>
                  <a:lnTo>
                    <a:pt x="19" y="424"/>
                  </a:lnTo>
                  <a:lnTo>
                    <a:pt x="19" y="433"/>
                  </a:lnTo>
                  <a:lnTo>
                    <a:pt x="6" y="442"/>
                  </a:lnTo>
                  <a:lnTo>
                    <a:pt x="0" y="455"/>
                  </a:lnTo>
                  <a:lnTo>
                    <a:pt x="6" y="472"/>
                  </a:lnTo>
                  <a:lnTo>
                    <a:pt x="13" y="483"/>
                  </a:lnTo>
                  <a:lnTo>
                    <a:pt x="28" y="489"/>
                  </a:lnTo>
                  <a:lnTo>
                    <a:pt x="47" y="492"/>
                  </a:lnTo>
                  <a:lnTo>
                    <a:pt x="66" y="494"/>
                  </a:lnTo>
                  <a:lnTo>
                    <a:pt x="81" y="496"/>
                  </a:lnTo>
                  <a:lnTo>
                    <a:pt x="92" y="504"/>
                  </a:lnTo>
                  <a:lnTo>
                    <a:pt x="103" y="513"/>
                  </a:lnTo>
                  <a:lnTo>
                    <a:pt x="90" y="520"/>
                  </a:lnTo>
                  <a:lnTo>
                    <a:pt x="79" y="531"/>
                  </a:lnTo>
                  <a:lnTo>
                    <a:pt x="68" y="541"/>
                  </a:lnTo>
                  <a:lnTo>
                    <a:pt x="66" y="553"/>
                  </a:lnTo>
                  <a:lnTo>
                    <a:pt x="60" y="580"/>
                  </a:lnTo>
                  <a:lnTo>
                    <a:pt x="51" y="597"/>
                  </a:lnTo>
                  <a:lnTo>
                    <a:pt x="45" y="608"/>
                  </a:lnTo>
                  <a:lnTo>
                    <a:pt x="60" y="628"/>
                  </a:lnTo>
                  <a:lnTo>
                    <a:pt x="64" y="634"/>
                  </a:lnTo>
                  <a:lnTo>
                    <a:pt x="73" y="641"/>
                  </a:lnTo>
                  <a:lnTo>
                    <a:pt x="82" y="640"/>
                  </a:lnTo>
                  <a:lnTo>
                    <a:pt x="94" y="634"/>
                  </a:lnTo>
                  <a:lnTo>
                    <a:pt x="99" y="628"/>
                  </a:lnTo>
                  <a:lnTo>
                    <a:pt x="101" y="625"/>
                  </a:lnTo>
                  <a:lnTo>
                    <a:pt x="118" y="628"/>
                  </a:lnTo>
                  <a:lnTo>
                    <a:pt x="125" y="638"/>
                  </a:lnTo>
                  <a:lnTo>
                    <a:pt x="131" y="649"/>
                  </a:lnTo>
                  <a:lnTo>
                    <a:pt x="138" y="658"/>
                  </a:lnTo>
                  <a:lnTo>
                    <a:pt x="149" y="660"/>
                  </a:lnTo>
                  <a:lnTo>
                    <a:pt x="171" y="658"/>
                  </a:lnTo>
                  <a:lnTo>
                    <a:pt x="182" y="656"/>
                  </a:lnTo>
                  <a:lnTo>
                    <a:pt x="197" y="667"/>
                  </a:lnTo>
                  <a:lnTo>
                    <a:pt x="208" y="662"/>
                  </a:lnTo>
                  <a:lnTo>
                    <a:pt x="219" y="665"/>
                  </a:lnTo>
                  <a:lnTo>
                    <a:pt x="229" y="673"/>
                  </a:lnTo>
                  <a:lnTo>
                    <a:pt x="247" y="665"/>
                  </a:lnTo>
                  <a:lnTo>
                    <a:pt x="264" y="665"/>
                  </a:lnTo>
                  <a:lnTo>
                    <a:pt x="277" y="673"/>
                  </a:lnTo>
                  <a:lnTo>
                    <a:pt x="286" y="677"/>
                  </a:lnTo>
                  <a:lnTo>
                    <a:pt x="297" y="669"/>
                  </a:lnTo>
                  <a:lnTo>
                    <a:pt x="308" y="669"/>
                  </a:lnTo>
                  <a:lnTo>
                    <a:pt x="327" y="665"/>
                  </a:lnTo>
                  <a:lnTo>
                    <a:pt x="340" y="673"/>
                  </a:lnTo>
                  <a:lnTo>
                    <a:pt x="342" y="669"/>
                  </a:lnTo>
                  <a:lnTo>
                    <a:pt x="356" y="678"/>
                  </a:lnTo>
                  <a:lnTo>
                    <a:pt x="368" y="684"/>
                  </a:lnTo>
                  <a:lnTo>
                    <a:pt x="382" y="678"/>
                  </a:lnTo>
                  <a:lnTo>
                    <a:pt x="384" y="669"/>
                  </a:lnTo>
                  <a:lnTo>
                    <a:pt x="375" y="656"/>
                  </a:lnTo>
                  <a:lnTo>
                    <a:pt x="373" y="649"/>
                  </a:lnTo>
                  <a:lnTo>
                    <a:pt x="368" y="627"/>
                  </a:lnTo>
                  <a:lnTo>
                    <a:pt x="419" y="593"/>
                  </a:lnTo>
                  <a:lnTo>
                    <a:pt x="432" y="593"/>
                  </a:lnTo>
                  <a:lnTo>
                    <a:pt x="434" y="588"/>
                  </a:lnTo>
                  <a:lnTo>
                    <a:pt x="416" y="581"/>
                  </a:lnTo>
                  <a:lnTo>
                    <a:pt x="403" y="567"/>
                  </a:lnTo>
                  <a:lnTo>
                    <a:pt x="370" y="538"/>
                  </a:lnTo>
                  <a:lnTo>
                    <a:pt x="366" y="515"/>
                  </a:lnTo>
                  <a:lnTo>
                    <a:pt x="347" y="511"/>
                  </a:lnTo>
                  <a:lnTo>
                    <a:pt x="345" y="489"/>
                  </a:lnTo>
                  <a:lnTo>
                    <a:pt x="341" y="470"/>
                  </a:lnTo>
                  <a:lnTo>
                    <a:pt x="333" y="461"/>
                  </a:lnTo>
                  <a:lnTo>
                    <a:pt x="338" y="452"/>
                  </a:lnTo>
                  <a:lnTo>
                    <a:pt x="342" y="448"/>
                  </a:lnTo>
                  <a:lnTo>
                    <a:pt x="352" y="449"/>
                  </a:lnTo>
                  <a:lnTo>
                    <a:pt x="383" y="440"/>
                  </a:lnTo>
                  <a:lnTo>
                    <a:pt x="449" y="406"/>
                  </a:lnTo>
                  <a:lnTo>
                    <a:pt x="463" y="400"/>
                  </a:lnTo>
                  <a:lnTo>
                    <a:pt x="477" y="391"/>
                  </a:lnTo>
                  <a:lnTo>
                    <a:pt x="488" y="403"/>
                  </a:lnTo>
                  <a:lnTo>
                    <a:pt x="503" y="397"/>
                  </a:lnTo>
                  <a:lnTo>
                    <a:pt x="507" y="382"/>
                  </a:lnTo>
                  <a:lnTo>
                    <a:pt x="506" y="373"/>
                  </a:lnTo>
                  <a:lnTo>
                    <a:pt x="512" y="363"/>
                  </a:lnTo>
                  <a:lnTo>
                    <a:pt x="504" y="351"/>
                  </a:lnTo>
                  <a:lnTo>
                    <a:pt x="495" y="330"/>
                  </a:lnTo>
                  <a:lnTo>
                    <a:pt x="501" y="300"/>
                  </a:lnTo>
                  <a:lnTo>
                    <a:pt x="491" y="285"/>
                  </a:lnTo>
                  <a:lnTo>
                    <a:pt x="487" y="270"/>
                  </a:lnTo>
                  <a:lnTo>
                    <a:pt x="492" y="256"/>
                  </a:lnTo>
                  <a:lnTo>
                    <a:pt x="489" y="244"/>
                  </a:lnTo>
                  <a:lnTo>
                    <a:pt x="468" y="221"/>
                  </a:lnTo>
                  <a:lnTo>
                    <a:pt x="479" y="207"/>
                  </a:lnTo>
                  <a:lnTo>
                    <a:pt x="479" y="183"/>
                  </a:lnTo>
                  <a:lnTo>
                    <a:pt x="481" y="155"/>
                  </a:lnTo>
                  <a:lnTo>
                    <a:pt x="458" y="130"/>
                  </a:lnTo>
                  <a:lnTo>
                    <a:pt x="447" y="115"/>
                  </a:lnTo>
                  <a:lnTo>
                    <a:pt x="434" y="102"/>
                  </a:lnTo>
                  <a:lnTo>
                    <a:pt x="414" y="85"/>
                  </a:lnTo>
                  <a:lnTo>
                    <a:pt x="401" y="76"/>
                  </a:lnTo>
                  <a:lnTo>
                    <a:pt x="392" y="74"/>
                  </a:lnTo>
                  <a:lnTo>
                    <a:pt x="379" y="83"/>
                  </a:lnTo>
                  <a:lnTo>
                    <a:pt x="369" y="89"/>
                  </a:lnTo>
                  <a:lnTo>
                    <a:pt x="340" y="111"/>
                  </a:lnTo>
                  <a:lnTo>
                    <a:pt x="319" y="106"/>
                  </a:lnTo>
                  <a:lnTo>
                    <a:pt x="310" y="106"/>
                  </a:lnTo>
                  <a:lnTo>
                    <a:pt x="310" y="98"/>
                  </a:lnTo>
                  <a:lnTo>
                    <a:pt x="314" y="87"/>
                  </a:lnTo>
                  <a:lnTo>
                    <a:pt x="319" y="78"/>
                  </a:lnTo>
                  <a:lnTo>
                    <a:pt x="292" y="61"/>
                  </a:lnTo>
                  <a:lnTo>
                    <a:pt x="284" y="59"/>
                  </a:lnTo>
                  <a:lnTo>
                    <a:pt x="271" y="48"/>
                  </a:lnTo>
                  <a:lnTo>
                    <a:pt x="266" y="28"/>
                  </a:lnTo>
                  <a:lnTo>
                    <a:pt x="260" y="15"/>
                  </a:lnTo>
                  <a:lnTo>
                    <a:pt x="251" y="17"/>
                  </a:lnTo>
                  <a:lnTo>
                    <a:pt x="240" y="4"/>
                  </a:lnTo>
                  <a:lnTo>
                    <a:pt x="225" y="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>
                <a:solidFill>
                  <a:schemeClr val="accent5"/>
                </a:solidFill>
              </a:endParaRPr>
            </a:p>
          </p:txBody>
        </p:sp>
      </p:grpSp>
      <p:sp>
        <p:nvSpPr>
          <p:cNvPr id="125" name="Freeform 36">
            <a:extLst>
              <a:ext uri="{FF2B5EF4-FFF2-40B4-BE49-F238E27FC236}">
                <a16:creationId xmlns:a16="http://schemas.microsoft.com/office/drawing/2014/main" id="{3977D7C6-C59B-4BB4-8D4A-AD68F45AB3B4}"/>
              </a:ext>
            </a:extLst>
          </p:cNvPr>
          <p:cNvSpPr>
            <a:spLocks/>
          </p:cNvSpPr>
          <p:nvPr/>
        </p:nvSpPr>
        <p:spPr bwMode="auto">
          <a:xfrm>
            <a:off x="9154353" y="4002567"/>
            <a:ext cx="915988" cy="863600"/>
          </a:xfrm>
          <a:custGeom>
            <a:avLst/>
            <a:gdLst/>
            <a:ahLst/>
            <a:cxnLst>
              <a:cxn ang="0">
                <a:pos x="11" y="130"/>
              </a:cxn>
              <a:cxn ang="0">
                <a:pos x="0" y="165"/>
              </a:cxn>
              <a:cxn ang="0">
                <a:pos x="24" y="198"/>
              </a:cxn>
              <a:cxn ang="0">
                <a:pos x="20" y="226"/>
              </a:cxn>
              <a:cxn ang="0">
                <a:pos x="30" y="250"/>
              </a:cxn>
              <a:cxn ang="0">
                <a:pos x="37" y="297"/>
              </a:cxn>
              <a:cxn ang="0">
                <a:pos x="39" y="315"/>
              </a:cxn>
              <a:cxn ang="0">
                <a:pos x="33" y="332"/>
              </a:cxn>
              <a:cxn ang="0">
                <a:pos x="48" y="341"/>
              </a:cxn>
              <a:cxn ang="0">
                <a:pos x="63" y="352"/>
              </a:cxn>
              <a:cxn ang="0">
                <a:pos x="78" y="380"/>
              </a:cxn>
              <a:cxn ang="0">
                <a:pos x="95" y="399"/>
              </a:cxn>
              <a:cxn ang="0">
                <a:pos x="127" y="408"/>
              </a:cxn>
              <a:cxn ang="0">
                <a:pos x="149" y="406"/>
              </a:cxn>
              <a:cxn ang="0">
                <a:pos x="181" y="436"/>
              </a:cxn>
              <a:cxn ang="0">
                <a:pos x="219" y="452"/>
              </a:cxn>
              <a:cxn ang="0">
                <a:pos x="247" y="447"/>
              </a:cxn>
              <a:cxn ang="0">
                <a:pos x="277" y="467"/>
              </a:cxn>
              <a:cxn ang="0">
                <a:pos x="292" y="469"/>
              </a:cxn>
              <a:cxn ang="0">
                <a:pos x="314" y="478"/>
              </a:cxn>
              <a:cxn ang="0">
                <a:pos x="340" y="498"/>
              </a:cxn>
              <a:cxn ang="0">
                <a:pos x="362" y="501"/>
              </a:cxn>
              <a:cxn ang="0">
                <a:pos x="379" y="490"/>
              </a:cxn>
              <a:cxn ang="0">
                <a:pos x="482" y="518"/>
              </a:cxn>
              <a:cxn ang="0">
                <a:pos x="486" y="490"/>
              </a:cxn>
              <a:cxn ang="0">
                <a:pos x="536" y="408"/>
              </a:cxn>
              <a:cxn ang="0">
                <a:pos x="551" y="374"/>
              </a:cxn>
              <a:cxn ang="0">
                <a:pos x="532" y="324"/>
              </a:cxn>
              <a:cxn ang="0">
                <a:pos x="505" y="287"/>
              </a:cxn>
              <a:cxn ang="0">
                <a:pos x="505" y="254"/>
              </a:cxn>
              <a:cxn ang="0">
                <a:pos x="503" y="226"/>
              </a:cxn>
              <a:cxn ang="0">
                <a:pos x="503" y="208"/>
              </a:cxn>
              <a:cxn ang="0">
                <a:pos x="523" y="182"/>
              </a:cxn>
              <a:cxn ang="0">
                <a:pos x="514" y="128"/>
              </a:cxn>
              <a:cxn ang="0">
                <a:pos x="508" y="91"/>
              </a:cxn>
              <a:cxn ang="0">
                <a:pos x="482" y="59"/>
              </a:cxn>
              <a:cxn ang="0">
                <a:pos x="418" y="56"/>
              </a:cxn>
              <a:cxn ang="0">
                <a:pos x="344" y="50"/>
              </a:cxn>
              <a:cxn ang="0">
                <a:pos x="305" y="39"/>
              </a:cxn>
              <a:cxn ang="0">
                <a:pos x="281" y="52"/>
              </a:cxn>
              <a:cxn ang="0">
                <a:pos x="258" y="37"/>
              </a:cxn>
              <a:cxn ang="0">
                <a:pos x="240" y="32"/>
              </a:cxn>
              <a:cxn ang="0">
                <a:pos x="219" y="2"/>
              </a:cxn>
              <a:cxn ang="0">
                <a:pos x="184" y="6"/>
              </a:cxn>
              <a:cxn ang="0">
                <a:pos x="151" y="20"/>
              </a:cxn>
              <a:cxn ang="0">
                <a:pos x="99" y="43"/>
              </a:cxn>
              <a:cxn ang="0">
                <a:pos x="52" y="63"/>
              </a:cxn>
              <a:cxn ang="0">
                <a:pos x="24" y="91"/>
              </a:cxn>
            </a:cxnLst>
            <a:rect l="0" t="0" r="r" b="b"/>
            <a:pathLst>
              <a:path w="551" h="518">
                <a:moveTo>
                  <a:pt x="13" y="98"/>
                </a:moveTo>
                <a:lnTo>
                  <a:pt x="11" y="130"/>
                </a:lnTo>
                <a:lnTo>
                  <a:pt x="11" y="150"/>
                </a:lnTo>
                <a:lnTo>
                  <a:pt x="0" y="165"/>
                </a:lnTo>
                <a:lnTo>
                  <a:pt x="22" y="191"/>
                </a:lnTo>
                <a:lnTo>
                  <a:pt x="24" y="198"/>
                </a:lnTo>
                <a:lnTo>
                  <a:pt x="19" y="215"/>
                </a:lnTo>
                <a:lnTo>
                  <a:pt x="20" y="226"/>
                </a:lnTo>
                <a:lnTo>
                  <a:pt x="31" y="241"/>
                </a:lnTo>
                <a:lnTo>
                  <a:pt x="30" y="250"/>
                </a:lnTo>
                <a:lnTo>
                  <a:pt x="28" y="278"/>
                </a:lnTo>
                <a:lnTo>
                  <a:pt x="37" y="297"/>
                </a:lnTo>
                <a:lnTo>
                  <a:pt x="44" y="308"/>
                </a:lnTo>
                <a:lnTo>
                  <a:pt x="39" y="315"/>
                </a:lnTo>
                <a:lnTo>
                  <a:pt x="39" y="326"/>
                </a:lnTo>
                <a:lnTo>
                  <a:pt x="33" y="332"/>
                </a:lnTo>
                <a:lnTo>
                  <a:pt x="33" y="339"/>
                </a:lnTo>
                <a:lnTo>
                  <a:pt x="48" y="341"/>
                </a:lnTo>
                <a:lnTo>
                  <a:pt x="59" y="345"/>
                </a:lnTo>
                <a:lnTo>
                  <a:pt x="63" y="352"/>
                </a:lnTo>
                <a:lnTo>
                  <a:pt x="63" y="365"/>
                </a:lnTo>
                <a:lnTo>
                  <a:pt x="78" y="380"/>
                </a:lnTo>
                <a:lnTo>
                  <a:pt x="92" y="386"/>
                </a:lnTo>
                <a:lnTo>
                  <a:pt x="95" y="399"/>
                </a:lnTo>
                <a:lnTo>
                  <a:pt x="112" y="421"/>
                </a:lnTo>
                <a:lnTo>
                  <a:pt x="127" y="408"/>
                </a:lnTo>
                <a:lnTo>
                  <a:pt x="140" y="404"/>
                </a:lnTo>
                <a:lnTo>
                  <a:pt x="149" y="406"/>
                </a:lnTo>
                <a:lnTo>
                  <a:pt x="175" y="434"/>
                </a:lnTo>
                <a:lnTo>
                  <a:pt x="181" y="436"/>
                </a:lnTo>
                <a:lnTo>
                  <a:pt x="212" y="450"/>
                </a:lnTo>
                <a:lnTo>
                  <a:pt x="219" y="452"/>
                </a:lnTo>
                <a:lnTo>
                  <a:pt x="232" y="449"/>
                </a:lnTo>
                <a:lnTo>
                  <a:pt x="247" y="447"/>
                </a:lnTo>
                <a:lnTo>
                  <a:pt x="260" y="452"/>
                </a:lnTo>
                <a:lnTo>
                  <a:pt x="277" y="467"/>
                </a:lnTo>
                <a:lnTo>
                  <a:pt x="284" y="475"/>
                </a:lnTo>
                <a:lnTo>
                  <a:pt x="292" y="469"/>
                </a:lnTo>
                <a:lnTo>
                  <a:pt x="301" y="467"/>
                </a:lnTo>
                <a:lnTo>
                  <a:pt x="314" y="478"/>
                </a:lnTo>
                <a:lnTo>
                  <a:pt x="329" y="490"/>
                </a:lnTo>
                <a:lnTo>
                  <a:pt x="340" y="498"/>
                </a:lnTo>
                <a:lnTo>
                  <a:pt x="355" y="503"/>
                </a:lnTo>
                <a:lnTo>
                  <a:pt x="362" y="501"/>
                </a:lnTo>
                <a:lnTo>
                  <a:pt x="369" y="494"/>
                </a:lnTo>
                <a:lnTo>
                  <a:pt x="379" y="490"/>
                </a:lnTo>
                <a:lnTo>
                  <a:pt x="397" y="496"/>
                </a:lnTo>
                <a:lnTo>
                  <a:pt x="482" y="518"/>
                </a:lnTo>
                <a:lnTo>
                  <a:pt x="495" y="507"/>
                </a:lnTo>
                <a:lnTo>
                  <a:pt x="486" y="490"/>
                </a:lnTo>
                <a:lnTo>
                  <a:pt x="477" y="462"/>
                </a:lnTo>
                <a:lnTo>
                  <a:pt x="536" y="408"/>
                </a:lnTo>
                <a:lnTo>
                  <a:pt x="547" y="395"/>
                </a:lnTo>
                <a:lnTo>
                  <a:pt x="551" y="374"/>
                </a:lnTo>
                <a:lnTo>
                  <a:pt x="542" y="347"/>
                </a:lnTo>
                <a:lnTo>
                  <a:pt x="532" y="324"/>
                </a:lnTo>
                <a:lnTo>
                  <a:pt x="516" y="298"/>
                </a:lnTo>
                <a:lnTo>
                  <a:pt x="505" y="287"/>
                </a:lnTo>
                <a:lnTo>
                  <a:pt x="503" y="271"/>
                </a:lnTo>
                <a:lnTo>
                  <a:pt x="505" y="254"/>
                </a:lnTo>
                <a:lnTo>
                  <a:pt x="510" y="237"/>
                </a:lnTo>
                <a:lnTo>
                  <a:pt x="503" y="226"/>
                </a:lnTo>
                <a:lnTo>
                  <a:pt x="494" y="219"/>
                </a:lnTo>
                <a:lnTo>
                  <a:pt x="503" y="208"/>
                </a:lnTo>
                <a:lnTo>
                  <a:pt x="518" y="187"/>
                </a:lnTo>
                <a:lnTo>
                  <a:pt x="523" y="182"/>
                </a:lnTo>
                <a:lnTo>
                  <a:pt x="520" y="146"/>
                </a:lnTo>
                <a:lnTo>
                  <a:pt x="514" y="128"/>
                </a:lnTo>
                <a:lnTo>
                  <a:pt x="508" y="109"/>
                </a:lnTo>
                <a:lnTo>
                  <a:pt x="508" y="91"/>
                </a:lnTo>
                <a:lnTo>
                  <a:pt x="497" y="74"/>
                </a:lnTo>
                <a:lnTo>
                  <a:pt x="482" y="59"/>
                </a:lnTo>
                <a:lnTo>
                  <a:pt x="466" y="57"/>
                </a:lnTo>
                <a:lnTo>
                  <a:pt x="418" y="56"/>
                </a:lnTo>
                <a:lnTo>
                  <a:pt x="392" y="54"/>
                </a:lnTo>
                <a:lnTo>
                  <a:pt x="344" y="50"/>
                </a:lnTo>
                <a:lnTo>
                  <a:pt x="325" y="41"/>
                </a:lnTo>
                <a:lnTo>
                  <a:pt x="305" y="39"/>
                </a:lnTo>
                <a:lnTo>
                  <a:pt x="294" y="43"/>
                </a:lnTo>
                <a:lnTo>
                  <a:pt x="281" y="52"/>
                </a:lnTo>
                <a:lnTo>
                  <a:pt x="269" y="48"/>
                </a:lnTo>
                <a:lnTo>
                  <a:pt x="258" y="37"/>
                </a:lnTo>
                <a:lnTo>
                  <a:pt x="245" y="37"/>
                </a:lnTo>
                <a:lnTo>
                  <a:pt x="240" y="32"/>
                </a:lnTo>
                <a:lnTo>
                  <a:pt x="236" y="15"/>
                </a:lnTo>
                <a:lnTo>
                  <a:pt x="219" y="2"/>
                </a:lnTo>
                <a:lnTo>
                  <a:pt x="207" y="0"/>
                </a:lnTo>
                <a:lnTo>
                  <a:pt x="184" y="6"/>
                </a:lnTo>
                <a:lnTo>
                  <a:pt x="166" y="11"/>
                </a:lnTo>
                <a:lnTo>
                  <a:pt x="151" y="20"/>
                </a:lnTo>
                <a:lnTo>
                  <a:pt x="125" y="35"/>
                </a:lnTo>
                <a:lnTo>
                  <a:pt x="99" y="43"/>
                </a:lnTo>
                <a:lnTo>
                  <a:pt x="76" y="52"/>
                </a:lnTo>
                <a:lnTo>
                  <a:pt x="52" y="63"/>
                </a:lnTo>
                <a:lnTo>
                  <a:pt x="39" y="78"/>
                </a:lnTo>
                <a:lnTo>
                  <a:pt x="24" y="91"/>
                </a:lnTo>
                <a:lnTo>
                  <a:pt x="13" y="9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 dirty="0"/>
          </a:p>
        </p:txBody>
      </p:sp>
      <p:grpSp>
        <p:nvGrpSpPr>
          <p:cNvPr id="126" name="Group 42">
            <a:extLst>
              <a:ext uri="{FF2B5EF4-FFF2-40B4-BE49-F238E27FC236}">
                <a16:creationId xmlns:a16="http://schemas.microsoft.com/office/drawing/2014/main" id="{24578DDD-CE8B-425B-9A9F-C9EE3D57431A}"/>
              </a:ext>
            </a:extLst>
          </p:cNvPr>
          <p:cNvGrpSpPr>
            <a:grpSpLocks/>
          </p:cNvGrpSpPr>
          <p:nvPr/>
        </p:nvGrpSpPr>
        <p:grpSpPr bwMode="auto">
          <a:xfrm>
            <a:off x="9656002" y="1762604"/>
            <a:ext cx="776288" cy="1511300"/>
            <a:chOff x="2582" y="627"/>
            <a:chExt cx="466" cy="90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7" name="Freeform 43">
              <a:extLst>
                <a:ext uri="{FF2B5EF4-FFF2-40B4-BE49-F238E27FC236}">
                  <a16:creationId xmlns:a16="http://schemas.microsoft.com/office/drawing/2014/main" id="{923930F1-444B-49B5-AA61-C225D8E36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475"/>
              <a:ext cx="28" cy="2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" y="6"/>
                </a:cxn>
                <a:cxn ang="0">
                  <a:pos x="0" y="17"/>
                </a:cxn>
                <a:cxn ang="0">
                  <a:pos x="2" y="26"/>
                </a:cxn>
                <a:cxn ang="0">
                  <a:pos x="9" y="26"/>
                </a:cxn>
                <a:cxn ang="0">
                  <a:pos x="28" y="13"/>
                </a:cxn>
                <a:cxn ang="0">
                  <a:pos x="24" y="0"/>
                </a:cxn>
              </a:cxnLst>
              <a:rect l="0" t="0" r="r" b="b"/>
              <a:pathLst>
                <a:path w="28" h="26">
                  <a:moveTo>
                    <a:pt x="24" y="0"/>
                  </a:moveTo>
                  <a:lnTo>
                    <a:pt x="13" y="6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9" y="26"/>
                  </a:lnTo>
                  <a:lnTo>
                    <a:pt x="28" y="13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28" name="Freeform 44">
              <a:extLst>
                <a:ext uri="{FF2B5EF4-FFF2-40B4-BE49-F238E27FC236}">
                  <a16:creationId xmlns:a16="http://schemas.microsoft.com/office/drawing/2014/main" id="{3499A05C-67FA-4CEE-AB8E-E4286FFDF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627"/>
              <a:ext cx="438" cy="903"/>
            </a:xfrm>
            <a:custGeom>
              <a:avLst/>
              <a:gdLst/>
              <a:ahLst/>
              <a:cxnLst>
                <a:cxn ang="0">
                  <a:pos x="119" y="873"/>
                </a:cxn>
                <a:cxn ang="0">
                  <a:pos x="93" y="851"/>
                </a:cxn>
                <a:cxn ang="0">
                  <a:pos x="59" y="844"/>
                </a:cxn>
                <a:cxn ang="0">
                  <a:pos x="59" y="773"/>
                </a:cxn>
                <a:cxn ang="0">
                  <a:pos x="44" y="725"/>
                </a:cxn>
                <a:cxn ang="0">
                  <a:pos x="41" y="688"/>
                </a:cxn>
                <a:cxn ang="0">
                  <a:pos x="30" y="655"/>
                </a:cxn>
                <a:cxn ang="0">
                  <a:pos x="52" y="622"/>
                </a:cxn>
                <a:cxn ang="0">
                  <a:pos x="63" y="592"/>
                </a:cxn>
                <a:cxn ang="0">
                  <a:pos x="107" y="555"/>
                </a:cxn>
                <a:cxn ang="0">
                  <a:pos x="137" y="511"/>
                </a:cxn>
                <a:cxn ang="0">
                  <a:pos x="159" y="474"/>
                </a:cxn>
                <a:cxn ang="0">
                  <a:pos x="178" y="448"/>
                </a:cxn>
                <a:cxn ang="0">
                  <a:pos x="181" y="422"/>
                </a:cxn>
                <a:cxn ang="0">
                  <a:pos x="174" y="396"/>
                </a:cxn>
                <a:cxn ang="0">
                  <a:pos x="152" y="385"/>
                </a:cxn>
                <a:cxn ang="0">
                  <a:pos x="119" y="314"/>
                </a:cxn>
                <a:cxn ang="0">
                  <a:pos x="122" y="255"/>
                </a:cxn>
                <a:cxn ang="0">
                  <a:pos x="107" y="196"/>
                </a:cxn>
                <a:cxn ang="0">
                  <a:pos x="81" y="158"/>
                </a:cxn>
                <a:cxn ang="0">
                  <a:pos x="30" y="129"/>
                </a:cxn>
                <a:cxn ang="0">
                  <a:pos x="11" y="99"/>
                </a:cxn>
                <a:cxn ang="0">
                  <a:pos x="15" y="78"/>
                </a:cxn>
                <a:cxn ang="0">
                  <a:pos x="48" y="95"/>
                </a:cxn>
                <a:cxn ang="0">
                  <a:pos x="107" y="110"/>
                </a:cxn>
                <a:cxn ang="0">
                  <a:pos x="130" y="125"/>
                </a:cxn>
                <a:cxn ang="0">
                  <a:pos x="159" y="99"/>
                </a:cxn>
                <a:cxn ang="0">
                  <a:pos x="178" y="78"/>
                </a:cxn>
                <a:cxn ang="0">
                  <a:pos x="174" y="37"/>
                </a:cxn>
                <a:cxn ang="0">
                  <a:pos x="204" y="19"/>
                </a:cxn>
                <a:cxn ang="0">
                  <a:pos x="244" y="26"/>
                </a:cxn>
                <a:cxn ang="0">
                  <a:pos x="244" y="59"/>
                </a:cxn>
                <a:cxn ang="0">
                  <a:pos x="211" y="92"/>
                </a:cxn>
                <a:cxn ang="0">
                  <a:pos x="248" y="85"/>
                </a:cxn>
                <a:cxn ang="0">
                  <a:pos x="252" y="30"/>
                </a:cxn>
                <a:cxn ang="0">
                  <a:pos x="275" y="63"/>
                </a:cxn>
                <a:cxn ang="0">
                  <a:pos x="267" y="114"/>
                </a:cxn>
                <a:cxn ang="0">
                  <a:pos x="297" y="158"/>
                </a:cxn>
                <a:cxn ang="0">
                  <a:pos x="316" y="199"/>
                </a:cxn>
                <a:cxn ang="0">
                  <a:pos x="319" y="262"/>
                </a:cxn>
                <a:cxn ang="0">
                  <a:pos x="349" y="351"/>
                </a:cxn>
                <a:cxn ang="0">
                  <a:pos x="360" y="448"/>
                </a:cxn>
                <a:cxn ang="0">
                  <a:pos x="375" y="518"/>
                </a:cxn>
                <a:cxn ang="0">
                  <a:pos x="419" y="566"/>
                </a:cxn>
                <a:cxn ang="0">
                  <a:pos x="438" y="604"/>
                </a:cxn>
                <a:cxn ang="0">
                  <a:pos x="416" y="680"/>
                </a:cxn>
                <a:cxn ang="0">
                  <a:pos x="405" y="721"/>
                </a:cxn>
                <a:cxn ang="0">
                  <a:pos x="382" y="744"/>
                </a:cxn>
                <a:cxn ang="0">
                  <a:pos x="327" y="799"/>
                </a:cxn>
                <a:cxn ang="0">
                  <a:pos x="301" y="825"/>
                </a:cxn>
                <a:cxn ang="0">
                  <a:pos x="267" y="840"/>
                </a:cxn>
                <a:cxn ang="0">
                  <a:pos x="215" y="855"/>
                </a:cxn>
                <a:cxn ang="0">
                  <a:pos x="163" y="877"/>
                </a:cxn>
                <a:cxn ang="0">
                  <a:pos x="122" y="903"/>
                </a:cxn>
              </a:cxnLst>
              <a:rect l="0" t="0" r="r" b="b"/>
              <a:pathLst>
                <a:path w="438" h="903">
                  <a:moveTo>
                    <a:pt x="122" y="903"/>
                  </a:moveTo>
                  <a:lnTo>
                    <a:pt x="119" y="873"/>
                  </a:lnTo>
                  <a:lnTo>
                    <a:pt x="104" y="858"/>
                  </a:lnTo>
                  <a:lnTo>
                    <a:pt x="93" y="851"/>
                  </a:lnTo>
                  <a:lnTo>
                    <a:pt x="74" y="844"/>
                  </a:lnTo>
                  <a:lnTo>
                    <a:pt x="59" y="844"/>
                  </a:lnTo>
                  <a:lnTo>
                    <a:pt x="52" y="829"/>
                  </a:lnTo>
                  <a:lnTo>
                    <a:pt x="59" y="773"/>
                  </a:lnTo>
                  <a:lnTo>
                    <a:pt x="56" y="740"/>
                  </a:lnTo>
                  <a:lnTo>
                    <a:pt x="44" y="725"/>
                  </a:lnTo>
                  <a:lnTo>
                    <a:pt x="37" y="718"/>
                  </a:lnTo>
                  <a:lnTo>
                    <a:pt x="41" y="688"/>
                  </a:lnTo>
                  <a:lnTo>
                    <a:pt x="37" y="669"/>
                  </a:lnTo>
                  <a:lnTo>
                    <a:pt x="30" y="655"/>
                  </a:lnTo>
                  <a:lnTo>
                    <a:pt x="41" y="622"/>
                  </a:lnTo>
                  <a:lnTo>
                    <a:pt x="52" y="622"/>
                  </a:lnTo>
                  <a:lnTo>
                    <a:pt x="59" y="615"/>
                  </a:lnTo>
                  <a:lnTo>
                    <a:pt x="63" y="592"/>
                  </a:lnTo>
                  <a:lnTo>
                    <a:pt x="85" y="574"/>
                  </a:lnTo>
                  <a:lnTo>
                    <a:pt x="107" y="555"/>
                  </a:lnTo>
                  <a:lnTo>
                    <a:pt x="111" y="533"/>
                  </a:lnTo>
                  <a:lnTo>
                    <a:pt x="137" y="511"/>
                  </a:lnTo>
                  <a:lnTo>
                    <a:pt x="163" y="485"/>
                  </a:lnTo>
                  <a:lnTo>
                    <a:pt x="159" y="474"/>
                  </a:lnTo>
                  <a:lnTo>
                    <a:pt x="159" y="459"/>
                  </a:lnTo>
                  <a:lnTo>
                    <a:pt x="178" y="448"/>
                  </a:lnTo>
                  <a:lnTo>
                    <a:pt x="185" y="444"/>
                  </a:lnTo>
                  <a:lnTo>
                    <a:pt x="181" y="422"/>
                  </a:lnTo>
                  <a:lnTo>
                    <a:pt x="181" y="400"/>
                  </a:lnTo>
                  <a:lnTo>
                    <a:pt x="174" y="396"/>
                  </a:lnTo>
                  <a:lnTo>
                    <a:pt x="163" y="400"/>
                  </a:lnTo>
                  <a:lnTo>
                    <a:pt x="152" y="385"/>
                  </a:lnTo>
                  <a:lnTo>
                    <a:pt x="141" y="344"/>
                  </a:lnTo>
                  <a:lnTo>
                    <a:pt x="119" y="314"/>
                  </a:lnTo>
                  <a:lnTo>
                    <a:pt x="126" y="273"/>
                  </a:lnTo>
                  <a:lnTo>
                    <a:pt x="122" y="255"/>
                  </a:lnTo>
                  <a:lnTo>
                    <a:pt x="96" y="229"/>
                  </a:lnTo>
                  <a:lnTo>
                    <a:pt x="107" y="196"/>
                  </a:lnTo>
                  <a:lnTo>
                    <a:pt x="100" y="177"/>
                  </a:lnTo>
                  <a:lnTo>
                    <a:pt x="81" y="158"/>
                  </a:lnTo>
                  <a:lnTo>
                    <a:pt x="70" y="170"/>
                  </a:lnTo>
                  <a:lnTo>
                    <a:pt x="30" y="129"/>
                  </a:lnTo>
                  <a:lnTo>
                    <a:pt x="19" y="114"/>
                  </a:lnTo>
                  <a:lnTo>
                    <a:pt x="11" y="99"/>
                  </a:lnTo>
                  <a:lnTo>
                    <a:pt x="0" y="92"/>
                  </a:lnTo>
                  <a:lnTo>
                    <a:pt x="15" y="78"/>
                  </a:lnTo>
                  <a:lnTo>
                    <a:pt x="37" y="78"/>
                  </a:lnTo>
                  <a:lnTo>
                    <a:pt x="48" y="95"/>
                  </a:lnTo>
                  <a:lnTo>
                    <a:pt x="78" y="129"/>
                  </a:lnTo>
                  <a:lnTo>
                    <a:pt x="107" y="110"/>
                  </a:lnTo>
                  <a:lnTo>
                    <a:pt x="126" y="114"/>
                  </a:lnTo>
                  <a:lnTo>
                    <a:pt x="130" y="125"/>
                  </a:lnTo>
                  <a:lnTo>
                    <a:pt x="152" y="129"/>
                  </a:lnTo>
                  <a:lnTo>
                    <a:pt x="159" y="99"/>
                  </a:lnTo>
                  <a:lnTo>
                    <a:pt x="170" y="89"/>
                  </a:lnTo>
                  <a:lnTo>
                    <a:pt x="178" y="78"/>
                  </a:lnTo>
                  <a:lnTo>
                    <a:pt x="178" y="67"/>
                  </a:lnTo>
                  <a:lnTo>
                    <a:pt x="174" y="37"/>
                  </a:lnTo>
                  <a:lnTo>
                    <a:pt x="193" y="19"/>
                  </a:lnTo>
                  <a:lnTo>
                    <a:pt x="204" y="19"/>
                  </a:lnTo>
                  <a:lnTo>
                    <a:pt x="222" y="0"/>
                  </a:lnTo>
                  <a:lnTo>
                    <a:pt x="244" y="26"/>
                  </a:lnTo>
                  <a:lnTo>
                    <a:pt x="252" y="37"/>
                  </a:lnTo>
                  <a:lnTo>
                    <a:pt x="244" y="59"/>
                  </a:lnTo>
                  <a:lnTo>
                    <a:pt x="226" y="74"/>
                  </a:lnTo>
                  <a:lnTo>
                    <a:pt x="211" y="92"/>
                  </a:lnTo>
                  <a:lnTo>
                    <a:pt x="215" y="110"/>
                  </a:lnTo>
                  <a:lnTo>
                    <a:pt x="248" y="85"/>
                  </a:lnTo>
                  <a:lnTo>
                    <a:pt x="248" y="63"/>
                  </a:lnTo>
                  <a:lnTo>
                    <a:pt x="252" y="30"/>
                  </a:lnTo>
                  <a:lnTo>
                    <a:pt x="263" y="22"/>
                  </a:lnTo>
                  <a:lnTo>
                    <a:pt x="275" y="63"/>
                  </a:lnTo>
                  <a:lnTo>
                    <a:pt x="275" y="99"/>
                  </a:lnTo>
                  <a:lnTo>
                    <a:pt x="267" y="114"/>
                  </a:lnTo>
                  <a:lnTo>
                    <a:pt x="267" y="136"/>
                  </a:lnTo>
                  <a:lnTo>
                    <a:pt x="297" y="158"/>
                  </a:lnTo>
                  <a:lnTo>
                    <a:pt x="297" y="173"/>
                  </a:lnTo>
                  <a:lnTo>
                    <a:pt x="316" y="199"/>
                  </a:lnTo>
                  <a:lnTo>
                    <a:pt x="323" y="218"/>
                  </a:lnTo>
                  <a:lnTo>
                    <a:pt x="319" y="262"/>
                  </a:lnTo>
                  <a:lnTo>
                    <a:pt x="331" y="311"/>
                  </a:lnTo>
                  <a:lnTo>
                    <a:pt x="349" y="351"/>
                  </a:lnTo>
                  <a:lnTo>
                    <a:pt x="345" y="411"/>
                  </a:lnTo>
                  <a:lnTo>
                    <a:pt x="360" y="448"/>
                  </a:lnTo>
                  <a:lnTo>
                    <a:pt x="368" y="463"/>
                  </a:lnTo>
                  <a:lnTo>
                    <a:pt x="375" y="518"/>
                  </a:lnTo>
                  <a:lnTo>
                    <a:pt x="382" y="541"/>
                  </a:lnTo>
                  <a:lnTo>
                    <a:pt x="419" y="566"/>
                  </a:lnTo>
                  <a:lnTo>
                    <a:pt x="438" y="589"/>
                  </a:lnTo>
                  <a:lnTo>
                    <a:pt x="438" y="604"/>
                  </a:lnTo>
                  <a:lnTo>
                    <a:pt x="423" y="673"/>
                  </a:lnTo>
                  <a:lnTo>
                    <a:pt x="416" y="680"/>
                  </a:lnTo>
                  <a:lnTo>
                    <a:pt x="423" y="695"/>
                  </a:lnTo>
                  <a:lnTo>
                    <a:pt x="405" y="721"/>
                  </a:lnTo>
                  <a:lnTo>
                    <a:pt x="382" y="732"/>
                  </a:lnTo>
                  <a:lnTo>
                    <a:pt x="382" y="744"/>
                  </a:lnTo>
                  <a:lnTo>
                    <a:pt x="349" y="788"/>
                  </a:lnTo>
                  <a:lnTo>
                    <a:pt x="327" y="799"/>
                  </a:lnTo>
                  <a:lnTo>
                    <a:pt x="323" y="825"/>
                  </a:lnTo>
                  <a:lnTo>
                    <a:pt x="301" y="825"/>
                  </a:lnTo>
                  <a:lnTo>
                    <a:pt x="290" y="833"/>
                  </a:lnTo>
                  <a:lnTo>
                    <a:pt x="267" y="840"/>
                  </a:lnTo>
                  <a:lnTo>
                    <a:pt x="237" y="836"/>
                  </a:lnTo>
                  <a:lnTo>
                    <a:pt x="215" y="855"/>
                  </a:lnTo>
                  <a:lnTo>
                    <a:pt x="189" y="870"/>
                  </a:lnTo>
                  <a:lnTo>
                    <a:pt x="163" y="877"/>
                  </a:lnTo>
                  <a:lnTo>
                    <a:pt x="144" y="892"/>
                  </a:lnTo>
                  <a:lnTo>
                    <a:pt x="122" y="903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</p:grpSp>
      <p:grpSp>
        <p:nvGrpSpPr>
          <p:cNvPr id="129" name="Group 45">
            <a:extLst>
              <a:ext uri="{FF2B5EF4-FFF2-40B4-BE49-F238E27FC236}">
                <a16:creationId xmlns:a16="http://schemas.microsoft.com/office/drawing/2014/main" id="{30EB9D83-2365-40BC-82F4-910C8C155AB1}"/>
              </a:ext>
            </a:extLst>
          </p:cNvPr>
          <p:cNvGrpSpPr>
            <a:grpSpLocks/>
          </p:cNvGrpSpPr>
          <p:nvPr/>
        </p:nvGrpSpPr>
        <p:grpSpPr bwMode="auto">
          <a:xfrm>
            <a:off x="9913178" y="2297592"/>
            <a:ext cx="473075" cy="769938"/>
            <a:chOff x="2737" y="948"/>
            <a:chExt cx="283" cy="46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30" name="Freeform 46">
              <a:extLst>
                <a:ext uri="{FF2B5EF4-FFF2-40B4-BE49-F238E27FC236}">
                  <a16:creationId xmlns:a16="http://schemas.microsoft.com/office/drawing/2014/main" id="{0EFBF20B-B900-4174-9709-DD16AE0F3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48"/>
              <a:ext cx="16" cy="2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0" y="0"/>
                </a:cxn>
                <a:cxn ang="0">
                  <a:pos x="8" y="22"/>
                </a:cxn>
                <a:cxn ang="0">
                  <a:pos x="16" y="17"/>
                </a:cxn>
                <a:cxn ang="0">
                  <a:pos x="10" y="2"/>
                </a:cxn>
              </a:cxnLst>
              <a:rect l="0" t="0" r="r" b="b"/>
              <a:pathLst>
                <a:path w="16" h="22">
                  <a:moveTo>
                    <a:pt x="10" y="2"/>
                  </a:moveTo>
                  <a:lnTo>
                    <a:pt x="0" y="0"/>
                  </a:lnTo>
                  <a:lnTo>
                    <a:pt x="8" y="22"/>
                  </a:lnTo>
                  <a:lnTo>
                    <a:pt x="16" y="17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31" name="Freeform 47">
              <a:extLst>
                <a:ext uri="{FF2B5EF4-FFF2-40B4-BE49-F238E27FC236}">
                  <a16:creationId xmlns:a16="http://schemas.microsoft.com/office/drawing/2014/main" id="{4E1071DB-0943-4A02-B8C2-61AF956EF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031"/>
              <a:ext cx="16" cy="4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9"/>
                </a:cxn>
                <a:cxn ang="0">
                  <a:pos x="0" y="45"/>
                </a:cxn>
                <a:cxn ang="0">
                  <a:pos x="8" y="28"/>
                </a:cxn>
                <a:cxn ang="0">
                  <a:pos x="11" y="9"/>
                </a:cxn>
                <a:cxn ang="0">
                  <a:pos x="5" y="8"/>
                </a:cxn>
                <a:cxn ang="0">
                  <a:pos x="16" y="0"/>
                </a:cxn>
              </a:cxnLst>
              <a:rect l="0" t="0" r="r" b="b"/>
              <a:pathLst>
                <a:path w="16" h="45">
                  <a:moveTo>
                    <a:pt x="16" y="0"/>
                  </a:moveTo>
                  <a:lnTo>
                    <a:pt x="0" y="9"/>
                  </a:lnTo>
                  <a:lnTo>
                    <a:pt x="0" y="45"/>
                  </a:lnTo>
                  <a:lnTo>
                    <a:pt x="8" y="28"/>
                  </a:lnTo>
                  <a:lnTo>
                    <a:pt x="11" y="9"/>
                  </a:lnTo>
                  <a:lnTo>
                    <a:pt x="5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32" name="Freeform 48">
              <a:extLst>
                <a:ext uri="{FF2B5EF4-FFF2-40B4-BE49-F238E27FC236}">
                  <a16:creationId xmlns:a16="http://schemas.microsoft.com/office/drawing/2014/main" id="{7A06E780-6F44-4DEB-9772-A29328C9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096"/>
              <a:ext cx="19" cy="2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7"/>
                </a:cxn>
                <a:cxn ang="0">
                  <a:pos x="6" y="26"/>
                </a:cxn>
                <a:cxn ang="0">
                  <a:pos x="17" y="20"/>
                </a:cxn>
                <a:cxn ang="0">
                  <a:pos x="19" y="11"/>
                </a:cxn>
                <a:cxn ang="0">
                  <a:pos x="4" y="0"/>
                </a:cxn>
              </a:cxnLst>
              <a:rect l="0" t="0" r="r" b="b"/>
              <a:pathLst>
                <a:path w="19" h="26">
                  <a:moveTo>
                    <a:pt x="4" y="0"/>
                  </a:moveTo>
                  <a:lnTo>
                    <a:pt x="0" y="7"/>
                  </a:lnTo>
                  <a:lnTo>
                    <a:pt x="6" y="26"/>
                  </a:lnTo>
                  <a:lnTo>
                    <a:pt x="17" y="20"/>
                  </a:lnTo>
                  <a:lnTo>
                    <a:pt x="19" y="1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33" name="Freeform 49">
              <a:extLst>
                <a:ext uri="{FF2B5EF4-FFF2-40B4-BE49-F238E27FC236}">
                  <a16:creationId xmlns:a16="http://schemas.microsoft.com/office/drawing/2014/main" id="{D875CED4-ABAE-43E7-9B7E-681B5D5A6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1092"/>
              <a:ext cx="42" cy="39"/>
            </a:xfrm>
            <a:custGeom>
              <a:avLst/>
              <a:gdLst/>
              <a:ahLst/>
              <a:cxnLst>
                <a:cxn ang="0">
                  <a:pos x="42" y="17"/>
                </a:cxn>
                <a:cxn ang="0">
                  <a:pos x="33" y="17"/>
                </a:cxn>
                <a:cxn ang="0">
                  <a:pos x="21" y="0"/>
                </a:cxn>
                <a:cxn ang="0">
                  <a:pos x="13" y="11"/>
                </a:cxn>
                <a:cxn ang="0">
                  <a:pos x="2" y="7"/>
                </a:cxn>
                <a:cxn ang="0">
                  <a:pos x="0" y="17"/>
                </a:cxn>
                <a:cxn ang="0">
                  <a:pos x="6" y="24"/>
                </a:cxn>
                <a:cxn ang="0">
                  <a:pos x="6" y="32"/>
                </a:cxn>
                <a:cxn ang="0">
                  <a:pos x="13" y="39"/>
                </a:cxn>
                <a:cxn ang="0">
                  <a:pos x="21" y="33"/>
                </a:cxn>
                <a:cxn ang="0">
                  <a:pos x="36" y="37"/>
                </a:cxn>
                <a:cxn ang="0">
                  <a:pos x="42" y="17"/>
                </a:cxn>
              </a:cxnLst>
              <a:rect l="0" t="0" r="r" b="b"/>
              <a:pathLst>
                <a:path w="42" h="39">
                  <a:moveTo>
                    <a:pt x="42" y="17"/>
                  </a:moveTo>
                  <a:lnTo>
                    <a:pt x="33" y="17"/>
                  </a:lnTo>
                  <a:lnTo>
                    <a:pt x="21" y="0"/>
                  </a:lnTo>
                  <a:lnTo>
                    <a:pt x="13" y="11"/>
                  </a:lnTo>
                  <a:lnTo>
                    <a:pt x="2" y="7"/>
                  </a:lnTo>
                  <a:lnTo>
                    <a:pt x="0" y="17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13" y="39"/>
                  </a:lnTo>
                  <a:lnTo>
                    <a:pt x="21" y="33"/>
                  </a:lnTo>
                  <a:lnTo>
                    <a:pt x="36" y="37"/>
                  </a:lnTo>
                  <a:lnTo>
                    <a:pt x="42" y="17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34" name="Freeform 50">
              <a:extLst>
                <a:ext uri="{FF2B5EF4-FFF2-40B4-BE49-F238E27FC236}">
                  <a16:creationId xmlns:a16="http://schemas.microsoft.com/office/drawing/2014/main" id="{0C40CDD0-69EA-47BB-AB31-736B754BF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1189"/>
              <a:ext cx="58" cy="4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21" y="24"/>
                </a:cxn>
                <a:cxn ang="0">
                  <a:pos x="28" y="24"/>
                </a:cxn>
                <a:cxn ang="0">
                  <a:pos x="51" y="40"/>
                </a:cxn>
                <a:cxn ang="0">
                  <a:pos x="58" y="33"/>
                </a:cxn>
                <a:cxn ang="0">
                  <a:pos x="52" y="16"/>
                </a:cxn>
                <a:cxn ang="0">
                  <a:pos x="51" y="7"/>
                </a:cxn>
                <a:cxn ang="0">
                  <a:pos x="34" y="7"/>
                </a:cxn>
                <a:cxn ang="0">
                  <a:pos x="21" y="0"/>
                </a:cxn>
                <a:cxn ang="0">
                  <a:pos x="7" y="0"/>
                </a:cxn>
              </a:cxnLst>
              <a:rect l="0" t="0" r="r" b="b"/>
              <a:pathLst>
                <a:path w="58" h="40">
                  <a:moveTo>
                    <a:pt x="7" y="0"/>
                  </a:moveTo>
                  <a:lnTo>
                    <a:pt x="0" y="4"/>
                  </a:lnTo>
                  <a:lnTo>
                    <a:pt x="21" y="24"/>
                  </a:lnTo>
                  <a:lnTo>
                    <a:pt x="28" y="24"/>
                  </a:lnTo>
                  <a:lnTo>
                    <a:pt x="51" y="40"/>
                  </a:lnTo>
                  <a:lnTo>
                    <a:pt x="58" y="33"/>
                  </a:lnTo>
                  <a:lnTo>
                    <a:pt x="52" y="16"/>
                  </a:lnTo>
                  <a:lnTo>
                    <a:pt x="51" y="7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35" name="Freeform 51">
              <a:extLst>
                <a:ext uri="{FF2B5EF4-FFF2-40B4-BE49-F238E27FC236}">
                  <a16:creationId xmlns:a16="http://schemas.microsoft.com/office/drawing/2014/main" id="{909BD557-2F81-492E-B500-1A57089B9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1213"/>
              <a:ext cx="37" cy="5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11"/>
                </a:cxn>
                <a:cxn ang="0">
                  <a:pos x="19" y="39"/>
                </a:cxn>
                <a:cxn ang="0">
                  <a:pos x="20" y="48"/>
                </a:cxn>
                <a:cxn ang="0">
                  <a:pos x="9" y="59"/>
                </a:cxn>
                <a:cxn ang="0">
                  <a:pos x="0" y="50"/>
                </a:cxn>
                <a:cxn ang="0">
                  <a:pos x="4" y="42"/>
                </a:cxn>
                <a:cxn ang="0">
                  <a:pos x="6" y="24"/>
                </a:cxn>
                <a:cxn ang="0">
                  <a:pos x="15" y="13"/>
                </a:cxn>
                <a:cxn ang="0">
                  <a:pos x="4" y="4"/>
                </a:cxn>
                <a:cxn ang="0">
                  <a:pos x="11" y="0"/>
                </a:cxn>
                <a:cxn ang="0">
                  <a:pos x="22" y="6"/>
                </a:cxn>
                <a:cxn ang="0">
                  <a:pos x="33" y="0"/>
                </a:cxn>
              </a:cxnLst>
              <a:rect l="0" t="0" r="r" b="b"/>
              <a:pathLst>
                <a:path w="37" h="59">
                  <a:moveTo>
                    <a:pt x="33" y="0"/>
                  </a:moveTo>
                  <a:lnTo>
                    <a:pt x="37" y="11"/>
                  </a:lnTo>
                  <a:lnTo>
                    <a:pt x="19" y="39"/>
                  </a:lnTo>
                  <a:lnTo>
                    <a:pt x="20" y="48"/>
                  </a:lnTo>
                  <a:lnTo>
                    <a:pt x="9" y="59"/>
                  </a:lnTo>
                  <a:lnTo>
                    <a:pt x="0" y="50"/>
                  </a:lnTo>
                  <a:lnTo>
                    <a:pt x="4" y="42"/>
                  </a:lnTo>
                  <a:lnTo>
                    <a:pt x="6" y="24"/>
                  </a:lnTo>
                  <a:lnTo>
                    <a:pt x="15" y="13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36" name="Freeform 52">
              <a:extLst>
                <a:ext uri="{FF2B5EF4-FFF2-40B4-BE49-F238E27FC236}">
                  <a16:creationId xmlns:a16="http://schemas.microsoft.com/office/drawing/2014/main" id="{58198412-E60A-4E70-BA7B-D78A13E4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1250"/>
              <a:ext cx="32" cy="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1" y="0"/>
                </a:cxn>
                <a:cxn ang="0">
                  <a:pos x="21" y="4"/>
                </a:cxn>
                <a:cxn ang="0">
                  <a:pos x="21" y="7"/>
                </a:cxn>
                <a:cxn ang="0">
                  <a:pos x="21" y="11"/>
                </a:cxn>
                <a:cxn ang="0">
                  <a:pos x="15" y="21"/>
                </a:cxn>
                <a:cxn ang="0">
                  <a:pos x="6" y="30"/>
                </a:cxn>
                <a:cxn ang="0">
                  <a:pos x="8" y="37"/>
                </a:cxn>
                <a:cxn ang="0">
                  <a:pos x="0" y="49"/>
                </a:cxn>
                <a:cxn ang="0">
                  <a:pos x="8" y="55"/>
                </a:cxn>
                <a:cxn ang="0">
                  <a:pos x="28" y="26"/>
                </a:cxn>
                <a:cxn ang="0">
                  <a:pos x="28" y="19"/>
                </a:cxn>
                <a:cxn ang="0">
                  <a:pos x="32" y="11"/>
                </a:cxn>
                <a:cxn ang="0">
                  <a:pos x="28" y="0"/>
                </a:cxn>
              </a:cxnLst>
              <a:rect l="0" t="0" r="r" b="b"/>
              <a:pathLst>
                <a:path w="32" h="55">
                  <a:moveTo>
                    <a:pt x="28" y="0"/>
                  </a:moveTo>
                  <a:lnTo>
                    <a:pt x="21" y="0"/>
                  </a:lnTo>
                  <a:lnTo>
                    <a:pt x="21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15" y="21"/>
                  </a:lnTo>
                  <a:lnTo>
                    <a:pt x="6" y="30"/>
                  </a:lnTo>
                  <a:lnTo>
                    <a:pt x="8" y="37"/>
                  </a:lnTo>
                  <a:lnTo>
                    <a:pt x="0" y="49"/>
                  </a:lnTo>
                  <a:lnTo>
                    <a:pt x="8" y="55"/>
                  </a:lnTo>
                  <a:lnTo>
                    <a:pt x="28" y="26"/>
                  </a:lnTo>
                  <a:lnTo>
                    <a:pt x="28" y="19"/>
                  </a:lnTo>
                  <a:lnTo>
                    <a:pt x="32" y="11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37" name="Freeform 53">
              <a:extLst>
                <a:ext uri="{FF2B5EF4-FFF2-40B4-BE49-F238E27FC236}">
                  <a16:creationId xmlns:a16="http://schemas.microsoft.com/office/drawing/2014/main" id="{E044D746-A9D3-4A79-88DC-B28727253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318"/>
              <a:ext cx="44" cy="79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5" y="4"/>
                </a:cxn>
                <a:cxn ang="0">
                  <a:pos x="17" y="0"/>
                </a:cxn>
                <a:cxn ang="0">
                  <a:pos x="4" y="2"/>
                </a:cxn>
                <a:cxn ang="0">
                  <a:pos x="4" y="20"/>
                </a:cxn>
                <a:cxn ang="0">
                  <a:pos x="11" y="22"/>
                </a:cxn>
                <a:cxn ang="0">
                  <a:pos x="11" y="15"/>
                </a:cxn>
                <a:cxn ang="0">
                  <a:pos x="23" y="28"/>
                </a:cxn>
                <a:cxn ang="0">
                  <a:pos x="19" y="39"/>
                </a:cxn>
                <a:cxn ang="0">
                  <a:pos x="10" y="46"/>
                </a:cxn>
                <a:cxn ang="0">
                  <a:pos x="6" y="62"/>
                </a:cxn>
                <a:cxn ang="0">
                  <a:pos x="0" y="70"/>
                </a:cxn>
                <a:cxn ang="0">
                  <a:pos x="8" y="79"/>
                </a:cxn>
                <a:cxn ang="0">
                  <a:pos x="31" y="64"/>
                </a:cxn>
                <a:cxn ang="0">
                  <a:pos x="23" y="53"/>
                </a:cxn>
                <a:cxn ang="0">
                  <a:pos x="29" y="35"/>
                </a:cxn>
                <a:cxn ang="0">
                  <a:pos x="42" y="26"/>
                </a:cxn>
                <a:cxn ang="0">
                  <a:pos x="44" y="13"/>
                </a:cxn>
                <a:cxn ang="0">
                  <a:pos x="29" y="2"/>
                </a:cxn>
              </a:cxnLst>
              <a:rect l="0" t="0" r="r" b="b"/>
              <a:pathLst>
                <a:path w="44" h="79">
                  <a:moveTo>
                    <a:pt x="29" y="2"/>
                  </a:moveTo>
                  <a:lnTo>
                    <a:pt x="25" y="4"/>
                  </a:lnTo>
                  <a:lnTo>
                    <a:pt x="17" y="0"/>
                  </a:lnTo>
                  <a:lnTo>
                    <a:pt x="4" y="2"/>
                  </a:lnTo>
                  <a:lnTo>
                    <a:pt x="4" y="20"/>
                  </a:lnTo>
                  <a:lnTo>
                    <a:pt x="11" y="22"/>
                  </a:lnTo>
                  <a:lnTo>
                    <a:pt x="11" y="15"/>
                  </a:lnTo>
                  <a:lnTo>
                    <a:pt x="23" y="28"/>
                  </a:lnTo>
                  <a:lnTo>
                    <a:pt x="19" y="39"/>
                  </a:lnTo>
                  <a:lnTo>
                    <a:pt x="10" y="46"/>
                  </a:lnTo>
                  <a:lnTo>
                    <a:pt x="6" y="62"/>
                  </a:lnTo>
                  <a:lnTo>
                    <a:pt x="0" y="70"/>
                  </a:lnTo>
                  <a:lnTo>
                    <a:pt x="8" y="79"/>
                  </a:lnTo>
                  <a:lnTo>
                    <a:pt x="31" y="64"/>
                  </a:lnTo>
                  <a:lnTo>
                    <a:pt x="23" y="53"/>
                  </a:lnTo>
                  <a:lnTo>
                    <a:pt x="29" y="35"/>
                  </a:lnTo>
                  <a:lnTo>
                    <a:pt x="42" y="26"/>
                  </a:lnTo>
                  <a:lnTo>
                    <a:pt x="44" y="13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38" name="Freeform 54">
              <a:extLst>
                <a:ext uri="{FF2B5EF4-FFF2-40B4-BE49-F238E27FC236}">
                  <a16:creationId xmlns:a16="http://schemas.microsoft.com/office/drawing/2014/main" id="{2881A8BA-5BF3-40C7-A798-4B222637E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361"/>
              <a:ext cx="27" cy="4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7" y="11"/>
                </a:cxn>
                <a:cxn ang="0">
                  <a:pos x="21" y="23"/>
                </a:cxn>
                <a:cxn ang="0">
                  <a:pos x="19" y="34"/>
                </a:cxn>
                <a:cxn ang="0">
                  <a:pos x="6" y="47"/>
                </a:cxn>
                <a:cxn ang="0">
                  <a:pos x="0" y="38"/>
                </a:cxn>
                <a:cxn ang="0">
                  <a:pos x="6" y="21"/>
                </a:cxn>
                <a:cxn ang="0">
                  <a:pos x="17" y="0"/>
                </a:cxn>
              </a:cxnLst>
              <a:rect l="0" t="0" r="r" b="b"/>
              <a:pathLst>
                <a:path w="27" h="47">
                  <a:moveTo>
                    <a:pt x="17" y="0"/>
                  </a:moveTo>
                  <a:lnTo>
                    <a:pt x="27" y="11"/>
                  </a:lnTo>
                  <a:lnTo>
                    <a:pt x="21" y="23"/>
                  </a:lnTo>
                  <a:lnTo>
                    <a:pt x="19" y="34"/>
                  </a:lnTo>
                  <a:lnTo>
                    <a:pt x="6" y="47"/>
                  </a:lnTo>
                  <a:lnTo>
                    <a:pt x="0" y="38"/>
                  </a:lnTo>
                  <a:lnTo>
                    <a:pt x="6" y="2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39" name="Freeform 55">
              <a:extLst>
                <a:ext uri="{FF2B5EF4-FFF2-40B4-BE49-F238E27FC236}">
                  <a16:creationId xmlns:a16="http://schemas.microsoft.com/office/drawing/2014/main" id="{0C02C87D-FE01-4672-A808-0EE6EE23B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318"/>
              <a:ext cx="28" cy="7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13"/>
                </a:cxn>
                <a:cxn ang="0">
                  <a:pos x="24" y="22"/>
                </a:cxn>
                <a:cxn ang="0">
                  <a:pos x="19" y="29"/>
                </a:cxn>
                <a:cxn ang="0">
                  <a:pos x="26" y="48"/>
                </a:cxn>
                <a:cxn ang="0">
                  <a:pos x="28" y="57"/>
                </a:cxn>
                <a:cxn ang="0">
                  <a:pos x="21" y="68"/>
                </a:cxn>
                <a:cxn ang="0">
                  <a:pos x="9" y="70"/>
                </a:cxn>
                <a:cxn ang="0">
                  <a:pos x="0" y="55"/>
                </a:cxn>
                <a:cxn ang="0">
                  <a:pos x="6" y="42"/>
                </a:cxn>
                <a:cxn ang="0">
                  <a:pos x="13" y="29"/>
                </a:cxn>
                <a:cxn ang="0">
                  <a:pos x="13" y="15"/>
                </a:cxn>
                <a:cxn ang="0">
                  <a:pos x="13" y="0"/>
                </a:cxn>
              </a:cxnLst>
              <a:rect l="0" t="0" r="r" b="b"/>
              <a:pathLst>
                <a:path w="28" h="70">
                  <a:moveTo>
                    <a:pt x="13" y="0"/>
                  </a:moveTo>
                  <a:lnTo>
                    <a:pt x="26" y="13"/>
                  </a:lnTo>
                  <a:lnTo>
                    <a:pt x="24" y="22"/>
                  </a:lnTo>
                  <a:lnTo>
                    <a:pt x="19" y="29"/>
                  </a:lnTo>
                  <a:lnTo>
                    <a:pt x="26" y="48"/>
                  </a:lnTo>
                  <a:lnTo>
                    <a:pt x="28" y="57"/>
                  </a:lnTo>
                  <a:lnTo>
                    <a:pt x="21" y="68"/>
                  </a:lnTo>
                  <a:lnTo>
                    <a:pt x="9" y="70"/>
                  </a:lnTo>
                  <a:lnTo>
                    <a:pt x="0" y="55"/>
                  </a:lnTo>
                  <a:lnTo>
                    <a:pt x="6" y="42"/>
                  </a:lnTo>
                  <a:lnTo>
                    <a:pt x="13" y="29"/>
                  </a:lnTo>
                  <a:lnTo>
                    <a:pt x="13" y="1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40" name="Freeform 56">
              <a:extLst>
                <a:ext uri="{FF2B5EF4-FFF2-40B4-BE49-F238E27FC236}">
                  <a16:creationId xmlns:a16="http://schemas.microsoft.com/office/drawing/2014/main" id="{F810DF09-890B-429A-A00A-FB74749CA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1209"/>
              <a:ext cx="153" cy="199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29" y="19"/>
                </a:cxn>
                <a:cxn ang="0">
                  <a:pos x="21" y="7"/>
                </a:cxn>
                <a:cxn ang="0">
                  <a:pos x="20" y="0"/>
                </a:cxn>
                <a:cxn ang="0">
                  <a:pos x="6" y="2"/>
                </a:cxn>
                <a:cxn ang="0">
                  <a:pos x="0" y="15"/>
                </a:cxn>
                <a:cxn ang="0">
                  <a:pos x="11" y="31"/>
                </a:cxn>
                <a:cxn ang="0">
                  <a:pos x="14" y="50"/>
                </a:cxn>
                <a:cxn ang="0">
                  <a:pos x="29" y="74"/>
                </a:cxn>
                <a:cxn ang="0">
                  <a:pos x="42" y="85"/>
                </a:cxn>
                <a:cxn ang="0">
                  <a:pos x="40" y="93"/>
                </a:cxn>
                <a:cxn ang="0">
                  <a:pos x="42" y="99"/>
                </a:cxn>
                <a:cxn ang="0">
                  <a:pos x="42" y="108"/>
                </a:cxn>
                <a:cxn ang="0">
                  <a:pos x="60" y="108"/>
                </a:cxn>
                <a:cxn ang="0">
                  <a:pos x="75" y="127"/>
                </a:cxn>
                <a:cxn ang="0">
                  <a:pos x="73" y="130"/>
                </a:cxn>
                <a:cxn ang="0">
                  <a:pos x="68" y="143"/>
                </a:cxn>
                <a:cxn ang="0">
                  <a:pos x="58" y="142"/>
                </a:cxn>
                <a:cxn ang="0">
                  <a:pos x="45" y="140"/>
                </a:cxn>
                <a:cxn ang="0">
                  <a:pos x="36" y="147"/>
                </a:cxn>
                <a:cxn ang="0">
                  <a:pos x="40" y="162"/>
                </a:cxn>
                <a:cxn ang="0">
                  <a:pos x="49" y="182"/>
                </a:cxn>
                <a:cxn ang="0">
                  <a:pos x="73" y="199"/>
                </a:cxn>
                <a:cxn ang="0">
                  <a:pos x="94" y="184"/>
                </a:cxn>
                <a:cxn ang="0">
                  <a:pos x="92" y="169"/>
                </a:cxn>
                <a:cxn ang="0">
                  <a:pos x="90" y="158"/>
                </a:cxn>
                <a:cxn ang="0">
                  <a:pos x="92" y="145"/>
                </a:cxn>
                <a:cxn ang="0">
                  <a:pos x="101" y="147"/>
                </a:cxn>
                <a:cxn ang="0">
                  <a:pos x="109" y="136"/>
                </a:cxn>
                <a:cxn ang="0">
                  <a:pos x="120" y="134"/>
                </a:cxn>
                <a:cxn ang="0">
                  <a:pos x="131" y="119"/>
                </a:cxn>
                <a:cxn ang="0">
                  <a:pos x="116" y="105"/>
                </a:cxn>
                <a:cxn ang="0">
                  <a:pos x="105" y="116"/>
                </a:cxn>
                <a:cxn ang="0">
                  <a:pos x="101" y="119"/>
                </a:cxn>
                <a:cxn ang="0">
                  <a:pos x="90" y="106"/>
                </a:cxn>
                <a:cxn ang="0">
                  <a:pos x="97" y="97"/>
                </a:cxn>
                <a:cxn ang="0">
                  <a:pos x="105" y="105"/>
                </a:cxn>
                <a:cxn ang="0">
                  <a:pos x="114" y="93"/>
                </a:cxn>
                <a:cxn ang="0">
                  <a:pos x="127" y="92"/>
                </a:cxn>
                <a:cxn ang="0">
                  <a:pos x="133" y="108"/>
                </a:cxn>
                <a:cxn ang="0">
                  <a:pos x="144" y="112"/>
                </a:cxn>
                <a:cxn ang="0">
                  <a:pos x="153" y="101"/>
                </a:cxn>
                <a:cxn ang="0">
                  <a:pos x="131" y="78"/>
                </a:cxn>
                <a:cxn ang="0">
                  <a:pos x="134" y="69"/>
                </a:cxn>
                <a:cxn ang="0">
                  <a:pos x="127" y="67"/>
                </a:cxn>
                <a:cxn ang="0">
                  <a:pos x="134" y="50"/>
                </a:cxn>
                <a:cxn ang="0">
                  <a:pos x="123" y="52"/>
                </a:cxn>
                <a:cxn ang="0">
                  <a:pos x="99" y="61"/>
                </a:cxn>
                <a:cxn ang="0">
                  <a:pos x="99" y="81"/>
                </a:cxn>
                <a:cxn ang="0">
                  <a:pos x="90" y="76"/>
                </a:cxn>
                <a:cxn ang="0">
                  <a:pos x="81" y="83"/>
                </a:cxn>
                <a:cxn ang="0">
                  <a:pos x="62" y="80"/>
                </a:cxn>
                <a:cxn ang="0">
                  <a:pos x="58" y="67"/>
                </a:cxn>
                <a:cxn ang="0">
                  <a:pos x="53" y="52"/>
                </a:cxn>
                <a:cxn ang="0">
                  <a:pos x="66" y="63"/>
                </a:cxn>
                <a:cxn ang="0">
                  <a:pos x="81" y="56"/>
                </a:cxn>
                <a:cxn ang="0">
                  <a:pos x="83" y="52"/>
                </a:cxn>
                <a:cxn ang="0">
                  <a:pos x="81" y="41"/>
                </a:cxn>
                <a:cxn ang="0">
                  <a:pos x="64" y="31"/>
                </a:cxn>
                <a:cxn ang="0">
                  <a:pos x="55" y="28"/>
                </a:cxn>
                <a:cxn ang="0">
                  <a:pos x="58" y="17"/>
                </a:cxn>
                <a:cxn ang="0">
                  <a:pos x="58" y="6"/>
                </a:cxn>
                <a:cxn ang="0">
                  <a:pos x="45" y="2"/>
                </a:cxn>
              </a:cxnLst>
              <a:rect l="0" t="0" r="r" b="b"/>
              <a:pathLst>
                <a:path w="153" h="199">
                  <a:moveTo>
                    <a:pt x="45" y="2"/>
                  </a:moveTo>
                  <a:lnTo>
                    <a:pt x="29" y="19"/>
                  </a:lnTo>
                  <a:lnTo>
                    <a:pt x="21" y="7"/>
                  </a:lnTo>
                  <a:lnTo>
                    <a:pt x="20" y="0"/>
                  </a:lnTo>
                  <a:lnTo>
                    <a:pt x="6" y="2"/>
                  </a:lnTo>
                  <a:lnTo>
                    <a:pt x="0" y="15"/>
                  </a:lnTo>
                  <a:lnTo>
                    <a:pt x="11" y="31"/>
                  </a:lnTo>
                  <a:lnTo>
                    <a:pt x="14" y="50"/>
                  </a:lnTo>
                  <a:lnTo>
                    <a:pt x="29" y="74"/>
                  </a:lnTo>
                  <a:lnTo>
                    <a:pt x="42" y="85"/>
                  </a:lnTo>
                  <a:lnTo>
                    <a:pt x="40" y="93"/>
                  </a:lnTo>
                  <a:lnTo>
                    <a:pt x="42" y="99"/>
                  </a:lnTo>
                  <a:lnTo>
                    <a:pt x="42" y="108"/>
                  </a:lnTo>
                  <a:lnTo>
                    <a:pt x="60" y="108"/>
                  </a:lnTo>
                  <a:lnTo>
                    <a:pt x="75" y="127"/>
                  </a:lnTo>
                  <a:lnTo>
                    <a:pt x="73" y="130"/>
                  </a:lnTo>
                  <a:lnTo>
                    <a:pt x="68" y="143"/>
                  </a:lnTo>
                  <a:lnTo>
                    <a:pt x="58" y="142"/>
                  </a:lnTo>
                  <a:lnTo>
                    <a:pt x="45" y="140"/>
                  </a:lnTo>
                  <a:lnTo>
                    <a:pt x="36" y="147"/>
                  </a:lnTo>
                  <a:lnTo>
                    <a:pt x="40" y="162"/>
                  </a:lnTo>
                  <a:lnTo>
                    <a:pt x="49" y="182"/>
                  </a:lnTo>
                  <a:lnTo>
                    <a:pt x="73" y="199"/>
                  </a:lnTo>
                  <a:lnTo>
                    <a:pt x="94" y="184"/>
                  </a:lnTo>
                  <a:lnTo>
                    <a:pt x="92" y="169"/>
                  </a:lnTo>
                  <a:lnTo>
                    <a:pt x="90" y="158"/>
                  </a:lnTo>
                  <a:lnTo>
                    <a:pt x="92" y="145"/>
                  </a:lnTo>
                  <a:lnTo>
                    <a:pt x="101" y="147"/>
                  </a:lnTo>
                  <a:lnTo>
                    <a:pt x="109" y="136"/>
                  </a:lnTo>
                  <a:lnTo>
                    <a:pt x="120" y="134"/>
                  </a:lnTo>
                  <a:lnTo>
                    <a:pt x="131" y="119"/>
                  </a:lnTo>
                  <a:lnTo>
                    <a:pt x="116" y="105"/>
                  </a:lnTo>
                  <a:lnTo>
                    <a:pt x="105" y="116"/>
                  </a:lnTo>
                  <a:lnTo>
                    <a:pt x="101" y="119"/>
                  </a:lnTo>
                  <a:lnTo>
                    <a:pt x="90" y="106"/>
                  </a:lnTo>
                  <a:lnTo>
                    <a:pt x="97" y="97"/>
                  </a:lnTo>
                  <a:lnTo>
                    <a:pt x="105" y="105"/>
                  </a:lnTo>
                  <a:lnTo>
                    <a:pt x="114" y="93"/>
                  </a:lnTo>
                  <a:lnTo>
                    <a:pt x="127" y="92"/>
                  </a:lnTo>
                  <a:lnTo>
                    <a:pt x="133" y="108"/>
                  </a:lnTo>
                  <a:lnTo>
                    <a:pt x="144" y="112"/>
                  </a:lnTo>
                  <a:lnTo>
                    <a:pt x="153" y="101"/>
                  </a:lnTo>
                  <a:lnTo>
                    <a:pt x="131" y="78"/>
                  </a:lnTo>
                  <a:lnTo>
                    <a:pt x="134" y="69"/>
                  </a:lnTo>
                  <a:lnTo>
                    <a:pt x="127" y="67"/>
                  </a:lnTo>
                  <a:lnTo>
                    <a:pt x="134" y="50"/>
                  </a:lnTo>
                  <a:lnTo>
                    <a:pt x="123" y="52"/>
                  </a:lnTo>
                  <a:lnTo>
                    <a:pt x="99" y="61"/>
                  </a:lnTo>
                  <a:lnTo>
                    <a:pt x="99" y="81"/>
                  </a:lnTo>
                  <a:lnTo>
                    <a:pt x="90" y="76"/>
                  </a:lnTo>
                  <a:lnTo>
                    <a:pt x="81" y="83"/>
                  </a:lnTo>
                  <a:lnTo>
                    <a:pt x="62" y="80"/>
                  </a:lnTo>
                  <a:lnTo>
                    <a:pt x="58" y="67"/>
                  </a:lnTo>
                  <a:lnTo>
                    <a:pt x="53" y="52"/>
                  </a:lnTo>
                  <a:lnTo>
                    <a:pt x="66" y="63"/>
                  </a:lnTo>
                  <a:lnTo>
                    <a:pt x="81" y="56"/>
                  </a:lnTo>
                  <a:lnTo>
                    <a:pt x="83" y="52"/>
                  </a:lnTo>
                  <a:lnTo>
                    <a:pt x="81" y="41"/>
                  </a:lnTo>
                  <a:lnTo>
                    <a:pt x="64" y="31"/>
                  </a:lnTo>
                  <a:lnTo>
                    <a:pt x="55" y="28"/>
                  </a:lnTo>
                  <a:lnTo>
                    <a:pt x="58" y="17"/>
                  </a:lnTo>
                  <a:lnTo>
                    <a:pt x="58" y="6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41" name="Freeform 57">
              <a:extLst>
                <a:ext uri="{FF2B5EF4-FFF2-40B4-BE49-F238E27FC236}">
                  <a16:creationId xmlns:a16="http://schemas.microsoft.com/office/drawing/2014/main" id="{FB9DC6C2-F50A-44C7-95BA-34A652C14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1314"/>
              <a:ext cx="50" cy="5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0" y="6"/>
                </a:cxn>
                <a:cxn ang="0">
                  <a:pos x="50" y="17"/>
                </a:cxn>
                <a:cxn ang="0">
                  <a:pos x="48" y="26"/>
                </a:cxn>
                <a:cxn ang="0">
                  <a:pos x="24" y="43"/>
                </a:cxn>
                <a:cxn ang="0">
                  <a:pos x="11" y="50"/>
                </a:cxn>
                <a:cxn ang="0">
                  <a:pos x="0" y="39"/>
                </a:cxn>
                <a:cxn ang="0">
                  <a:pos x="9" y="24"/>
                </a:cxn>
                <a:cxn ang="0">
                  <a:pos x="20" y="17"/>
                </a:cxn>
                <a:cxn ang="0">
                  <a:pos x="45" y="0"/>
                </a:cxn>
              </a:cxnLst>
              <a:rect l="0" t="0" r="r" b="b"/>
              <a:pathLst>
                <a:path w="50" h="50">
                  <a:moveTo>
                    <a:pt x="45" y="0"/>
                  </a:moveTo>
                  <a:lnTo>
                    <a:pt x="50" y="6"/>
                  </a:lnTo>
                  <a:lnTo>
                    <a:pt x="50" y="17"/>
                  </a:lnTo>
                  <a:lnTo>
                    <a:pt x="48" y="26"/>
                  </a:lnTo>
                  <a:lnTo>
                    <a:pt x="24" y="43"/>
                  </a:lnTo>
                  <a:lnTo>
                    <a:pt x="11" y="50"/>
                  </a:lnTo>
                  <a:lnTo>
                    <a:pt x="0" y="39"/>
                  </a:lnTo>
                  <a:lnTo>
                    <a:pt x="9" y="24"/>
                  </a:lnTo>
                  <a:lnTo>
                    <a:pt x="20" y="1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</p:grpSp>
      <p:sp>
        <p:nvSpPr>
          <p:cNvPr id="142" name="Freeform 58">
            <a:extLst>
              <a:ext uri="{FF2B5EF4-FFF2-40B4-BE49-F238E27FC236}">
                <a16:creationId xmlns:a16="http://schemas.microsoft.com/office/drawing/2014/main" id="{9732EFCD-0085-4D3B-9494-0D5F6E5A7684}"/>
              </a:ext>
            </a:extLst>
          </p:cNvPr>
          <p:cNvSpPr>
            <a:spLocks/>
          </p:cNvSpPr>
          <p:nvPr/>
        </p:nvSpPr>
        <p:spPr bwMode="auto">
          <a:xfrm>
            <a:off x="8927341" y="4561367"/>
            <a:ext cx="673100" cy="371475"/>
          </a:xfrm>
          <a:custGeom>
            <a:avLst/>
            <a:gdLst/>
            <a:ahLst/>
            <a:cxnLst>
              <a:cxn ang="0">
                <a:pos x="99" y="211"/>
              </a:cxn>
              <a:cxn ang="0">
                <a:pos x="96" y="199"/>
              </a:cxn>
              <a:cxn ang="0">
                <a:pos x="83" y="192"/>
              </a:cxn>
              <a:cxn ang="0">
                <a:pos x="36" y="149"/>
              </a:cxn>
              <a:cxn ang="0">
                <a:pos x="33" y="126"/>
              </a:cxn>
              <a:cxn ang="0">
                <a:pos x="12" y="123"/>
              </a:cxn>
              <a:cxn ang="0">
                <a:pos x="13" y="102"/>
              </a:cxn>
              <a:cxn ang="0">
                <a:pos x="6" y="82"/>
              </a:cxn>
              <a:cxn ang="0">
                <a:pos x="0" y="71"/>
              </a:cxn>
              <a:cxn ang="0">
                <a:pos x="4" y="59"/>
              </a:cxn>
              <a:cxn ang="0">
                <a:pos x="19" y="59"/>
              </a:cxn>
              <a:cxn ang="0">
                <a:pos x="45" y="53"/>
              </a:cxn>
              <a:cxn ang="0">
                <a:pos x="126" y="11"/>
              </a:cxn>
              <a:cxn ang="0">
                <a:pos x="143" y="0"/>
              </a:cxn>
              <a:cxn ang="0">
                <a:pos x="154" y="13"/>
              </a:cxn>
              <a:cxn ang="0">
                <a:pos x="171" y="6"/>
              </a:cxn>
              <a:cxn ang="0">
                <a:pos x="187" y="7"/>
              </a:cxn>
              <a:cxn ang="0">
                <a:pos x="197" y="14"/>
              </a:cxn>
              <a:cxn ang="0">
                <a:pos x="197" y="33"/>
              </a:cxn>
              <a:cxn ang="0">
                <a:pos x="227" y="52"/>
              </a:cxn>
              <a:cxn ang="0">
                <a:pos x="229" y="65"/>
              </a:cxn>
              <a:cxn ang="0">
                <a:pos x="240" y="80"/>
              </a:cxn>
              <a:cxn ang="0">
                <a:pos x="248" y="86"/>
              </a:cxn>
              <a:cxn ang="0">
                <a:pos x="253" y="80"/>
              </a:cxn>
              <a:cxn ang="0">
                <a:pos x="274" y="69"/>
              </a:cxn>
              <a:cxn ang="0">
                <a:pos x="283" y="71"/>
              </a:cxn>
              <a:cxn ang="0">
                <a:pos x="309" y="100"/>
              </a:cxn>
              <a:cxn ang="0">
                <a:pos x="315" y="99"/>
              </a:cxn>
              <a:cxn ang="0">
                <a:pos x="342" y="115"/>
              </a:cxn>
              <a:cxn ang="0">
                <a:pos x="382" y="113"/>
              </a:cxn>
              <a:cxn ang="0">
                <a:pos x="403" y="126"/>
              </a:cxn>
              <a:cxn ang="0">
                <a:pos x="359" y="151"/>
              </a:cxn>
              <a:cxn ang="0">
                <a:pos x="357" y="181"/>
              </a:cxn>
              <a:cxn ang="0">
                <a:pos x="330" y="206"/>
              </a:cxn>
              <a:cxn ang="0">
                <a:pos x="301" y="205"/>
              </a:cxn>
              <a:cxn ang="0">
                <a:pos x="285" y="212"/>
              </a:cxn>
              <a:cxn ang="0">
                <a:pos x="265" y="220"/>
              </a:cxn>
              <a:cxn ang="0">
                <a:pos x="240" y="204"/>
              </a:cxn>
              <a:cxn ang="0">
                <a:pos x="224" y="212"/>
              </a:cxn>
              <a:cxn ang="0">
                <a:pos x="209" y="215"/>
              </a:cxn>
              <a:cxn ang="0">
                <a:pos x="197" y="196"/>
              </a:cxn>
              <a:cxn ang="0">
                <a:pos x="162" y="197"/>
              </a:cxn>
              <a:cxn ang="0">
                <a:pos x="151" y="205"/>
              </a:cxn>
              <a:cxn ang="0">
                <a:pos x="143" y="213"/>
              </a:cxn>
              <a:cxn ang="0">
                <a:pos x="128" y="213"/>
              </a:cxn>
              <a:cxn ang="0">
                <a:pos x="112" y="216"/>
              </a:cxn>
              <a:cxn ang="0">
                <a:pos x="99" y="211"/>
              </a:cxn>
            </a:cxnLst>
            <a:rect l="0" t="0" r="r" b="b"/>
            <a:pathLst>
              <a:path w="403" h="220">
                <a:moveTo>
                  <a:pt x="99" y="211"/>
                </a:moveTo>
                <a:lnTo>
                  <a:pt x="96" y="199"/>
                </a:lnTo>
                <a:lnTo>
                  <a:pt x="83" y="192"/>
                </a:lnTo>
                <a:lnTo>
                  <a:pt x="36" y="149"/>
                </a:lnTo>
                <a:lnTo>
                  <a:pt x="33" y="126"/>
                </a:lnTo>
                <a:lnTo>
                  <a:pt x="12" y="123"/>
                </a:lnTo>
                <a:lnTo>
                  <a:pt x="13" y="102"/>
                </a:lnTo>
                <a:lnTo>
                  <a:pt x="6" y="82"/>
                </a:lnTo>
                <a:lnTo>
                  <a:pt x="0" y="71"/>
                </a:lnTo>
                <a:lnTo>
                  <a:pt x="4" y="59"/>
                </a:lnTo>
                <a:lnTo>
                  <a:pt x="19" y="59"/>
                </a:lnTo>
                <a:lnTo>
                  <a:pt x="45" y="53"/>
                </a:lnTo>
                <a:lnTo>
                  <a:pt x="126" y="11"/>
                </a:lnTo>
                <a:lnTo>
                  <a:pt x="143" y="0"/>
                </a:lnTo>
                <a:lnTo>
                  <a:pt x="154" y="13"/>
                </a:lnTo>
                <a:lnTo>
                  <a:pt x="171" y="6"/>
                </a:lnTo>
                <a:lnTo>
                  <a:pt x="187" y="7"/>
                </a:lnTo>
                <a:lnTo>
                  <a:pt x="197" y="14"/>
                </a:lnTo>
                <a:lnTo>
                  <a:pt x="197" y="33"/>
                </a:lnTo>
                <a:lnTo>
                  <a:pt x="227" y="52"/>
                </a:lnTo>
                <a:lnTo>
                  <a:pt x="229" y="65"/>
                </a:lnTo>
                <a:lnTo>
                  <a:pt x="240" y="80"/>
                </a:lnTo>
                <a:lnTo>
                  <a:pt x="248" y="86"/>
                </a:lnTo>
                <a:lnTo>
                  <a:pt x="253" y="80"/>
                </a:lnTo>
                <a:lnTo>
                  <a:pt x="274" y="69"/>
                </a:lnTo>
                <a:lnTo>
                  <a:pt x="283" y="71"/>
                </a:lnTo>
                <a:lnTo>
                  <a:pt x="309" y="100"/>
                </a:lnTo>
                <a:lnTo>
                  <a:pt x="315" y="99"/>
                </a:lnTo>
                <a:lnTo>
                  <a:pt x="342" y="115"/>
                </a:lnTo>
                <a:lnTo>
                  <a:pt x="382" y="113"/>
                </a:lnTo>
                <a:lnTo>
                  <a:pt x="403" y="126"/>
                </a:lnTo>
                <a:lnTo>
                  <a:pt x="359" y="151"/>
                </a:lnTo>
                <a:lnTo>
                  <a:pt x="357" y="181"/>
                </a:lnTo>
                <a:lnTo>
                  <a:pt x="330" y="206"/>
                </a:lnTo>
                <a:lnTo>
                  <a:pt x="301" y="205"/>
                </a:lnTo>
                <a:lnTo>
                  <a:pt x="285" y="212"/>
                </a:lnTo>
                <a:lnTo>
                  <a:pt x="265" y="220"/>
                </a:lnTo>
                <a:lnTo>
                  <a:pt x="240" y="204"/>
                </a:lnTo>
                <a:lnTo>
                  <a:pt x="224" y="212"/>
                </a:lnTo>
                <a:lnTo>
                  <a:pt x="209" y="215"/>
                </a:lnTo>
                <a:lnTo>
                  <a:pt x="197" y="196"/>
                </a:lnTo>
                <a:lnTo>
                  <a:pt x="162" y="197"/>
                </a:lnTo>
                <a:lnTo>
                  <a:pt x="151" y="205"/>
                </a:lnTo>
                <a:lnTo>
                  <a:pt x="143" y="213"/>
                </a:lnTo>
                <a:lnTo>
                  <a:pt x="128" y="213"/>
                </a:lnTo>
                <a:lnTo>
                  <a:pt x="112" y="216"/>
                </a:lnTo>
                <a:lnTo>
                  <a:pt x="99" y="2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43" name="Freeform 72">
            <a:extLst>
              <a:ext uri="{FF2B5EF4-FFF2-40B4-BE49-F238E27FC236}">
                <a16:creationId xmlns:a16="http://schemas.microsoft.com/office/drawing/2014/main" id="{73A0429C-1D60-47DF-A328-AC2D7C3AC72C}"/>
              </a:ext>
            </a:extLst>
          </p:cNvPr>
          <p:cNvSpPr>
            <a:spLocks/>
          </p:cNvSpPr>
          <p:nvPr/>
        </p:nvSpPr>
        <p:spPr bwMode="auto">
          <a:xfrm>
            <a:off x="7273166" y="4383567"/>
            <a:ext cx="1270000" cy="1249363"/>
          </a:xfrm>
          <a:custGeom>
            <a:avLst/>
            <a:gdLst/>
            <a:ahLst/>
            <a:cxnLst>
              <a:cxn ang="0">
                <a:pos x="11" y="145"/>
              </a:cxn>
              <a:cxn ang="0">
                <a:pos x="13" y="174"/>
              </a:cxn>
              <a:cxn ang="0">
                <a:pos x="74" y="221"/>
              </a:cxn>
              <a:cxn ang="0">
                <a:pos x="122" y="250"/>
              </a:cxn>
              <a:cxn ang="0">
                <a:pos x="117" y="290"/>
              </a:cxn>
              <a:cxn ang="0">
                <a:pos x="145" y="349"/>
              </a:cxn>
              <a:cxn ang="0">
                <a:pos x="158" y="429"/>
              </a:cxn>
              <a:cxn ang="0">
                <a:pos x="132" y="429"/>
              </a:cxn>
              <a:cxn ang="0">
                <a:pos x="115" y="470"/>
              </a:cxn>
              <a:cxn ang="0">
                <a:pos x="98" y="511"/>
              </a:cxn>
              <a:cxn ang="0">
                <a:pos x="57" y="583"/>
              </a:cxn>
              <a:cxn ang="0">
                <a:pos x="59" y="618"/>
              </a:cxn>
              <a:cxn ang="0">
                <a:pos x="161" y="685"/>
              </a:cxn>
              <a:cxn ang="0">
                <a:pos x="249" y="726"/>
              </a:cxn>
              <a:cxn ang="0">
                <a:pos x="325" y="746"/>
              </a:cxn>
              <a:cxn ang="0">
                <a:pos x="353" y="689"/>
              </a:cxn>
              <a:cxn ang="0">
                <a:pos x="422" y="664"/>
              </a:cxn>
              <a:cxn ang="0">
                <a:pos x="472" y="690"/>
              </a:cxn>
              <a:cxn ang="0">
                <a:pos x="541" y="726"/>
              </a:cxn>
              <a:cxn ang="0">
                <a:pos x="604" y="711"/>
              </a:cxn>
              <a:cxn ang="0">
                <a:pos x="650" y="663"/>
              </a:cxn>
              <a:cxn ang="0">
                <a:pos x="622" y="642"/>
              </a:cxn>
              <a:cxn ang="0">
                <a:pos x="617" y="574"/>
              </a:cxn>
              <a:cxn ang="0">
                <a:pos x="635" y="511"/>
              </a:cxn>
              <a:cxn ang="0">
                <a:pos x="635" y="453"/>
              </a:cxn>
              <a:cxn ang="0">
                <a:pos x="602" y="455"/>
              </a:cxn>
              <a:cxn ang="0">
                <a:pos x="587" y="446"/>
              </a:cxn>
              <a:cxn ang="0">
                <a:pos x="622" y="405"/>
              </a:cxn>
              <a:cxn ang="0">
                <a:pos x="676" y="353"/>
              </a:cxn>
              <a:cxn ang="0">
                <a:pos x="705" y="327"/>
              </a:cxn>
              <a:cxn ang="0">
                <a:pos x="727" y="277"/>
              </a:cxn>
              <a:cxn ang="0">
                <a:pos x="764" y="234"/>
              </a:cxn>
              <a:cxn ang="0">
                <a:pos x="720" y="213"/>
              </a:cxn>
              <a:cxn ang="0">
                <a:pos x="667" y="195"/>
              </a:cxn>
              <a:cxn ang="0">
                <a:pos x="631" y="163"/>
              </a:cxn>
              <a:cxn ang="0">
                <a:pos x="581" y="119"/>
              </a:cxn>
              <a:cxn ang="0">
                <a:pos x="539" y="76"/>
              </a:cxn>
              <a:cxn ang="0">
                <a:pos x="509" y="30"/>
              </a:cxn>
              <a:cxn ang="0">
                <a:pos x="444" y="2"/>
              </a:cxn>
              <a:cxn ang="0">
                <a:pos x="416" y="35"/>
              </a:cxn>
              <a:cxn ang="0">
                <a:pos x="318" y="87"/>
              </a:cxn>
              <a:cxn ang="0">
                <a:pos x="266" y="104"/>
              </a:cxn>
              <a:cxn ang="0">
                <a:pos x="220" y="78"/>
              </a:cxn>
              <a:cxn ang="0">
                <a:pos x="199" y="56"/>
              </a:cxn>
              <a:cxn ang="0">
                <a:pos x="205" y="83"/>
              </a:cxn>
              <a:cxn ang="0">
                <a:pos x="198" y="113"/>
              </a:cxn>
              <a:cxn ang="0">
                <a:pos x="182" y="137"/>
              </a:cxn>
              <a:cxn ang="0">
                <a:pos x="141" y="126"/>
              </a:cxn>
              <a:cxn ang="0">
                <a:pos x="93" y="96"/>
              </a:cxn>
              <a:cxn ang="0">
                <a:pos x="59" y="108"/>
              </a:cxn>
            </a:cxnLst>
            <a:rect l="0" t="0" r="r" b="b"/>
            <a:pathLst>
              <a:path w="764" h="746">
                <a:moveTo>
                  <a:pt x="13" y="106"/>
                </a:moveTo>
                <a:lnTo>
                  <a:pt x="20" y="124"/>
                </a:lnTo>
                <a:lnTo>
                  <a:pt x="13" y="139"/>
                </a:lnTo>
                <a:lnTo>
                  <a:pt x="11" y="145"/>
                </a:lnTo>
                <a:lnTo>
                  <a:pt x="0" y="141"/>
                </a:lnTo>
                <a:lnTo>
                  <a:pt x="4" y="150"/>
                </a:lnTo>
                <a:lnTo>
                  <a:pt x="4" y="159"/>
                </a:lnTo>
                <a:lnTo>
                  <a:pt x="13" y="174"/>
                </a:lnTo>
                <a:lnTo>
                  <a:pt x="30" y="169"/>
                </a:lnTo>
                <a:lnTo>
                  <a:pt x="52" y="193"/>
                </a:lnTo>
                <a:lnTo>
                  <a:pt x="61" y="209"/>
                </a:lnTo>
                <a:lnTo>
                  <a:pt x="74" y="221"/>
                </a:lnTo>
                <a:lnTo>
                  <a:pt x="91" y="221"/>
                </a:lnTo>
                <a:lnTo>
                  <a:pt x="98" y="235"/>
                </a:lnTo>
                <a:lnTo>
                  <a:pt x="113" y="248"/>
                </a:lnTo>
                <a:lnTo>
                  <a:pt x="122" y="250"/>
                </a:lnTo>
                <a:lnTo>
                  <a:pt x="124" y="256"/>
                </a:lnTo>
                <a:lnTo>
                  <a:pt x="119" y="268"/>
                </a:lnTo>
                <a:lnTo>
                  <a:pt x="119" y="279"/>
                </a:lnTo>
                <a:lnTo>
                  <a:pt x="117" y="290"/>
                </a:lnTo>
                <a:lnTo>
                  <a:pt x="113" y="309"/>
                </a:lnTo>
                <a:lnTo>
                  <a:pt x="128" y="327"/>
                </a:lnTo>
                <a:lnTo>
                  <a:pt x="145" y="340"/>
                </a:lnTo>
                <a:lnTo>
                  <a:pt x="145" y="349"/>
                </a:lnTo>
                <a:lnTo>
                  <a:pt x="143" y="381"/>
                </a:lnTo>
                <a:lnTo>
                  <a:pt x="139" y="407"/>
                </a:lnTo>
                <a:lnTo>
                  <a:pt x="143" y="418"/>
                </a:lnTo>
                <a:lnTo>
                  <a:pt x="158" y="429"/>
                </a:lnTo>
                <a:lnTo>
                  <a:pt x="158" y="451"/>
                </a:lnTo>
                <a:lnTo>
                  <a:pt x="158" y="466"/>
                </a:lnTo>
                <a:lnTo>
                  <a:pt x="141" y="444"/>
                </a:lnTo>
                <a:lnTo>
                  <a:pt x="132" y="429"/>
                </a:lnTo>
                <a:lnTo>
                  <a:pt x="126" y="433"/>
                </a:lnTo>
                <a:lnTo>
                  <a:pt x="130" y="444"/>
                </a:lnTo>
                <a:lnTo>
                  <a:pt x="124" y="457"/>
                </a:lnTo>
                <a:lnTo>
                  <a:pt x="115" y="470"/>
                </a:lnTo>
                <a:lnTo>
                  <a:pt x="109" y="479"/>
                </a:lnTo>
                <a:lnTo>
                  <a:pt x="117" y="488"/>
                </a:lnTo>
                <a:lnTo>
                  <a:pt x="111" y="498"/>
                </a:lnTo>
                <a:lnTo>
                  <a:pt x="98" y="511"/>
                </a:lnTo>
                <a:lnTo>
                  <a:pt x="96" y="522"/>
                </a:lnTo>
                <a:lnTo>
                  <a:pt x="89" y="535"/>
                </a:lnTo>
                <a:lnTo>
                  <a:pt x="69" y="559"/>
                </a:lnTo>
                <a:lnTo>
                  <a:pt x="57" y="583"/>
                </a:lnTo>
                <a:lnTo>
                  <a:pt x="57" y="587"/>
                </a:lnTo>
                <a:lnTo>
                  <a:pt x="63" y="594"/>
                </a:lnTo>
                <a:lnTo>
                  <a:pt x="56" y="605"/>
                </a:lnTo>
                <a:lnTo>
                  <a:pt x="59" y="618"/>
                </a:lnTo>
                <a:lnTo>
                  <a:pt x="70" y="635"/>
                </a:lnTo>
                <a:lnTo>
                  <a:pt x="117" y="661"/>
                </a:lnTo>
                <a:lnTo>
                  <a:pt x="150" y="689"/>
                </a:lnTo>
                <a:lnTo>
                  <a:pt x="161" y="685"/>
                </a:lnTo>
                <a:lnTo>
                  <a:pt x="178" y="679"/>
                </a:lnTo>
                <a:lnTo>
                  <a:pt x="236" y="703"/>
                </a:lnTo>
                <a:lnTo>
                  <a:pt x="244" y="711"/>
                </a:lnTo>
                <a:lnTo>
                  <a:pt x="249" y="726"/>
                </a:lnTo>
                <a:lnTo>
                  <a:pt x="259" y="731"/>
                </a:lnTo>
                <a:lnTo>
                  <a:pt x="272" y="733"/>
                </a:lnTo>
                <a:lnTo>
                  <a:pt x="292" y="744"/>
                </a:lnTo>
                <a:lnTo>
                  <a:pt x="325" y="746"/>
                </a:lnTo>
                <a:lnTo>
                  <a:pt x="335" y="733"/>
                </a:lnTo>
                <a:lnTo>
                  <a:pt x="338" y="718"/>
                </a:lnTo>
                <a:lnTo>
                  <a:pt x="338" y="702"/>
                </a:lnTo>
                <a:lnTo>
                  <a:pt x="353" y="689"/>
                </a:lnTo>
                <a:lnTo>
                  <a:pt x="381" y="674"/>
                </a:lnTo>
                <a:lnTo>
                  <a:pt x="394" y="672"/>
                </a:lnTo>
                <a:lnTo>
                  <a:pt x="409" y="664"/>
                </a:lnTo>
                <a:lnTo>
                  <a:pt x="422" y="664"/>
                </a:lnTo>
                <a:lnTo>
                  <a:pt x="437" y="674"/>
                </a:lnTo>
                <a:lnTo>
                  <a:pt x="448" y="687"/>
                </a:lnTo>
                <a:lnTo>
                  <a:pt x="461" y="687"/>
                </a:lnTo>
                <a:lnTo>
                  <a:pt x="472" y="690"/>
                </a:lnTo>
                <a:lnTo>
                  <a:pt x="494" y="692"/>
                </a:lnTo>
                <a:lnTo>
                  <a:pt x="509" y="711"/>
                </a:lnTo>
                <a:lnTo>
                  <a:pt x="522" y="720"/>
                </a:lnTo>
                <a:lnTo>
                  <a:pt x="541" y="726"/>
                </a:lnTo>
                <a:lnTo>
                  <a:pt x="557" y="735"/>
                </a:lnTo>
                <a:lnTo>
                  <a:pt x="566" y="737"/>
                </a:lnTo>
                <a:lnTo>
                  <a:pt x="589" y="714"/>
                </a:lnTo>
                <a:lnTo>
                  <a:pt x="604" y="711"/>
                </a:lnTo>
                <a:lnTo>
                  <a:pt x="615" y="702"/>
                </a:lnTo>
                <a:lnTo>
                  <a:pt x="631" y="690"/>
                </a:lnTo>
                <a:lnTo>
                  <a:pt x="652" y="689"/>
                </a:lnTo>
                <a:lnTo>
                  <a:pt x="650" y="663"/>
                </a:lnTo>
                <a:lnTo>
                  <a:pt x="646" y="655"/>
                </a:lnTo>
                <a:lnTo>
                  <a:pt x="637" y="642"/>
                </a:lnTo>
                <a:lnTo>
                  <a:pt x="630" y="644"/>
                </a:lnTo>
                <a:lnTo>
                  <a:pt x="622" y="642"/>
                </a:lnTo>
                <a:lnTo>
                  <a:pt x="615" y="631"/>
                </a:lnTo>
                <a:lnTo>
                  <a:pt x="613" y="605"/>
                </a:lnTo>
                <a:lnTo>
                  <a:pt x="628" y="588"/>
                </a:lnTo>
                <a:lnTo>
                  <a:pt x="617" y="574"/>
                </a:lnTo>
                <a:lnTo>
                  <a:pt x="617" y="568"/>
                </a:lnTo>
                <a:lnTo>
                  <a:pt x="639" y="546"/>
                </a:lnTo>
                <a:lnTo>
                  <a:pt x="639" y="538"/>
                </a:lnTo>
                <a:lnTo>
                  <a:pt x="635" y="511"/>
                </a:lnTo>
                <a:lnTo>
                  <a:pt x="648" y="498"/>
                </a:lnTo>
                <a:lnTo>
                  <a:pt x="637" y="483"/>
                </a:lnTo>
                <a:lnTo>
                  <a:pt x="637" y="472"/>
                </a:lnTo>
                <a:lnTo>
                  <a:pt x="635" y="453"/>
                </a:lnTo>
                <a:lnTo>
                  <a:pt x="630" y="448"/>
                </a:lnTo>
                <a:lnTo>
                  <a:pt x="617" y="448"/>
                </a:lnTo>
                <a:lnTo>
                  <a:pt x="605" y="451"/>
                </a:lnTo>
                <a:lnTo>
                  <a:pt x="602" y="455"/>
                </a:lnTo>
                <a:lnTo>
                  <a:pt x="594" y="462"/>
                </a:lnTo>
                <a:lnTo>
                  <a:pt x="583" y="466"/>
                </a:lnTo>
                <a:lnTo>
                  <a:pt x="579" y="455"/>
                </a:lnTo>
                <a:lnTo>
                  <a:pt x="587" y="446"/>
                </a:lnTo>
                <a:lnTo>
                  <a:pt x="591" y="438"/>
                </a:lnTo>
                <a:lnTo>
                  <a:pt x="591" y="429"/>
                </a:lnTo>
                <a:lnTo>
                  <a:pt x="611" y="409"/>
                </a:lnTo>
                <a:lnTo>
                  <a:pt x="622" y="405"/>
                </a:lnTo>
                <a:lnTo>
                  <a:pt x="624" y="390"/>
                </a:lnTo>
                <a:lnTo>
                  <a:pt x="635" y="377"/>
                </a:lnTo>
                <a:lnTo>
                  <a:pt x="667" y="353"/>
                </a:lnTo>
                <a:lnTo>
                  <a:pt x="676" y="353"/>
                </a:lnTo>
                <a:lnTo>
                  <a:pt x="680" y="344"/>
                </a:lnTo>
                <a:lnTo>
                  <a:pt x="691" y="333"/>
                </a:lnTo>
                <a:lnTo>
                  <a:pt x="700" y="333"/>
                </a:lnTo>
                <a:lnTo>
                  <a:pt x="705" y="327"/>
                </a:lnTo>
                <a:lnTo>
                  <a:pt x="710" y="323"/>
                </a:lnTo>
                <a:lnTo>
                  <a:pt x="718" y="310"/>
                </a:lnTo>
                <a:lnTo>
                  <a:pt x="725" y="290"/>
                </a:lnTo>
                <a:lnTo>
                  <a:pt x="727" y="277"/>
                </a:lnTo>
                <a:lnTo>
                  <a:pt x="727" y="266"/>
                </a:lnTo>
                <a:lnTo>
                  <a:pt x="738" y="252"/>
                </a:lnTo>
                <a:lnTo>
                  <a:pt x="755" y="243"/>
                </a:lnTo>
                <a:lnTo>
                  <a:pt x="764" y="234"/>
                </a:lnTo>
                <a:lnTo>
                  <a:pt x="764" y="230"/>
                </a:lnTo>
                <a:lnTo>
                  <a:pt x="749" y="219"/>
                </a:lnTo>
                <a:lnTo>
                  <a:pt x="742" y="215"/>
                </a:lnTo>
                <a:lnTo>
                  <a:pt x="720" y="213"/>
                </a:lnTo>
                <a:lnTo>
                  <a:pt x="694" y="209"/>
                </a:lnTo>
                <a:lnTo>
                  <a:pt x="685" y="208"/>
                </a:lnTo>
                <a:lnTo>
                  <a:pt x="676" y="204"/>
                </a:lnTo>
                <a:lnTo>
                  <a:pt x="667" y="195"/>
                </a:lnTo>
                <a:lnTo>
                  <a:pt x="659" y="180"/>
                </a:lnTo>
                <a:lnTo>
                  <a:pt x="652" y="171"/>
                </a:lnTo>
                <a:lnTo>
                  <a:pt x="642" y="167"/>
                </a:lnTo>
                <a:lnTo>
                  <a:pt x="631" y="163"/>
                </a:lnTo>
                <a:lnTo>
                  <a:pt x="626" y="161"/>
                </a:lnTo>
                <a:lnTo>
                  <a:pt x="611" y="148"/>
                </a:lnTo>
                <a:lnTo>
                  <a:pt x="592" y="133"/>
                </a:lnTo>
                <a:lnTo>
                  <a:pt x="581" y="119"/>
                </a:lnTo>
                <a:lnTo>
                  <a:pt x="568" y="115"/>
                </a:lnTo>
                <a:lnTo>
                  <a:pt x="561" y="109"/>
                </a:lnTo>
                <a:lnTo>
                  <a:pt x="555" y="95"/>
                </a:lnTo>
                <a:lnTo>
                  <a:pt x="539" y="76"/>
                </a:lnTo>
                <a:lnTo>
                  <a:pt x="535" y="63"/>
                </a:lnTo>
                <a:lnTo>
                  <a:pt x="522" y="50"/>
                </a:lnTo>
                <a:lnTo>
                  <a:pt x="516" y="39"/>
                </a:lnTo>
                <a:lnTo>
                  <a:pt x="509" y="30"/>
                </a:lnTo>
                <a:lnTo>
                  <a:pt x="496" y="20"/>
                </a:lnTo>
                <a:lnTo>
                  <a:pt x="483" y="6"/>
                </a:lnTo>
                <a:lnTo>
                  <a:pt x="472" y="0"/>
                </a:lnTo>
                <a:lnTo>
                  <a:pt x="444" y="2"/>
                </a:lnTo>
                <a:lnTo>
                  <a:pt x="433" y="2"/>
                </a:lnTo>
                <a:lnTo>
                  <a:pt x="418" y="13"/>
                </a:lnTo>
                <a:lnTo>
                  <a:pt x="427" y="22"/>
                </a:lnTo>
                <a:lnTo>
                  <a:pt x="416" y="35"/>
                </a:lnTo>
                <a:lnTo>
                  <a:pt x="388" y="70"/>
                </a:lnTo>
                <a:lnTo>
                  <a:pt x="374" y="78"/>
                </a:lnTo>
                <a:lnTo>
                  <a:pt x="335" y="82"/>
                </a:lnTo>
                <a:lnTo>
                  <a:pt x="318" y="87"/>
                </a:lnTo>
                <a:lnTo>
                  <a:pt x="309" y="96"/>
                </a:lnTo>
                <a:lnTo>
                  <a:pt x="305" y="104"/>
                </a:lnTo>
                <a:lnTo>
                  <a:pt x="290" y="100"/>
                </a:lnTo>
                <a:lnTo>
                  <a:pt x="266" y="104"/>
                </a:lnTo>
                <a:lnTo>
                  <a:pt x="251" y="102"/>
                </a:lnTo>
                <a:lnTo>
                  <a:pt x="238" y="93"/>
                </a:lnTo>
                <a:lnTo>
                  <a:pt x="229" y="82"/>
                </a:lnTo>
                <a:lnTo>
                  <a:pt x="220" y="78"/>
                </a:lnTo>
                <a:lnTo>
                  <a:pt x="227" y="69"/>
                </a:lnTo>
                <a:lnTo>
                  <a:pt x="216" y="59"/>
                </a:lnTo>
                <a:lnTo>
                  <a:pt x="207" y="57"/>
                </a:lnTo>
                <a:lnTo>
                  <a:pt x="199" y="56"/>
                </a:lnTo>
                <a:lnTo>
                  <a:pt x="198" y="59"/>
                </a:lnTo>
                <a:lnTo>
                  <a:pt x="205" y="67"/>
                </a:lnTo>
                <a:lnTo>
                  <a:pt x="201" y="72"/>
                </a:lnTo>
                <a:lnTo>
                  <a:pt x="205" y="83"/>
                </a:lnTo>
                <a:lnTo>
                  <a:pt x="207" y="96"/>
                </a:lnTo>
                <a:lnTo>
                  <a:pt x="207" y="106"/>
                </a:lnTo>
                <a:lnTo>
                  <a:pt x="205" y="108"/>
                </a:lnTo>
                <a:lnTo>
                  <a:pt x="198" y="113"/>
                </a:lnTo>
                <a:lnTo>
                  <a:pt x="196" y="122"/>
                </a:lnTo>
                <a:lnTo>
                  <a:pt x="196" y="132"/>
                </a:lnTo>
                <a:lnTo>
                  <a:pt x="194" y="139"/>
                </a:lnTo>
                <a:lnTo>
                  <a:pt x="182" y="137"/>
                </a:lnTo>
                <a:lnTo>
                  <a:pt x="169" y="130"/>
                </a:lnTo>
                <a:lnTo>
                  <a:pt x="161" y="137"/>
                </a:lnTo>
                <a:lnTo>
                  <a:pt x="148" y="128"/>
                </a:lnTo>
                <a:lnTo>
                  <a:pt x="141" y="126"/>
                </a:lnTo>
                <a:lnTo>
                  <a:pt x="132" y="133"/>
                </a:lnTo>
                <a:lnTo>
                  <a:pt x="124" y="132"/>
                </a:lnTo>
                <a:lnTo>
                  <a:pt x="124" y="126"/>
                </a:lnTo>
                <a:lnTo>
                  <a:pt x="93" y="96"/>
                </a:lnTo>
                <a:lnTo>
                  <a:pt x="85" y="95"/>
                </a:lnTo>
                <a:lnTo>
                  <a:pt x="80" y="100"/>
                </a:lnTo>
                <a:lnTo>
                  <a:pt x="67" y="106"/>
                </a:lnTo>
                <a:lnTo>
                  <a:pt x="59" y="108"/>
                </a:lnTo>
                <a:lnTo>
                  <a:pt x="50" y="98"/>
                </a:lnTo>
                <a:lnTo>
                  <a:pt x="28" y="98"/>
                </a:lnTo>
                <a:lnTo>
                  <a:pt x="13" y="10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 dirty="0"/>
          </a:p>
        </p:txBody>
      </p:sp>
      <p:grpSp>
        <p:nvGrpSpPr>
          <p:cNvPr id="144" name="Group 74">
            <a:extLst>
              <a:ext uri="{FF2B5EF4-FFF2-40B4-BE49-F238E27FC236}">
                <a16:creationId xmlns:a16="http://schemas.microsoft.com/office/drawing/2014/main" id="{2E294FB6-ED99-4766-B044-9AE9403D7FD1}"/>
              </a:ext>
            </a:extLst>
          </p:cNvPr>
          <p:cNvGrpSpPr>
            <a:grpSpLocks/>
          </p:cNvGrpSpPr>
          <p:nvPr/>
        </p:nvGrpSpPr>
        <p:grpSpPr bwMode="auto">
          <a:xfrm>
            <a:off x="7285867" y="3110391"/>
            <a:ext cx="752475" cy="1263650"/>
            <a:chOff x="1158" y="1432"/>
            <a:chExt cx="452" cy="75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45" name="Freeform 75">
              <a:extLst>
                <a:ext uri="{FF2B5EF4-FFF2-40B4-BE49-F238E27FC236}">
                  <a16:creationId xmlns:a16="http://schemas.microsoft.com/office/drawing/2014/main" id="{260F9E39-7A13-4CF9-94BC-FE2A79A0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441"/>
              <a:ext cx="452" cy="745"/>
            </a:xfrm>
            <a:custGeom>
              <a:avLst/>
              <a:gdLst/>
              <a:ahLst/>
              <a:cxnLst>
                <a:cxn ang="0">
                  <a:pos x="147" y="515"/>
                </a:cxn>
                <a:cxn ang="0">
                  <a:pos x="97" y="549"/>
                </a:cxn>
                <a:cxn ang="0">
                  <a:pos x="84" y="580"/>
                </a:cxn>
                <a:cxn ang="0">
                  <a:pos x="113" y="597"/>
                </a:cxn>
                <a:cxn ang="0">
                  <a:pos x="137" y="608"/>
                </a:cxn>
                <a:cxn ang="0">
                  <a:pos x="181" y="617"/>
                </a:cxn>
                <a:cxn ang="0">
                  <a:pos x="152" y="651"/>
                </a:cxn>
                <a:cxn ang="0">
                  <a:pos x="87" y="632"/>
                </a:cxn>
                <a:cxn ang="0">
                  <a:pos x="41" y="671"/>
                </a:cxn>
                <a:cxn ang="0">
                  <a:pos x="2" y="691"/>
                </a:cxn>
                <a:cxn ang="0">
                  <a:pos x="22" y="708"/>
                </a:cxn>
                <a:cxn ang="0">
                  <a:pos x="59" y="702"/>
                </a:cxn>
                <a:cxn ang="0">
                  <a:pos x="110" y="723"/>
                </a:cxn>
                <a:cxn ang="0">
                  <a:pos x="148" y="689"/>
                </a:cxn>
                <a:cxn ang="0">
                  <a:pos x="183" y="710"/>
                </a:cxn>
                <a:cxn ang="0">
                  <a:pos x="231" y="717"/>
                </a:cxn>
                <a:cxn ang="0">
                  <a:pos x="266" y="714"/>
                </a:cxn>
                <a:cxn ang="0">
                  <a:pos x="315" y="734"/>
                </a:cxn>
                <a:cxn ang="0">
                  <a:pos x="357" y="738"/>
                </a:cxn>
                <a:cxn ang="0">
                  <a:pos x="398" y="723"/>
                </a:cxn>
                <a:cxn ang="0">
                  <a:pos x="381" y="689"/>
                </a:cxn>
                <a:cxn ang="0">
                  <a:pos x="383" y="667"/>
                </a:cxn>
                <a:cxn ang="0">
                  <a:pos x="437" y="632"/>
                </a:cxn>
                <a:cxn ang="0">
                  <a:pos x="452" y="584"/>
                </a:cxn>
                <a:cxn ang="0">
                  <a:pos x="413" y="558"/>
                </a:cxn>
                <a:cxn ang="0">
                  <a:pos x="385" y="556"/>
                </a:cxn>
                <a:cxn ang="0">
                  <a:pos x="394" y="510"/>
                </a:cxn>
                <a:cxn ang="0">
                  <a:pos x="394" y="447"/>
                </a:cxn>
                <a:cxn ang="0">
                  <a:pos x="354" y="374"/>
                </a:cxn>
                <a:cxn ang="0">
                  <a:pos x="354" y="317"/>
                </a:cxn>
                <a:cxn ang="0">
                  <a:pos x="341" y="272"/>
                </a:cxn>
                <a:cxn ang="0">
                  <a:pos x="298" y="248"/>
                </a:cxn>
                <a:cxn ang="0">
                  <a:pos x="294" y="230"/>
                </a:cxn>
                <a:cxn ang="0">
                  <a:pos x="331" y="235"/>
                </a:cxn>
                <a:cxn ang="0">
                  <a:pos x="389" y="165"/>
                </a:cxn>
                <a:cxn ang="0">
                  <a:pos x="385" y="120"/>
                </a:cxn>
                <a:cxn ang="0">
                  <a:pos x="331" y="98"/>
                </a:cxn>
                <a:cxn ang="0">
                  <a:pos x="302" y="100"/>
                </a:cxn>
                <a:cxn ang="0">
                  <a:pos x="318" y="72"/>
                </a:cxn>
                <a:cxn ang="0">
                  <a:pos x="376" y="37"/>
                </a:cxn>
                <a:cxn ang="0">
                  <a:pos x="339" y="13"/>
                </a:cxn>
                <a:cxn ang="0">
                  <a:pos x="278" y="22"/>
                </a:cxn>
                <a:cxn ang="0">
                  <a:pos x="250" y="48"/>
                </a:cxn>
                <a:cxn ang="0">
                  <a:pos x="231" y="83"/>
                </a:cxn>
                <a:cxn ang="0">
                  <a:pos x="183" y="143"/>
                </a:cxn>
                <a:cxn ang="0">
                  <a:pos x="214" y="155"/>
                </a:cxn>
                <a:cxn ang="0">
                  <a:pos x="169" y="230"/>
                </a:cxn>
                <a:cxn ang="0">
                  <a:pos x="185" y="241"/>
                </a:cxn>
                <a:cxn ang="0">
                  <a:pos x="213" y="257"/>
                </a:cxn>
                <a:cxn ang="0">
                  <a:pos x="181" y="302"/>
                </a:cxn>
                <a:cxn ang="0">
                  <a:pos x="226" y="331"/>
                </a:cxn>
                <a:cxn ang="0">
                  <a:pos x="253" y="341"/>
                </a:cxn>
                <a:cxn ang="0">
                  <a:pos x="244" y="405"/>
                </a:cxn>
                <a:cxn ang="0">
                  <a:pos x="242" y="449"/>
                </a:cxn>
                <a:cxn ang="0">
                  <a:pos x="222" y="469"/>
                </a:cxn>
              </a:cxnLst>
              <a:rect l="0" t="0" r="r" b="b"/>
              <a:pathLst>
                <a:path w="452" h="745">
                  <a:moveTo>
                    <a:pt x="135" y="478"/>
                  </a:moveTo>
                  <a:lnTo>
                    <a:pt x="156" y="497"/>
                  </a:lnTo>
                  <a:lnTo>
                    <a:pt x="147" y="515"/>
                  </a:lnTo>
                  <a:lnTo>
                    <a:pt x="134" y="530"/>
                  </a:lnTo>
                  <a:lnTo>
                    <a:pt x="113" y="540"/>
                  </a:lnTo>
                  <a:lnTo>
                    <a:pt x="97" y="549"/>
                  </a:lnTo>
                  <a:lnTo>
                    <a:pt x="80" y="551"/>
                  </a:lnTo>
                  <a:lnTo>
                    <a:pt x="71" y="558"/>
                  </a:lnTo>
                  <a:lnTo>
                    <a:pt x="84" y="580"/>
                  </a:lnTo>
                  <a:lnTo>
                    <a:pt x="104" y="580"/>
                  </a:lnTo>
                  <a:lnTo>
                    <a:pt x="113" y="582"/>
                  </a:lnTo>
                  <a:lnTo>
                    <a:pt x="113" y="597"/>
                  </a:lnTo>
                  <a:lnTo>
                    <a:pt x="124" y="597"/>
                  </a:lnTo>
                  <a:lnTo>
                    <a:pt x="132" y="593"/>
                  </a:lnTo>
                  <a:lnTo>
                    <a:pt x="137" y="608"/>
                  </a:lnTo>
                  <a:lnTo>
                    <a:pt x="148" y="621"/>
                  </a:lnTo>
                  <a:lnTo>
                    <a:pt x="167" y="621"/>
                  </a:lnTo>
                  <a:lnTo>
                    <a:pt x="181" y="617"/>
                  </a:lnTo>
                  <a:lnTo>
                    <a:pt x="192" y="621"/>
                  </a:lnTo>
                  <a:lnTo>
                    <a:pt x="163" y="645"/>
                  </a:lnTo>
                  <a:lnTo>
                    <a:pt x="152" y="651"/>
                  </a:lnTo>
                  <a:lnTo>
                    <a:pt x="137" y="645"/>
                  </a:lnTo>
                  <a:lnTo>
                    <a:pt x="104" y="632"/>
                  </a:lnTo>
                  <a:lnTo>
                    <a:pt x="87" y="632"/>
                  </a:lnTo>
                  <a:lnTo>
                    <a:pt x="72" y="645"/>
                  </a:lnTo>
                  <a:lnTo>
                    <a:pt x="52" y="662"/>
                  </a:lnTo>
                  <a:lnTo>
                    <a:pt x="41" y="671"/>
                  </a:lnTo>
                  <a:lnTo>
                    <a:pt x="28" y="675"/>
                  </a:lnTo>
                  <a:lnTo>
                    <a:pt x="13" y="682"/>
                  </a:lnTo>
                  <a:lnTo>
                    <a:pt x="2" y="691"/>
                  </a:lnTo>
                  <a:lnTo>
                    <a:pt x="0" y="697"/>
                  </a:lnTo>
                  <a:lnTo>
                    <a:pt x="13" y="699"/>
                  </a:lnTo>
                  <a:lnTo>
                    <a:pt x="22" y="708"/>
                  </a:lnTo>
                  <a:lnTo>
                    <a:pt x="35" y="714"/>
                  </a:lnTo>
                  <a:lnTo>
                    <a:pt x="48" y="708"/>
                  </a:lnTo>
                  <a:lnTo>
                    <a:pt x="59" y="702"/>
                  </a:lnTo>
                  <a:lnTo>
                    <a:pt x="72" y="704"/>
                  </a:lnTo>
                  <a:lnTo>
                    <a:pt x="91" y="715"/>
                  </a:lnTo>
                  <a:lnTo>
                    <a:pt x="110" y="723"/>
                  </a:lnTo>
                  <a:lnTo>
                    <a:pt x="122" y="715"/>
                  </a:lnTo>
                  <a:lnTo>
                    <a:pt x="128" y="701"/>
                  </a:lnTo>
                  <a:lnTo>
                    <a:pt x="148" y="689"/>
                  </a:lnTo>
                  <a:lnTo>
                    <a:pt x="161" y="689"/>
                  </a:lnTo>
                  <a:lnTo>
                    <a:pt x="173" y="702"/>
                  </a:lnTo>
                  <a:lnTo>
                    <a:pt x="183" y="710"/>
                  </a:lnTo>
                  <a:lnTo>
                    <a:pt x="198" y="710"/>
                  </a:lnTo>
                  <a:lnTo>
                    <a:pt x="218" y="712"/>
                  </a:lnTo>
                  <a:lnTo>
                    <a:pt x="231" y="717"/>
                  </a:lnTo>
                  <a:lnTo>
                    <a:pt x="244" y="708"/>
                  </a:lnTo>
                  <a:lnTo>
                    <a:pt x="255" y="708"/>
                  </a:lnTo>
                  <a:lnTo>
                    <a:pt x="266" y="714"/>
                  </a:lnTo>
                  <a:lnTo>
                    <a:pt x="279" y="728"/>
                  </a:lnTo>
                  <a:lnTo>
                    <a:pt x="296" y="730"/>
                  </a:lnTo>
                  <a:lnTo>
                    <a:pt x="315" y="734"/>
                  </a:lnTo>
                  <a:lnTo>
                    <a:pt x="328" y="741"/>
                  </a:lnTo>
                  <a:lnTo>
                    <a:pt x="344" y="745"/>
                  </a:lnTo>
                  <a:lnTo>
                    <a:pt x="357" y="738"/>
                  </a:lnTo>
                  <a:lnTo>
                    <a:pt x="374" y="728"/>
                  </a:lnTo>
                  <a:lnTo>
                    <a:pt x="385" y="726"/>
                  </a:lnTo>
                  <a:lnTo>
                    <a:pt x="398" y="723"/>
                  </a:lnTo>
                  <a:lnTo>
                    <a:pt x="411" y="712"/>
                  </a:lnTo>
                  <a:lnTo>
                    <a:pt x="402" y="701"/>
                  </a:lnTo>
                  <a:lnTo>
                    <a:pt x="381" y="689"/>
                  </a:lnTo>
                  <a:lnTo>
                    <a:pt x="374" y="682"/>
                  </a:lnTo>
                  <a:lnTo>
                    <a:pt x="374" y="675"/>
                  </a:lnTo>
                  <a:lnTo>
                    <a:pt x="383" y="667"/>
                  </a:lnTo>
                  <a:lnTo>
                    <a:pt x="398" y="665"/>
                  </a:lnTo>
                  <a:lnTo>
                    <a:pt x="413" y="658"/>
                  </a:lnTo>
                  <a:lnTo>
                    <a:pt x="437" y="632"/>
                  </a:lnTo>
                  <a:lnTo>
                    <a:pt x="448" y="619"/>
                  </a:lnTo>
                  <a:lnTo>
                    <a:pt x="452" y="597"/>
                  </a:lnTo>
                  <a:lnTo>
                    <a:pt x="452" y="584"/>
                  </a:lnTo>
                  <a:lnTo>
                    <a:pt x="441" y="575"/>
                  </a:lnTo>
                  <a:lnTo>
                    <a:pt x="426" y="564"/>
                  </a:lnTo>
                  <a:lnTo>
                    <a:pt x="413" y="558"/>
                  </a:lnTo>
                  <a:lnTo>
                    <a:pt x="398" y="560"/>
                  </a:lnTo>
                  <a:lnTo>
                    <a:pt x="389" y="565"/>
                  </a:lnTo>
                  <a:lnTo>
                    <a:pt x="385" y="556"/>
                  </a:lnTo>
                  <a:lnTo>
                    <a:pt x="393" y="541"/>
                  </a:lnTo>
                  <a:lnTo>
                    <a:pt x="396" y="530"/>
                  </a:lnTo>
                  <a:lnTo>
                    <a:pt x="394" y="510"/>
                  </a:lnTo>
                  <a:lnTo>
                    <a:pt x="393" y="482"/>
                  </a:lnTo>
                  <a:lnTo>
                    <a:pt x="398" y="460"/>
                  </a:lnTo>
                  <a:lnTo>
                    <a:pt x="394" y="447"/>
                  </a:lnTo>
                  <a:lnTo>
                    <a:pt x="385" y="431"/>
                  </a:lnTo>
                  <a:lnTo>
                    <a:pt x="363" y="392"/>
                  </a:lnTo>
                  <a:lnTo>
                    <a:pt x="354" y="374"/>
                  </a:lnTo>
                  <a:lnTo>
                    <a:pt x="350" y="352"/>
                  </a:lnTo>
                  <a:lnTo>
                    <a:pt x="348" y="339"/>
                  </a:lnTo>
                  <a:lnTo>
                    <a:pt x="354" y="317"/>
                  </a:lnTo>
                  <a:lnTo>
                    <a:pt x="354" y="300"/>
                  </a:lnTo>
                  <a:lnTo>
                    <a:pt x="350" y="281"/>
                  </a:lnTo>
                  <a:lnTo>
                    <a:pt x="341" y="272"/>
                  </a:lnTo>
                  <a:lnTo>
                    <a:pt x="324" y="255"/>
                  </a:lnTo>
                  <a:lnTo>
                    <a:pt x="311" y="250"/>
                  </a:lnTo>
                  <a:lnTo>
                    <a:pt x="298" y="248"/>
                  </a:lnTo>
                  <a:lnTo>
                    <a:pt x="289" y="246"/>
                  </a:lnTo>
                  <a:lnTo>
                    <a:pt x="289" y="237"/>
                  </a:lnTo>
                  <a:lnTo>
                    <a:pt x="294" y="230"/>
                  </a:lnTo>
                  <a:lnTo>
                    <a:pt x="309" y="228"/>
                  </a:lnTo>
                  <a:lnTo>
                    <a:pt x="322" y="233"/>
                  </a:lnTo>
                  <a:lnTo>
                    <a:pt x="331" y="235"/>
                  </a:lnTo>
                  <a:lnTo>
                    <a:pt x="337" y="226"/>
                  </a:lnTo>
                  <a:lnTo>
                    <a:pt x="335" y="215"/>
                  </a:lnTo>
                  <a:lnTo>
                    <a:pt x="389" y="165"/>
                  </a:lnTo>
                  <a:lnTo>
                    <a:pt x="398" y="154"/>
                  </a:lnTo>
                  <a:lnTo>
                    <a:pt x="398" y="131"/>
                  </a:lnTo>
                  <a:lnTo>
                    <a:pt x="385" y="120"/>
                  </a:lnTo>
                  <a:lnTo>
                    <a:pt x="370" y="118"/>
                  </a:lnTo>
                  <a:lnTo>
                    <a:pt x="357" y="98"/>
                  </a:lnTo>
                  <a:lnTo>
                    <a:pt x="331" y="98"/>
                  </a:lnTo>
                  <a:lnTo>
                    <a:pt x="331" y="98"/>
                  </a:lnTo>
                  <a:lnTo>
                    <a:pt x="307" y="102"/>
                  </a:lnTo>
                  <a:lnTo>
                    <a:pt x="302" y="100"/>
                  </a:lnTo>
                  <a:lnTo>
                    <a:pt x="296" y="91"/>
                  </a:lnTo>
                  <a:lnTo>
                    <a:pt x="307" y="83"/>
                  </a:lnTo>
                  <a:lnTo>
                    <a:pt x="318" y="72"/>
                  </a:lnTo>
                  <a:lnTo>
                    <a:pt x="341" y="52"/>
                  </a:lnTo>
                  <a:lnTo>
                    <a:pt x="359" y="50"/>
                  </a:lnTo>
                  <a:lnTo>
                    <a:pt x="376" y="37"/>
                  </a:lnTo>
                  <a:lnTo>
                    <a:pt x="393" y="24"/>
                  </a:lnTo>
                  <a:lnTo>
                    <a:pt x="355" y="15"/>
                  </a:lnTo>
                  <a:lnTo>
                    <a:pt x="339" y="13"/>
                  </a:lnTo>
                  <a:lnTo>
                    <a:pt x="320" y="11"/>
                  </a:lnTo>
                  <a:lnTo>
                    <a:pt x="298" y="0"/>
                  </a:lnTo>
                  <a:lnTo>
                    <a:pt x="278" y="22"/>
                  </a:lnTo>
                  <a:lnTo>
                    <a:pt x="279" y="33"/>
                  </a:lnTo>
                  <a:lnTo>
                    <a:pt x="268" y="37"/>
                  </a:lnTo>
                  <a:lnTo>
                    <a:pt x="250" y="48"/>
                  </a:lnTo>
                  <a:lnTo>
                    <a:pt x="233" y="54"/>
                  </a:lnTo>
                  <a:lnTo>
                    <a:pt x="233" y="70"/>
                  </a:lnTo>
                  <a:lnTo>
                    <a:pt x="231" y="83"/>
                  </a:lnTo>
                  <a:lnTo>
                    <a:pt x="216" y="104"/>
                  </a:lnTo>
                  <a:lnTo>
                    <a:pt x="192" y="130"/>
                  </a:lnTo>
                  <a:lnTo>
                    <a:pt x="183" y="143"/>
                  </a:lnTo>
                  <a:lnTo>
                    <a:pt x="188" y="152"/>
                  </a:lnTo>
                  <a:lnTo>
                    <a:pt x="213" y="150"/>
                  </a:lnTo>
                  <a:lnTo>
                    <a:pt x="214" y="155"/>
                  </a:lnTo>
                  <a:lnTo>
                    <a:pt x="214" y="165"/>
                  </a:lnTo>
                  <a:lnTo>
                    <a:pt x="181" y="207"/>
                  </a:lnTo>
                  <a:lnTo>
                    <a:pt x="169" y="230"/>
                  </a:lnTo>
                  <a:lnTo>
                    <a:pt x="161" y="250"/>
                  </a:lnTo>
                  <a:lnTo>
                    <a:pt x="169" y="259"/>
                  </a:lnTo>
                  <a:lnTo>
                    <a:pt x="185" y="241"/>
                  </a:lnTo>
                  <a:lnTo>
                    <a:pt x="200" y="220"/>
                  </a:lnTo>
                  <a:lnTo>
                    <a:pt x="211" y="226"/>
                  </a:lnTo>
                  <a:lnTo>
                    <a:pt x="213" y="257"/>
                  </a:lnTo>
                  <a:lnTo>
                    <a:pt x="214" y="278"/>
                  </a:lnTo>
                  <a:lnTo>
                    <a:pt x="194" y="289"/>
                  </a:lnTo>
                  <a:lnTo>
                    <a:pt x="181" y="302"/>
                  </a:lnTo>
                  <a:lnTo>
                    <a:pt x="176" y="313"/>
                  </a:lnTo>
                  <a:lnTo>
                    <a:pt x="203" y="335"/>
                  </a:lnTo>
                  <a:lnTo>
                    <a:pt x="226" y="331"/>
                  </a:lnTo>
                  <a:lnTo>
                    <a:pt x="231" y="344"/>
                  </a:lnTo>
                  <a:lnTo>
                    <a:pt x="255" y="329"/>
                  </a:lnTo>
                  <a:lnTo>
                    <a:pt x="253" y="341"/>
                  </a:lnTo>
                  <a:lnTo>
                    <a:pt x="233" y="365"/>
                  </a:lnTo>
                  <a:lnTo>
                    <a:pt x="242" y="391"/>
                  </a:lnTo>
                  <a:lnTo>
                    <a:pt x="244" y="405"/>
                  </a:lnTo>
                  <a:lnTo>
                    <a:pt x="265" y="407"/>
                  </a:lnTo>
                  <a:lnTo>
                    <a:pt x="266" y="420"/>
                  </a:lnTo>
                  <a:lnTo>
                    <a:pt x="242" y="449"/>
                  </a:lnTo>
                  <a:lnTo>
                    <a:pt x="233" y="445"/>
                  </a:lnTo>
                  <a:lnTo>
                    <a:pt x="224" y="454"/>
                  </a:lnTo>
                  <a:lnTo>
                    <a:pt x="222" y="469"/>
                  </a:lnTo>
                  <a:lnTo>
                    <a:pt x="198" y="456"/>
                  </a:lnTo>
                  <a:lnTo>
                    <a:pt x="135" y="478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 dirty="0"/>
            </a:p>
          </p:txBody>
        </p:sp>
        <p:sp>
          <p:nvSpPr>
            <p:cNvPr id="146" name="Freeform 76">
              <a:extLst>
                <a:ext uri="{FF2B5EF4-FFF2-40B4-BE49-F238E27FC236}">
                  <a16:creationId xmlns:a16="http://schemas.microsoft.com/office/drawing/2014/main" id="{7FD50C26-06A0-4A61-A923-A7651692C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802"/>
              <a:ext cx="38" cy="2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6" y="2"/>
                </a:cxn>
                <a:cxn ang="0">
                  <a:pos x="38" y="12"/>
                </a:cxn>
                <a:cxn ang="0">
                  <a:pos x="21" y="23"/>
                </a:cxn>
                <a:cxn ang="0">
                  <a:pos x="2" y="27"/>
                </a:cxn>
                <a:cxn ang="0">
                  <a:pos x="0" y="15"/>
                </a:cxn>
                <a:cxn ang="0">
                  <a:pos x="20" y="0"/>
                </a:cxn>
              </a:cxnLst>
              <a:rect l="0" t="0" r="r" b="b"/>
              <a:pathLst>
                <a:path w="38" h="27">
                  <a:moveTo>
                    <a:pt x="20" y="0"/>
                  </a:moveTo>
                  <a:lnTo>
                    <a:pt x="36" y="2"/>
                  </a:lnTo>
                  <a:lnTo>
                    <a:pt x="38" y="12"/>
                  </a:lnTo>
                  <a:lnTo>
                    <a:pt x="21" y="23"/>
                  </a:lnTo>
                  <a:lnTo>
                    <a:pt x="2" y="27"/>
                  </a:lnTo>
                  <a:lnTo>
                    <a:pt x="0" y="1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47" name="Freeform 77">
              <a:extLst>
                <a:ext uri="{FF2B5EF4-FFF2-40B4-BE49-F238E27FC236}">
                  <a16:creationId xmlns:a16="http://schemas.microsoft.com/office/drawing/2014/main" id="{88CF29CA-2B10-4C85-8F5A-C8486E0DF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1627"/>
              <a:ext cx="37" cy="2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7" y="13"/>
                </a:cxn>
                <a:cxn ang="0">
                  <a:pos x="19" y="23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7" y="5"/>
                </a:cxn>
                <a:cxn ang="0">
                  <a:pos x="31" y="0"/>
                </a:cxn>
              </a:cxnLst>
              <a:rect l="0" t="0" r="r" b="b"/>
              <a:pathLst>
                <a:path w="37" h="27">
                  <a:moveTo>
                    <a:pt x="31" y="0"/>
                  </a:moveTo>
                  <a:lnTo>
                    <a:pt x="37" y="13"/>
                  </a:lnTo>
                  <a:lnTo>
                    <a:pt x="19" y="23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7" y="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48" name="Freeform 78">
              <a:extLst>
                <a:ext uri="{FF2B5EF4-FFF2-40B4-BE49-F238E27FC236}">
                  <a16:creationId xmlns:a16="http://schemas.microsoft.com/office/drawing/2014/main" id="{7BB87DBF-0E41-49FA-BE19-98955FB5C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1491"/>
              <a:ext cx="20" cy="52"/>
            </a:xfrm>
            <a:custGeom>
              <a:avLst/>
              <a:gdLst/>
              <a:ahLst/>
              <a:cxnLst>
                <a:cxn ang="0">
                  <a:pos x="9" y="52"/>
                </a:cxn>
                <a:cxn ang="0">
                  <a:pos x="20" y="39"/>
                </a:cxn>
                <a:cxn ang="0">
                  <a:pos x="16" y="22"/>
                </a:cxn>
                <a:cxn ang="0">
                  <a:pos x="13" y="13"/>
                </a:cxn>
                <a:cxn ang="0">
                  <a:pos x="9" y="0"/>
                </a:cxn>
                <a:cxn ang="0">
                  <a:pos x="0" y="6"/>
                </a:cxn>
                <a:cxn ang="0">
                  <a:pos x="5" y="24"/>
                </a:cxn>
                <a:cxn ang="0">
                  <a:pos x="9" y="52"/>
                </a:cxn>
              </a:cxnLst>
              <a:rect l="0" t="0" r="r" b="b"/>
              <a:pathLst>
                <a:path w="20" h="52">
                  <a:moveTo>
                    <a:pt x="9" y="52"/>
                  </a:moveTo>
                  <a:lnTo>
                    <a:pt x="20" y="39"/>
                  </a:lnTo>
                  <a:lnTo>
                    <a:pt x="16" y="22"/>
                  </a:lnTo>
                  <a:lnTo>
                    <a:pt x="13" y="13"/>
                  </a:lnTo>
                  <a:lnTo>
                    <a:pt x="9" y="0"/>
                  </a:lnTo>
                  <a:lnTo>
                    <a:pt x="0" y="6"/>
                  </a:lnTo>
                  <a:lnTo>
                    <a:pt x="5" y="24"/>
                  </a:lnTo>
                  <a:lnTo>
                    <a:pt x="9" y="52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49" name="Freeform 79">
              <a:extLst>
                <a:ext uri="{FF2B5EF4-FFF2-40B4-BE49-F238E27FC236}">
                  <a16:creationId xmlns:a16="http://schemas.microsoft.com/office/drawing/2014/main" id="{3E1933BC-FDE7-413C-861B-E0E5FB82F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694"/>
              <a:ext cx="97" cy="99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84" y="20"/>
                </a:cxn>
                <a:cxn ang="0">
                  <a:pos x="95" y="46"/>
                </a:cxn>
                <a:cxn ang="0">
                  <a:pos x="97" y="68"/>
                </a:cxn>
                <a:cxn ang="0">
                  <a:pos x="86" y="79"/>
                </a:cxn>
                <a:cxn ang="0">
                  <a:pos x="82" y="94"/>
                </a:cxn>
                <a:cxn ang="0">
                  <a:pos x="71" y="99"/>
                </a:cxn>
                <a:cxn ang="0">
                  <a:pos x="60" y="86"/>
                </a:cxn>
                <a:cxn ang="0">
                  <a:pos x="50" y="62"/>
                </a:cxn>
                <a:cxn ang="0">
                  <a:pos x="43" y="53"/>
                </a:cxn>
                <a:cxn ang="0">
                  <a:pos x="24" y="51"/>
                </a:cxn>
                <a:cxn ang="0">
                  <a:pos x="0" y="26"/>
                </a:cxn>
                <a:cxn ang="0">
                  <a:pos x="34" y="0"/>
                </a:cxn>
              </a:cxnLst>
              <a:rect l="0" t="0" r="r" b="b"/>
              <a:pathLst>
                <a:path w="97" h="99">
                  <a:moveTo>
                    <a:pt x="34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84" y="20"/>
                  </a:lnTo>
                  <a:lnTo>
                    <a:pt x="95" y="46"/>
                  </a:lnTo>
                  <a:lnTo>
                    <a:pt x="97" y="68"/>
                  </a:lnTo>
                  <a:lnTo>
                    <a:pt x="86" y="79"/>
                  </a:lnTo>
                  <a:lnTo>
                    <a:pt x="82" y="94"/>
                  </a:lnTo>
                  <a:lnTo>
                    <a:pt x="71" y="99"/>
                  </a:lnTo>
                  <a:lnTo>
                    <a:pt x="60" y="86"/>
                  </a:lnTo>
                  <a:lnTo>
                    <a:pt x="50" y="62"/>
                  </a:lnTo>
                  <a:lnTo>
                    <a:pt x="43" y="53"/>
                  </a:lnTo>
                  <a:lnTo>
                    <a:pt x="24" y="51"/>
                  </a:lnTo>
                  <a:lnTo>
                    <a:pt x="0" y="26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50" name="Freeform 80">
              <a:extLst>
                <a:ext uri="{FF2B5EF4-FFF2-40B4-BE49-F238E27FC236}">
                  <a16:creationId xmlns:a16="http://schemas.microsoft.com/office/drawing/2014/main" id="{5704E9AA-4820-436F-900B-D8A04FC0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1432"/>
              <a:ext cx="50" cy="37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0" y="9"/>
                </a:cxn>
                <a:cxn ang="0">
                  <a:pos x="31" y="20"/>
                </a:cxn>
                <a:cxn ang="0">
                  <a:pos x="13" y="37"/>
                </a:cxn>
                <a:cxn ang="0">
                  <a:pos x="2" y="3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0" y="0"/>
                </a:cxn>
                <a:cxn ang="0">
                  <a:pos x="44" y="0"/>
                </a:cxn>
              </a:cxnLst>
              <a:rect l="0" t="0" r="r" b="b"/>
              <a:pathLst>
                <a:path w="50" h="37">
                  <a:moveTo>
                    <a:pt x="44" y="0"/>
                  </a:moveTo>
                  <a:lnTo>
                    <a:pt x="50" y="9"/>
                  </a:lnTo>
                  <a:lnTo>
                    <a:pt x="31" y="20"/>
                  </a:lnTo>
                  <a:lnTo>
                    <a:pt x="13" y="37"/>
                  </a:lnTo>
                  <a:lnTo>
                    <a:pt x="2" y="3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</p:grpSp>
      <p:sp>
        <p:nvSpPr>
          <p:cNvPr id="151" name="Freeform 88">
            <a:extLst>
              <a:ext uri="{FF2B5EF4-FFF2-40B4-BE49-F238E27FC236}">
                <a16:creationId xmlns:a16="http://schemas.microsoft.com/office/drawing/2014/main" id="{B58DA372-5B31-4B06-AF9C-15958BFD8650}"/>
              </a:ext>
            </a:extLst>
          </p:cNvPr>
          <p:cNvSpPr>
            <a:spLocks/>
          </p:cNvSpPr>
          <p:nvPr/>
        </p:nvSpPr>
        <p:spPr bwMode="auto">
          <a:xfrm>
            <a:off x="9381366" y="3645379"/>
            <a:ext cx="60325" cy="155575"/>
          </a:xfrm>
          <a:custGeom>
            <a:avLst/>
            <a:gdLst/>
            <a:ahLst/>
            <a:cxnLst>
              <a:cxn ang="0">
                <a:pos x="37" y="0"/>
              </a:cxn>
              <a:cxn ang="0">
                <a:pos x="35" y="31"/>
              </a:cxn>
              <a:cxn ang="0">
                <a:pos x="24" y="55"/>
              </a:cxn>
              <a:cxn ang="0">
                <a:pos x="7" y="70"/>
              </a:cxn>
              <a:cxn ang="0">
                <a:pos x="11" y="86"/>
              </a:cxn>
              <a:cxn ang="0">
                <a:pos x="4" y="92"/>
              </a:cxn>
              <a:cxn ang="0">
                <a:pos x="0" y="72"/>
              </a:cxn>
              <a:cxn ang="0">
                <a:pos x="6" y="57"/>
              </a:cxn>
              <a:cxn ang="0">
                <a:pos x="11" y="40"/>
              </a:cxn>
              <a:cxn ang="0">
                <a:pos x="37" y="0"/>
              </a:cxn>
            </a:cxnLst>
            <a:rect l="0" t="0" r="r" b="b"/>
            <a:pathLst>
              <a:path w="37" h="92">
                <a:moveTo>
                  <a:pt x="37" y="0"/>
                </a:moveTo>
                <a:lnTo>
                  <a:pt x="35" y="31"/>
                </a:lnTo>
                <a:lnTo>
                  <a:pt x="24" y="55"/>
                </a:lnTo>
                <a:lnTo>
                  <a:pt x="7" y="70"/>
                </a:lnTo>
                <a:lnTo>
                  <a:pt x="11" y="86"/>
                </a:lnTo>
                <a:lnTo>
                  <a:pt x="4" y="92"/>
                </a:lnTo>
                <a:lnTo>
                  <a:pt x="0" y="72"/>
                </a:lnTo>
                <a:lnTo>
                  <a:pt x="6" y="57"/>
                </a:lnTo>
                <a:lnTo>
                  <a:pt x="11" y="40"/>
                </a:lnTo>
                <a:lnTo>
                  <a:pt x="3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52" name="Freeform 89">
            <a:extLst>
              <a:ext uri="{FF2B5EF4-FFF2-40B4-BE49-F238E27FC236}">
                <a16:creationId xmlns:a16="http://schemas.microsoft.com/office/drawing/2014/main" id="{BC652207-3DE2-44EA-90A9-7A8F6DE01A90}"/>
              </a:ext>
            </a:extLst>
          </p:cNvPr>
          <p:cNvSpPr>
            <a:spLocks/>
          </p:cNvSpPr>
          <p:nvPr/>
        </p:nvSpPr>
        <p:spPr bwMode="auto">
          <a:xfrm>
            <a:off x="9516303" y="3575529"/>
            <a:ext cx="84138" cy="122238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50" y="0"/>
              </a:cxn>
              <a:cxn ang="0">
                <a:pos x="37" y="15"/>
              </a:cxn>
              <a:cxn ang="0">
                <a:pos x="35" y="26"/>
              </a:cxn>
              <a:cxn ang="0">
                <a:pos x="39" y="41"/>
              </a:cxn>
              <a:cxn ang="0">
                <a:pos x="26" y="56"/>
              </a:cxn>
              <a:cxn ang="0">
                <a:pos x="9" y="73"/>
              </a:cxn>
              <a:cxn ang="0">
                <a:pos x="6" y="56"/>
              </a:cxn>
              <a:cxn ang="0">
                <a:pos x="0" y="49"/>
              </a:cxn>
              <a:cxn ang="0">
                <a:pos x="0" y="36"/>
              </a:cxn>
              <a:cxn ang="0">
                <a:pos x="15" y="22"/>
              </a:cxn>
              <a:cxn ang="0">
                <a:pos x="39" y="0"/>
              </a:cxn>
            </a:cxnLst>
            <a:rect l="0" t="0" r="r" b="b"/>
            <a:pathLst>
              <a:path w="50" h="73">
                <a:moveTo>
                  <a:pt x="39" y="0"/>
                </a:moveTo>
                <a:lnTo>
                  <a:pt x="50" y="0"/>
                </a:lnTo>
                <a:lnTo>
                  <a:pt x="37" y="15"/>
                </a:lnTo>
                <a:lnTo>
                  <a:pt x="35" y="26"/>
                </a:lnTo>
                <a:lnTo>
                  <a:pt x="39" y="41"/>
                </a:lnTo>
                <a:lnTo>
                  <a:pt x="26" y="56"/>
                </a:lnTo>
                <a:lnTo>
                  <a:pt x="9" y="73"/>
                </a:lnTo>
                <a:lnTo>
                  <a:pt x="6" y="56"/>
                </a:lnTo>
                <a:lnTo>
                  <a:pt x="0" y="49"/>
                </a:lnTo>
                <a:lnTo>
                  <a:pt x="0" y="36"/>
                </a:lnTo>
                <a:lnTo>
                  <a:pt x="15" y="22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53" name="Freeform 90">
            <a:extLst>
              <a:ext uri="{FF2B5EF4-FFF2-40B4-BE49-F238E27FC236}">
                <a16:creationId xmlns:a16="http://schemas.microsoft.com/office/drawing/2014/main" id="{DDF54213-808C-4402-805A-C9FFCE0068E9}"/>
              </a:ext>
            </a:extLst>
          </p:cNvPr>
          <p:cNvSpPr>
            <a:spLocks/>
          </p:cNvSpPr>
          <p:nvPr/>
        </p:nvSpPr>
        <p:spPr bwMode="auto">
          <a:xfrm>
            <a:off x="9011479" y="1926116"/>
            <a:ext cx="925513" cy="1987550"/>
          </a:xfrm>
          <a:custGeom>
            <a:avLst/>
            <a:gdLst/>
            <a:ahLst/>
            <a:cxnLst>
              <a:cxn ang="0">
                <a:pos x="436" y="21"/>
              </a:cxn>
              <a:cxn ang="0">
                <a:pos x="511" y="73"/>
              </a:cxn>
              <a:cxn ang="0">
                <a:pos x="518" y="118"/>
              </a:cxn>
              <a:cxn ang="0">
                <a:pos x="536" y="158"/>
              </a:cxn>
              <a:cxn ang="0">
                <a:pos x="533" y="210"/>
              </a:cxn>
              <a:cxn ang="0">
                <a:pos x="548" y="247"/>
              </a:cxn>
              <a:cxn ang="0">
                <a:pos x="544" y="277"/>
              </a:cxn>
              <a:cxn ang="0">
                <a:pos x="477" y="284"/>
              </a:cxn>
              <a:cxn ang="0">
                <a:pos x="448" y="329"/>
              </a:cxn>
              <a:cxn ang="0">
                <a:pos x="440" y="362"/>
              </a:cxn>
              <a:cxn ang="0">
                <a:pos x="444" y="410"/>
              </a:cxn>
              <a:cxn ang="0">
                <a:pos x="422" y="455"/>
              </a:cxn>
              <a:cxn ang="0">
                <a:pos x="359" y="492"/>
              </a:cxn>
              <a:cxn ang="0">
                <a:pos x="336" y="514"/>
              </a:cxn>
              <a:cxn ang="0">
                <a:pos x="307" y="570"/>
              </a:cxn>
              <a:cxn ang="0">
                <a:pos x="298" y="613"/>
              </a:cxn>
              <a:cxn ang="0">
                <a:pos x="272" y="673"/>
              </a:cxn>
              <a:cxn ang="0">
                <a:pos x="310" y="751"/>
              </a:cxn>
              <a:cxn ang="0">
                <a:pos x="340" y="810"/>
              </a:cxn>
              <a:cxn ang="0">
                <a:pos x="307" y="832"/>
              </a:cxn>
              <a:cxn ang="0">
                <a:pos x="279" y="836"/>
              </a:cxn>
              <a:cxn ang="0">
                <a:pos x="216" y="840"/>
              </a:cxn>
              <a:cxn ang="0">
                <a:pos x="275" y="854"/>
              </a:cxn>
              <a:cxn ang="0">
                <a:pos x="307" y="873"/>
              </a:cxn>
              <a:cxn ang="0">
                <a:pos x="286" y="888"/>
              </a:cxn>
              <a:cxn ang="0">
                <a:pos x="249" y="921"/>
              </a:cxn>
              <a:cxn ang="0">
                <a:pos x="238" y="954"/>
              </a:cxn>
              <a:cxn ang="0">
                <a:pos x="223" y="1032"/>
              </a:cxn>
              <a:cxn ang="0">
                <a:pos x="205" y="1084"/>
              </a:cxn>
              <a:cxn ang="0">
                <a:pos x="159" y="1125"/>
              </a:cxn>
              <a:cxn ang="0">
                <a:pos x="115" y="1140"/>
              </a:cxn>
              <a:cxn ang="0">
                <a:pos x="107" y="1176"/>
              </a:cxn>
              <a:cxn ang="0">
                <a:pos x="63" y="1187"/>
              </a:cxn>
              <a:cxn ang="0">
                <a:pos x="44" y="1168"/>
              </a:cxn>
              <a:cxn ang="0">
                <a:pos x="26" y="1103"/>
              </a:cxn>
              <a:cxn ang="0">
                <a:pos x="41" y="1088"/>
              </a:cxn>
              <a:cxn ang="0">
                <a:pos x="44" y="1066"/>
              </a:cxn>
              <a:cxn ang="0">
                <a:pos x="26" y="1006"/>
              </a:cxn>
              <a:cxn ang="0">
                <a:pos x="11" y="958"/>
              </a:cxn>
              <a:cxn ang="0">
                <a:pos x="0" y="884"/>
              </a:cxn>
              <a:cxn ang="0">
                <a:pos x="19" y="854"/>
              </a:cxn>
              <a:cxn ang="0">
                <a:pos x="33" y="780"/>
              </a:cxn>
              <a:cxn ang="0">
                <a:pos x="70" y="736"/>
              </a:cxn>
              <a:cxn ang="0">
                <a:pos x="59" y="658"/>
              </a:cxn>
              <a:cxn ang="0">
                <a:pos x="74" y="621"/>
              </a:cxn>
              <a:cxn ang="0">
                <a:pos x="67" y="555"/>
              </a:cxn>
              <a:cxn ang="0">
                <a:pos x="82" y="477"/>
              </a:cxn>
              <a:cxn ang="0">
                <a:pos x="130" y="425"/>
              </a:cxn>
              <a:cxn ang="0">
                <a:pos x="175" y="410"/>
              </a:cxn>
              <a:cxn ang="0">
                <a:pos x="156" y="362"/>
              </a:cxn>
              <a:cxn ang="0">
                <a:pos x="175" y="322"/>
              </a:cxn>
              <a:cxn ang="0">
                <a:pos x="186" y="262"/>
              </a:cxn>
              <a:cxn ang="0">
                <a:pos x="235" y="225"/>
              </a:cxn>
              <a:cxn ang="0">
                <a:pos x="257" y="177"/>
              </a:cxn>
              <a:cxn ang="0">
                <a:pos x="292" y="103"/>
              </a:cxn>
              <a:cxn ang="0">
                <a:pos x="331" y="69"/>
              </a:cxn>
              <a:cxn ang="0">
                <a:pos x="368" y="42"/>
              </a:cxn>
              <a:cxn ang="0">
                <a:pos x="414" y="0"/>
              </a:cxn>
            </a:cxnLst>
            <a:rect l="0" t="0" r="r" b="b"/>
            <a:pathLst>
              <a:path w="555" h="1187">
                <a:moveTo>
                  <a:pt x="418" y="0"/>
                </a:moveTo>
                <a:lnTo>
                  <a:pt x="425" y="3"/>
                </a:lnTo>
                <a:lnTo>
                  <a:pt x="436" y="21"/>
                </a:lnTo>
                <a:lnTo>
                  <a:pt x="485" y="69"/>
                </a:lnTo>
                <a:lnTo>
                  <a:pt x="492" y="58"/>
                </a:lnTo>
                <a:lnTo>
                  <a:pt x="511" y="73"/>
                </a:lnTo>
                <a:lnTo>
                  <a:pt x="518" y="88"/>
                </a:lnTo>
                <a:lnTo>
                  <a:pt x="518" y="99"/>
                </a:lnTo>
                <a:lnTo>
                  <a:pt x="518" y="118"/>
                </a:lnTo>
                <a:lnTo>
                  <a:pt x="511" y="129"/>
                </a:lnTo>
                <a:lnTo>
                  <a:pt x="525" y="144"/>
                </a:lnTo>
                <a:lnTo>
                  <a:pt x="536" y="158"/>
                </a:lnTo>
                <a:lnTo>
                  <a:pt x="536" y="170"/>
                </a:lnTo>
                <a:lnTo>
                  <a:pt x="536" y="188"/>
                </a:lnTo>
                <a:lnTo>
                  <a:pt x="533" y="210"/>
                </a:lnTo>
                <a:lnTo>
                  <a:pt x="525" y="218"/>
                </a:lnTo>
                <a:lnTo>
                  <a:pt x="536" y="229"/>
                </a:lnTo>
                <a:lnTo>
                  <a:pt x="548" y="247"/>
                </a:lnTo>
                <a:lnTo>
                  <a:pt x="555" y="266"/>
                </a:lnTo>
                <a:lnTo>
                  <a:pt x="555" y="273"/>
                </a:lnTo>
                <a:lnTo>
                  <a:pt x="544" y="277"/>
                </a:lnTo>
                <a:lnTo>
                  <a:pt x="496" y="277"/>
                </a:lnTo>
                <a:lnTo>
                  <a:pt x="485" y="277"/>
                </a:lnTo>
                <a:lnTo>
                  <a:pt x="477" y="284"/>
                </a:lnTo>
                <a:lnTo>
                  <a:pt x="477" y="299"/>
                </a:lnTo>
                <a:lnTo>
                  <a:pt x="470" y="310"/>
                </a:lnTo>
                <a:lnTo>
                  <a:pt x="448" y="329"/>
                </a:lnTo>
                <a:lnTo>
                  <a:pt x="451" y="344"/>
                </a:lnTo>
                <a:lnTo>
                  <a:pt x="448" y="355"/>
                </a:lnTo>
                <a:lnTo>
                  <a:pt x="440" y="362"/>
                </a:lnTo>
                <a:lnTo>
                  <a:pt x="448" y="385"/>
                </a:lnTo>
                <a:lnTo>
                  <a:pt x="451" y="399"/>
                </a:lnTo>
                <a:lnTo>
                  <a:pt x="444" y="410"/>
                </a:lnTo>
                <a:lnTo>
                  <a:pt x="429" y="422"/>
                </a:lnTo>
                <a:lnTo>
                  <a:pt x="425" y="436"/>
                </a:lnTo>
                <a:lnTo>
                  <a:pt x="422" y="455"/>
                </a:lnTo>
                <a:lnTo>
                  <a:pt x="396" y="466"/>
                </a:lnTo>
                <a:lnTo>
                  <a:pt x="381" y="477"/>
                </a:lnTo>
                <a:lnTo>
                  <a:pt x="359" y="492"/>
                </a:lnTo>
                <a:lnTo>
                  <a:pt x="362" y="503"/>
                </a:lnTo>
                <a:lnTo>
                  <a:pt x="344" y="507"/>
                </a:lnTo>
                <a:lnTo>
                  <a:pt x="336" y="514"/>
                </a:lnTo>
                <a:lnTo>
                  <a:pt x="318" y="540"/>
                </a:lnTo>
                <a:lnTo>
                  <a:pt x="303" y="551"/>
                </a:lnTo>
                <a:lnTo>
                  <a:pt x="307" y="570"/>
                </a:lnTo>
                <a:lnTo>
                  <a:pt x="298" y="576"/>
                </a:lnTo>
                <a:lnTo>
                  <a:pt x="290" y="584"/>
                </a:lnTo>
                <a:lnTo>
                  <a:pt x="298" y="613"/>
                </a:lnTo>
                <a:lnTo>
                  <a:pt x="294" y="632"/>
                </a:lnTo>
                <a:lnTo>
                  <a:pt x="275" y="643"/>
                </a:lnTo>
                <a:lnTo>
                  <a:pt x="272" y="673"/>
                </a:lnTo>
                <a:lnTo>
                  <a:pt x="275" y="710"/>
                </a:lnTo>
                <a:lnTo>
                  <a:pt x="283" y="728"/>
                </a:lnTo>
                <a:lnTo>
                  <a:pt x="310" y="751"/>
                </a:lnTo>
                <a:lnTo>
                  <a:pt x="321" y="773"/>
                </a:lnTo>
                <a:lnTo>
                  <a:pt x="333" y="795"/>
                </a:lnTo>
                <a:lnTo>
                  <a:pt x="340" y="810"/>
                </a:lnTo>
                <a:lnTo>
                  <a:pt x="333" y="825"/>
                </a:lnTo>
                <a:lnTo>
                  <a:pt x="318" y="836"/>
                </a:lnTo>
                <a:lnTo>
                  <a:pt x="307" y="832"/>
                </a:lnTo>
                <a:lnTo>
                  <a:pt x="298" y="821"/>
                </a:lnTo>
                <a:lnTo>
                  <a:pt x="283" y="825"/>
                </a:lnTo>
                <a:lnTo>
                  <a:pt x="279" y="836"/>
                </a:lnTo>
                <a:lnTo>
                  <a:pt x="257" y="836"/>
                </a:lnTo>
                <a:lnTo>
                  <a:pt x="223" y="832"/>
                </a:lnTo>
                <a:lnTo>
                  <a:pt x="216" y="840"/>
                </a:lnTo>
                <a:lnTo>
                  <a:pt x="238" y="851"/>
                </a:lnTo>
                <a:lnTo>
                  <a:pt x="268" y="840"/>
                </a:lnTo>
                <a:lnTo>
                  <a:pt x="275" y="854"/>
                </a:lnTo>
                <a:lnTo>
                  <a:pt x="298" y="858"/>
                </a:lnTo>
                <a:lnTo>
                  <a:pt x="314" y="865"/>
                </a:lnTo>
                <a:lnTo>
                  <a:pt x="307" y="873"/>
                </a:lnTo>
                <a:lnTo>
                  <a:pt x="286" y="869"/>
                </a:lnTo>
                <a:lnTo>
                  <a:pt x="283" y="877"/>
                </a:lnTo>
                <a:lnTo>
                  <a:pt x="286" y="888"/>
                </a:lnTo>
                <a:lnTo>
                  <a:pt x="275" y="903"/>
                </a:lnTo>
                <a:lnTo>
                  <a:pt x="257" y="917"/>
                </a:lnTo>
                <a:lnTo>
                  <a:pt x="249" y="921"/>
                </a:lnTo>
                <a:lnTo>
                  <a:pt x="242" y="925"/>
                </a:lnTo>
                <a:lnTo>
                  <a:pt x="246" y="943"/>
                </a:lnTo>
                <a:lnTo>
                  <a:pt x="238" y="954"/>
                </a:lnTo>
                <a:lnTo>
                  <a:pt x="227" y="977"/>
                </a:lnTo>
                <a:lnTo>
                  <a:pt x="231" y="999"/>
                </a:lnTo>
                <a:lnTo>
                  <a:pt x="223" y="1032"/>
                </a:lnTo>
                <a:lnTo>
                  <a:pt x="216" y="1047"/>
                </a:lnTo>
                <a:lnTo>
                  <a:pt x="216" y="1069"/>
                </a:lnTo>
                <a:lnTo>
                  <a:pt x="205" y="1084"/>
                </a:lnTo>
                <a:lnTo>
                  <a:pt x="190" y="1110"/>
                </a:lnTo>
                <a:lnTo>
                  <a:pt x="186" y="1129"/>
                </a:lnTo>
                <a:lnTo>
                  <a:pt x="159" y="1125"/>
                </a:lnTo>
                <a:lnTo>
                  <a:pt x="133" y="1125"/>
                </a:lnTo>
                <a:lnTo>
                  <a:pt x="130" y="1136"/>
                </a:lnTo>
                <a:lnTo>
                  <a:pt x="115" y="1140"/>
                </a:lnTo>
                <a:lnTo>
                  <a:pt x="107" y="1144"/>
                </a:lnTo>
                <a:lnTo>
                  <a:pt x="111" y="1157"/>
                </a:lnTo>
                <a:lnTo>
                  <a:pt x="107" y="1176"/>
                </a:lnTo>
                <a:lnTo>
                  <a:pt x="89" y="1187"/>
                </a:lnTo>
                <a:lnTo>
                  <a:pt x="78" y="1176"/>
                </a:lnTo>
                <a:lnTo>
                  <a:pt x="63" y="1187"/>
                </a:lnTo>
                <a:lnTo>
                  <a:pt x="44" y="1187"/>
                </a:lnTo>
                <a:lnTo>
                  <a:pt x="37" y="1176"/>
                </a:lnTo>
                <a:lnTo>
                  <a:pt x="44" y="1168"/>
                </a:lnTo>
                <a:lnTo>
                  <a:pt x="48" y="1147"/>
                </a:lnTo>
                <a:lnTo>
                  <a:pt x="33" y="1118"/>
                </a:lnTo>
                <a:lnTo>
                  <a:pt x="26" y="1103"/>
                </a:lnTo>
                <a:lnTo>
                  <a:pt x="30" y="1095"/>
                </a:lnTo>
                <a:lnTo>
                  <a:pt x="37" y="1095"/>
                </a:lnTo>
                <a:lnTo>
                  <a:pt x="41" y="1088"/>
                </a:lnTo>
                <a:lnTo>
                  <a:pt x="44" y="1080"/>
                </a:lnTo>
                <a:lnTo>
                  <a:pt x="48" y="1073"/>
                </a:lnTo>
                <a:lnTo>
                  <a:pt x="44" y="1066"/>
                </a:lnTo>
                <a:lnTo>
                  <a:pt x="37" y="1051"/>
                </a:lnTo>
                <a:lnTo>
                  <a:pt x="22" y="1029"/>
                </a:lnTo>
                <a:lnTo>
                  <a:pt x="26" y="1006"/>
                </a:lnTo>
                <a:lnTo>
                  <a:pt x="15" y="988"/>
                </a:lnTo>
                <a:lnTo>
                  <a:pt x="4" y="977"/>
                </a:lnTo>
                <a:lnTo>
                  <a:pt x="11" y="958"/>
                </a:lnTo>
                <a:lnTo>
                  <a:pt x="19" y="921"/>
                </a:lnTo>
                <a:lnTo>
                  <a:pt x="4" y="903"/>
                </a:lnTo>
                <a:lnTo>
                  <a:pt x="0" y="884"/>
                </a:lnTo>
                <a:lnTo>
                  <a:pt x="0" y="873"/>
                </a:lnTo>
                <a:lnTo>
                  <a:pt x="7" y="851"/>
                </a:lnTo>
                <a:lnTo>
                  <a:pt x="19" y="854"/>
                </a:lnTo>
                <a:lnTo>
                  <a:pt x="30" y="825"/>
                </a:lnTo>
                <a:lnTo>
                  <a:pt x="30" y="791"/>
                </a:lnTo>
                <a:lnTo>
                  <a:pt x="33" y="780"/>
                </a:lnTo>
                <a:lnTo>
                  <a:pt x="48" y="769"/>
                </a:lnTo>
                <a:lnTo>
                  <a:pt x="70" y="754"/>
                </a:lnTo>
                <a:lnTo>
                  <a:pt x="70" y="736"/>
                </a:lnTo>
                <a:lnTo>
                  <a:pt x="67" y="680"/>
                </a:lnTo>
                <a:lnTo>
                  <a:pt x="59" y="673"/>
                </a:lnTo>
                <a:lnTo>
                  <a:pt x="59" y="658"/>
                </a:lnTo>
                <a:lnTo>
                  <a:pt x="78" y="650"/>
                </a:lnTo>
                <a:lnTo>
                  <a:pt x="85" y="643"/>
                </a:lnTo>
                <a:lnTo>
                  <a:pt x="74" y="621"/>
                </a:lnTo>
                <a:lnTo>
                  <a:pt x="59" y="599"/>
                </a:lnTo>
                <a:lnTo>
                  <a:pt x="63" y="573"/>
                </a:lnTo>
                <a:lnTo>
                  <a:pt x="67" y="555"/>
                </a:lnTo>
                <a:lnTo>
                  <a:pt x="82" y="522"/>
                </a:lnTo>
                <a:lnTo>
                  <a:pt x="82" y="507"/>
                </a:lnTo>
                <a:lnTo>
                  <a:pt x="82" y="477"/>
                </a:lnTo>
                <a:lnTo>
                  <a:pt x="93" y="451"/>
                </a:lnTo>
                <a:lnTo>
                  <a:pt x="111" y="436"/>
                </a:lnTo>
                <a:lnTo>
                  <a:pt x="130" y="425"/>
                </a:lnTo>
                <a:lnTo>
                  <a:pt x="148" y="429"/>
                </a:lnTo>
                <a:lnTo>
                  <a:pt x="167" y="436"/>
                </a:lnTo>
                <a:lnTo>
                  <a:pt x="175" y="410"/>
                </a:lnTo>
                <a:lnTo>
                  <a:pt x="167" y="388"/>
                </a:lnTo>
                <a:lnTo>
                  <a:pt x="159" y="373"/>
                </a:lnTo>
                <a:lnTo>
                  <a:pt x="156" y="362"/>
                </a:lnTo>
                <a:lnTo>
                  <a:pt x="159" y="351"/>
                </a:lnTo>
                <a:lnTo>
                  <a:pt x="172" y="347"/>
                </a:lnTo>
                <a:lnTo>
                  <a:pt x="175" y="322"/>
                </a:lnTo>
                <a:lnTo>
                  <a:pt x="183" y="299"/>
                </a:lnTo>
                <a:lnTo>
                  <a:pt x="186" y="281"/>
                </a:lnTo>
                <a:lnTo>
                  <a:pt x="186" y="262"/>
                </a:lnTo>
                <a:lnTo>
                  <a:pt x="197" y="244"/>
                </a:lnTo>
                <a:lnTo>
                  <a:pt x="220" y="229"/>
                </a:lnTo>
                <a:lnTo>
                  <a:pt x="235" y="225"/>
                </a:lnTo>
                <a:lnTo>
                  <a:pt x="235" y="207"/>
                </a:lnTo>
                <a:lnTo>
                  <a:pt x="242" y="195"/>
                </a:lnTo>
                <a:lnTo>
                  <a:pt x="257" y="177"/>
                </a:lnTo>
                <a:lnTo>
                  <a:pt x="272" y="166"/>
                </a:lnTo>
                <a:lnTo>
                  <a:pt x="264" y="134"/>
                </a:lnTo>
                <a:lnTo>
                  <a:pt x="292" y="103"/>
                </a:lnTo>
                <a:lnTo>
                  <a:pt x="298" y="90"/>
                </a:lnTo>
                <a:lnTo>
                  <a:pt x="318" y="86"/>
                </a:lnTo>
                <a:lnTo>
                  <a:pt x="331" y="69"/>
                </a:lnTo>
                <a:lnTo>
                  <a:pt x="331" y="58"/>
                </a:lnTo>
                <a:lnTo>
                  <a:pt x="344" y="45"/>
                </a:lnTo>
                <a:lnTo>
                  <a:pt x="368" y="42"/>
                </a:lnTo>
                <a:lnTo>
                  <a:pt x="396" y="42"/>
                </a:lnTo>
                <a:lnTo>
                  <a:pt x="418" y="21"/>
                </a:lnTo>
                <a:lnTo>
                  <a:pt x="414" y="0"/>
                </a:lnTo>
                <a:lnTo>
                  <a:pt x="41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grpSp>
        <p:nvGrpSpPr>
          <p:cNvPr id="154" name="Group 91">
            <a:extLst>
              <a:ext uri="{FF2B5EF4-FFF2-40B4-BE49-F238E27FC236}">
                <a16:creationId xmlns:a16="http://schemas.microsoft.com/office/drawing/2014/main" id="{CD243BF6-819E-415A-BA91-DC4553F4B555}"/>
              </a:ext>
            </a:extLst>
          </p:cNvPr>
          <p:cNvGrpSpPr>
            <a:grpSpLocks/>
          </p:cNvGrpSpPr>
          <p:nvPr/>
        </p:nvGrpSpPr>
        <p:grpSpPr bwMode="auto">
          <a:xfrm>
            <a:off x="9095616" y="3316766"/>
            <a:ext cx="214313" cy="234950"/>
            <a:chOff x="2245" y="1556"/>
            <a:chExt cx="128" cy="138"/>
          </a:xfrm>
          <a:solidFill>
            <a:schemeClr val="bg1">
              <a:lumMod val="75000"/>
            </a:schemeClr>
          </a:solidFill>
        </p:grpSpPr>
        <p:grpSp>
          <p:nvGrpSpPr>
            <p:cNvPr id="155" name="Group 92">
              <a:extLst>
                <a:ext uri="{FF2B5EF4-FFF2-40B4-BE49-F238E27FC236}">
                  <a16:creationId xmlns:a16="http://schemas.microsoft.com/office/drawing/2014/main" id="{5F0D351F-14A4-4CF2-BE8C-7D4BDB142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2" y="1597"/>
              <a:ext cx="61" cy="97"/>
              <a:chOff x="2312" y="1597"/>
              <a:chExt cx="61" cy="97"/>
            </a:xfrm>
            <a:grpFill/>
          </p:grpSpPr>
          <p:sp>
            <p:nvSpPr>
              <p:cNvPr id="157" name="Freeform 93">
                <a:extLst>
                  <a:ext uri="{FF2B5EF4-FFF2-40B4-BE49-F238E27FC236}">
                    <a16:creationId xmlns:a16="http://schemas.microsoft.com/office/drawing/2014/main" id="{C117EE4B-0217-49C2-BA0B-02D0FA07F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1597"/>
                <a:ext cx="61" cy="9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17"/>
                  </a:cxn>
                  <a:cxn ang="0">
                    <a:pos x="61" y="32"/>
                  </a:cxn>
                  <a:cxn ang="0">
                    <a:pos x="53" y="49"/>
                  </a:cxn>
                  <a:cxn ang="0">
                    <a:pos x="43" y="63"/>
                  </a:cxn>
                  <a:cxn ang="0">
                    <a:pos x="24" y="80"/>
                  </a:cxn>
                  <a:cxn ang="0">
                    <a:pos x="9" y="97"/>
                  </a:cxn>
                  <a:cxn ang="0">
                    <a:pos x="0" y="80"/>
                  </a:cxn>
                  <a:cxn ang="0">
                    <a:pos x="6" y="73"/>
                  </a:cxn>
                  <a:cxn ang="0">
                    <a:pos x="24" y="54"/>
                  </a:cxn>
                  <a:cxn ang="0">
                    <a:pos x="23" y="43"/>
                  </a:cxn>
                  <a:cxn ang="0">
                    <a:pos x="32" y="28"/>
                  </a:cxn>
                  <a:cxn ang="0">
                    <a:pos x="55" y="9"/>
                  </a:cxn>
                  <a:cxn ang="0">
                    <a:pos x="55" y="15"/>
                  </a:cxn>
                  <a:cxn ang="0">
                    <a:pos x="59" y="24"/>
                  </a:cxn>
                  <a:cxn ang="0">
                    <a:pos x="53" y="0"/>
                  </a:cxn>
                </a:cxnLst>
                <a:rect l="0" t="0" r="r" b="b"/>
                <a:pathLst>
                  <a:path w="61" h="97">
                    <a:moveTo>
                      <a:pt x="53" y="0"/>
                    </a:moveTo>
                    <a:lnTo>
                      <a:pt x="53" y="17"/>
                    </a:lnTo>
                    <a:lnTo>
                      <a:pt x="61" y="32"/>
                    </a:lnTo>
                    <a:lnTo>
                      <a:pt x="53" y="49"/>
                    </a:lnTo>
                    <a:lnTo>
                      <a:pt x="43" y="63"/>
                    </a:lnTo>
                    <a:lnTo>
                      <a:pt x="24" y="80"/>
                    </a:lnTo>
                    <a:lnTo>
                      <a:pt x="9" y="97"/>
                    </a:lnTo>
                    <a:lnTo>
                      <a:pt x="0" y="80"/>
                    </a:lnTo>
                    <a:lnTo>
                      <a:pt x="6" y="73"/>
                    </a:lnTo>
                    <a:lnTo>
                      <a:pt x="24" y="54"/>
                    </a:lnTo>
                    <a:lnTo>
                      <a:pt x="23" y="43"/>
                    </a:lnTo>
                    <a:lnTo>
                      <a:pt x="32" y="28"/>
                    </a:lnTo>
                    <a:lnTo>
                      <a:pt x="55" y="9"/>
                    </a:lnTo>
                    <a:lnTo>
                      <a:pt x="55" y="15"/>
                    </a:lnTo>
                    <a:lnTo>
                      <a:pt x="59" y="24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sz="1463"/>
              </a:p>
            </p:txBody>
          </p:sp>
          <p:sp>
            <p:nvSpPr>
              <p:cNvPr id="158" name="Freeform 94">
                <a:extLst>
                  <a:ext uri="{FF2B5EF4-FFF2-40B4-BE49-F238E27FC236}">
                    <a16:creationId xmlns:a16="http://schemas.microsoft.com/office/drawing/2014/main" id="{1A83F0A9-8596-4D58-ABF1-569DCEF42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1597"/>
                <a:ext cx="61" cy="9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17"/>
                  </a:cxn>
                  <a:cxn ang="0">
                    <a:pos x="61" y="32"/>
                  </a:cxn>
                  <a:cxn ang="0">
                    <a:pos x="53" y="49"/>
                  </a:cxn>
                  <a:cxn ang="0">
                    <a:pos x="43" y="63"/>
                  </a:cxn>
                  <a:cxn ang="0">
                    <a:pos x="24" y="80"/>
                  </a:cxn>
                  <a:cxn ang="0">
                    <a:pos x="9" y="97"/>
                  </a:cxn>
                  <a:cxn ang="0">
                    <a:pos x="0" y="80"/>
                  </a:cxn>
                  <a:cxn ang="0">
                    <a:pos x="6" y="73"/>
                  </a:cxn>
                  <a:cxn ang="0">
                    <a:pos x="24" y="54"/>
                  </a:cxn>
                  <a:cxn ang="0">
                    <a:pos x="23" y="43"/>
                  </a:cxn>
                  <a:cxn ang="0">
                    <a:pos x="32" y="28"/>
                  </a:cxn>
                  <a:cxn ang="0">
                    <a:pos x="55" y="9"/>
                  </a:cxn>
                  <a:cxn ang="0">
                    <a:pos x="55" y="15"/>
                  </a:cxn>
                  <a:cxn ang="0">
                    <a:pos x="59" y="24"/>
                  </a:cxn>
                </a:cxnLst>
                <a:rect l="0" t="0" r="r" b="b"/>
                <a:pathLst>
                  <a:path w="61" h="97">
                    <a:moveTo>
                      <a:pt x="53" y="0"/>
                    </a:moveTo>
                    <a:lnTo>
                      <a:pt x="53" y="17"/>
                    </a:lnTo>
                    <a:lnTo>
                      <a:pt x="61" y="32"/>
                    </a:lnTo>
                    <a:lnTo>
                      <a:pt x="53" y="49"/>
                    </a:lnTo>
                    <a:lnTo>
                      <a:pt x="43" y="63"/>
                    </a:lnTo>
                    <a:lnTo>
                      <a:pt x="24" y="80"/>
                    </a:lnTo>
                    <a:lnTo>
                      <a:pt x="9" y="97"/>
                    </a:lnTo>
                    <a:lnTo>
                      <a:pt x="0" y="80"/>
                    </a:lnTo>
                    <a:lnTo>
                      <a:pt x="6" y="73"/>
                    </a:lnTo>
                    <a:lnTo>
                      <a:pt x="24" y="54"/>
                    </a:lnTo>
                    <a:lnTo>
                      <a:pt x="23" y="43"/>
                    </a:lnTo>
                    <a:lnTo>
                      <a:pt x="32" y="28"/>
                    </a:lnTo>
                    <a:lnTo>
                      <a:pt x="55" y="9"/>
                    </a:lnTo>
                    <a:lnTo>
                      <a:pt x="55" y="15"/>
                    </a:lnTo>
                    <a:lnTo>
                      <a:pt x="59" y="24"/>
                    </a:lnTo>
                  </a:path>
                </a:pathLst>
              </a:custGeom>
              <a:grpFill/>
              <a:ln w="12700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 sz="1463"/>
              </a:p>
            </p:txBody>
          </p:sp>
        </p:grpSp>
        <p:sp>
          <p:nvSpPr>
            <p:cNvPr id="156" name="Freeform 95">
              <a:extLst>
                <a:ext uri="{FF2B5EF4-FFF2-40B4-BE49-F238E27FC236}">
                  <a16:creationId xmlns:a16="http://schemas.microsoft.com/office/drawing/2014/main" id="{99FC1CF4-1DE6-44A6-8AE3-6C3A0B3AF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1556"/>
              <a:ext cx="76" cy="7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0" y="11"/>
                </a:cxn>
                <a:cxn ang="0">
                  <a:pos x="35" y="9"/>
                </a:cxn>
                <a:cxn ang="0">
                  <a:pos x="26" y="7"/>
                </a:cxn>
                <a:cxn ang="0">
                  <a:pos x="30" y="20"/>
                </a:cxn>
                <a:cxn ang="0">
                  <a:pos x="32" y="30"/>
                </a:cxn>
                <a:cxn ang="0">
                  <a:pos x="33" y="37"/>
                </a:cxn>
                <a:cxn ang="0">
                  <a:pos x="28" y="39"/>
                </a:cxn>
                <a:cxn ang="0">
                  <a:pos x="19" y="35"/>
                </a:cxn>
                <a:cxn ang="0">
                  <a:pos x="19" y="30"/>
                </a:cxn>
                <a:cxn ang="0">
                  <a:pos x="11" y="30"/>
                </a:cxn>
                <a:cxn ang="0">
                  <a:pos x="13" y="39"/>
                </a:cxn>
                <a:cxn ang="0">
                  <a:pos x="9" y="48"/>
                </a:cxn>
                <a:cxn ang="0">
                  <a:pos x="0" y="61"/>
                </a:cxn>
                <a:cxn ang="0">
                  <a:pos x="4" y="72"/>
                </a:cxn>
                <a:cxn ang="0">
                  <a:pos x="13" y="78"/>
                </a:cxn>
                <a:cxn ang="0">
                  <a:pos x="22" y="72"/>
                </a:cxn>
                <a:cxn ang="0">
                  <a:pos x="33" y="65"/>
                </a:cxn>
                <a:cxn ang="0">
                  <a:pos x="54" y="59"/>
                </a:cxn>
                <a:cxn ang="0">
                  <a:pos x="63" y="61"/>
                </a:cxn>
                <a:cxn ang="0">
                  <a:pos x="59" y="48"/>
                </a:cxn>
                <a:cxn ang="0">
                  <a:pos x="67" y="41"/>
                </a:cxn>
                <a:cxn ang="0">
                  <a:pos x="76" y="28"/>
                </a:cxn>
                <a:cxn ang="0">
                  <a:pos x="72" y="20"/>
                </a:cxn>
                <a:cxn ang="0">
                  <a:pos x="65" y="11"/>
                </a:cxn>
                <a:cxn ang="0">
                  <a:pos x="59" y="0"/>
                </a:cxn>
              </a:cxnLst>
              <a:rect l="0" t="0" r="r" b="b"/>
              <a:pathLst>
                <a:path w="76" h="78">
                  <a:moveTo>
                    <a:pt x="59" y="0"/>
                  </a:moveTo>
                  <a:lnTo>
                    <a:pt x="50" y="11"/>
                  </a:lnTo>
                  <a:lnTo>
                    <a:pt x="35" y="9"/>
                  </a:lnTo>
                  <a:lnTo>
                    <a:pt x="26" y="7"/>
                  </a:lnTo>
                  <a:lnTo>
                    <a:pt x="30" y="20"/>
                  </a:lnTo>
                  <a:lnTo>
                    <a:pt x="32" y="30"/>
                  </a:lnTo>
                  <a:lnTo>
                    <a:pt x="33" y="37"/>
                  </a:lnTo>
                  <a:lnTo>
                    <a:pt x="28" y="39"/>
                  </a:lnTo>
                  <a:lnTo>
                    <a:pt x="19" y="35"/>
                  </a:lnTo>
                  <a:lnTo>
                    <a:pt x="19" y="30"/>
                  </a:lnTo>
                  <a:lnTo>
                    <a:pt x="11" y="30"/>
                  </a:lnTo>
                  <a:lnTo>
                    <a:pt x="13" y="39"/>
                  </a:lnTo>
                  <a:lnTo>
                    <a:pt x="9" y="48"/>
                  </a:lnTo>
                  <a:lnTo>
                    <a:pt x="0" y="61"/>
                  </a:lnTo>
                  <a:lnTo>
                    <a:pt x="4" y="72"/>
                  </a:lnTo>
                  <a:lnTo>
                    <a:pt x="13" y="78"/>
                  </a:lnTo>
                  <a:lnTo>
                    <a:pt x="22" y="72"/>
                  </a:lnTo>
                  <a:lnTo>
                    <a:pt x="33" y="65"/>
                  </a:lnTo>
                  <a:lnTo>
                    <a:pt x="54" y="59"/>
                  </a:lnTo>
                  <a:lnTo>
                    <a:pt x="63" y="61"/>
                  </a:lnTo>
                  <a:lnTo>
                    <a:pt x="59" y="48"/>
                  </a:lnTo>
                  <a:lnTo>
                    <a:pt x="67" y="41"/>
                  </a:lnTo>
                  <a:lnTo>
                    <a:pt x="76" y="28"/>
                  </a:lnTo>
                  <a:lnTo>
                    <a:pt x="72" y="20"/>
                  </a:lnTo>
                  <a:lnTo>
                    <a:pt x="65" y="1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</p:grpSp>
      <p:sp>
        <p:nvSpPr>
          <p:cNvPr id="159" name="Freeform 96">
            <a:extLst>
              <a:ext uri="{FF2B5EF4-FFF2-40B4-BE49-F238E27FC236}">
                <a16:creationId xmlns:a16="http://schemas.microsoft.com/office/drawing/2014/main" id="{81F0531A-533F-4F49-87E1-1BCD77CCB636}"/>
              </a:ext>
            </a:extLst>
          </p:cNvPr>
          <p:cNvSpPr>
            <a:spLocks/>
          </p:cNvSpPr>
          <p:nvPr/>
        </p:nvSpPr>
        <p:spPr bwMode="auto">
          <a:xfrm>
            <a:off x="8562216" y="1602267"/>
            <a:ext cx="1682750" cy="1860550"/>
          </a:xfrm>
          <a:custGeom>
            <a:avLst/>
            <a:gdLst/>
            <a:ahLst/>
            <a:cxnLst>
              <a:cxn ang="0">
                <a:pos x="297" y="1014"/>
              </a:cxn>
              <a:cxn ang="0">
                <a:pos x="337" y="951"/>
              </a:cxn>
              <a:cxn ang="0">
                <a:pos x="326" y="865"/>
              </a:cxn>
              <a:cxn ang="0">
                <a:pos x="334" y="791"/>
              </a:cxn>
              <a:cxn ang="0">
                <a:pos x="352" y="688"/>
              </a:cxn>
              <a:cxn ang="0">
                <a:pos x="404" y="618"/>
              </a:cxn>
              <a:cxn ang="0">
                <a:pos x="430" y="562"/>
              </a:cxn>
              <a:cxn ang="0">
                <a:pos x="450" y="507"/>
              </a:cxn>
              <a:cxn ang="0">
                <a:pos x="505" y="414"/>
              </a:cxn>
              <a:cxn ang="0">
                <a:pos x="535" y="340"/>
              </a:cxn>
              <a:cxn ang="0">
                <a:pos x="603" y="266"/>
              </a:cxn>
              <a:cxn ang="0">
                <a:pos x="659" y="240"/>
              </a:cxn>
              <a:cxn ang="0">
                <a:pos x="696" y="174"/>
              </a:cxn>
              <a:cxn ang="0">
                <a:pos x="785" y="210"/>
              </a:cxn>
              <a:cxn ang="0">
                <a:pos x="833" y="221"/>
              </a:cxn>
              <a:cxn ang="0">
                <a:pos x="859" y="133"/>
              </a:cxn>
              <a:cxn ang="0">
                <a:pos x="933" y="126"/>
              </a:cxn>
              <a:cxn ang="0">
                <a:pos x="960" y="159"/>
              </a:cxn>
              <a:cxn ang="0">
                <a:pos x="982" y="115"/>
              </a:cxn>
              <a:cxn ang="0">
                <a:pos x="1008" y="63"/>
              </a:cxn>
              <a:cxn ang="0">
                <a:pos x="960" y="19"/>
              </a:cxn>
              <a:cxn ang="0">
                <a:pos x="915" y="22"/>
              </a:cxn>
              <a:cxn ang="0">
                <a:pos x="889" y="19"/>
              </a:cxn>
              <a:cxn ang="0">
                <a:pos x="852" y="44"/>
              </a:cxn>
              <a:cxn ang="0">
                <a:pos x="837" y="30"/>
              </a:cxn>
              <a:cxn ang="0">
                <a:pos x="781" y="96"/>
              </a:cxn>
              <a:cxn ang="0">
                <a:pos x="726" y="115"/>
              </a:cxn>
              <a:cxn ang="0">
                <a:pos x="666" y="133"/>
              </a:cxn>
              <a:cxn ang="0">
                <a:pos x="596" y="148"/>
              </a:cxn>
              <a:cxn ang="0">
                <a:pos x="588" y="203"/>
              </a:cxn>
              <a:cxn ang="0">
                <a:pos x="581" y="251"/>
              </a:cxn>
              <a:cxn ang="0">
                <a:pos x="524" y="262"/>
              </a:cxn>
              <a:cxn ang="0">
                <a:pos x="505" y="303"/>
              </a:cxn>
              <a:cxn ang="0">
                <a:pos x="461" y="362"/>
              </a:cxn>
              <a:cxn ang="0">
                <a:pos x="415" y="436"/>
              </a:cxn>
              <a:cxn ang="0">
                <a:pos x="378" y="511"/>
              </a:cxn>
              <a:cxn ang="0">
                <a:pos x="356" y="555"/>
              </a:cxn>
              <a:cxn ang="0">
                <a:pos x="285" y="618"/>
              </a:cxn>
              <a:cxn ang="0">
                <a:pos x="326" y="625"/>
              </a:cxn>
              <a:cxn ang="0">
                <a:pos x="263" y="637"/>
              </a:cxn>
              <a:cxn ang="0">
                <a:pos x="204" y="674"/>
              </a:cxn>
              <a:cxn ang="0">
                <a:pos x="154" y="677"/>
              </a:cxn>
              <a:cxn ang="0">
                <a:pos x="113" y="705"/>
              </a:cxn>
              <a:cxn ang="0">
                <a:pos x="87" y="733"/>
              </a:cxn>
              <a:cxn ang="0">
                <a:pos x="35" y="767"/>
              </a:cxn>
              <a:cxn ang="0">
                <a:pos x="20" y="889"/>
              </a:cxn>
              <a:cxn ang="0">
                <a:pos x="41" y="917"/>
              </a:cxn>
              <a:cxn ang="0">
                <a:pos x="20" y="971"/>
              </a:cxn>
              <a:cxn ang="0">
                <a:pos x="33" y="1003"/>
              </a:cxn>
              <a:cxn ang="0">
                <a:pos x="0" y="1030"/>
              </a:cxn>
              <a:cxn ang="0">
                <a:pos x="85" y="1110"/>
              </a:cxn>
              <a:cxn ang="0">
                <a:pos x="209" y="1019"/>
              </a:cxn>
              <a:cxn ang="0">
                <a:pos x="254" y="967"/>
              </a:cxn>
              <a:cxn ang="0">
                <a:pos x="263" y="1045"/>
              </a:cxn>
            </a:cxnLst>
            <a:rect l="0" t="0" r="r" b="b"/>
            <a:pathLst>
              <a:path w="1012" h="1110">
                <a:moveTo>
                  <a:pt x="271" y="1045"/>
                </a:moveTo>
                <a:lnTo>
                  <a:pt x="274" y="1043"/>
                </a:lnTo>
                <a:lnTo>
                  <a:pt x="285" y="1040"/>
                </a:lnTo>
                <a:lnTo>
                  <a:pt x="293" y="1028"/>
                </a:lnTo>
                <a:lnTo>
                  <a:pt x="297" y="1014"/>
                </a:lnTo>
                <a:lnTo>
                  <a:pt x="300" y="1006"/>
                </a:lnTo>
                <a:lnTo>
                  <a:pt x="297" y="984"/>
                </a:lnTo>
                <a:lnTo>
                  <a:pt x="300" y="969"/>
                </a:lnTo>
                <a:lnTo>
                  <a:pt x="311" y="962"/>
                </a:lnTo>
                <a:lnTo>
                  <a:pt x="337" y="951"/>
                </a:lnTo>
                <a:lnTo>
                  <a:pt x="341" y="939"/>
                </a:lnTo>
                <a:lnTo>
                  <a:pt x="337" y="902"/>
                </a:lnTo>
                <a:lnTo>
                  <a:pt x="334" y="895"/>
                </a:lnTo>
                <a:lnTo>
                  <a:pt x="334" y="873"/>
                </a:lnTo>
                <a:lnTo>
                  <a:pt x="326" y="865"/>
                </a:lnTo>
                <a:lnTo>
                  <a:pt x="330" y="847"/>
                </a:lnTo>
                <a:lnTo>
                  <a:pt x="337" y="847"/>
                </a:lnTo>
                <a:lnTo>
                  <a:pt x="356" y="836"/>
                </a:lnTo>
                <a:lnTo>
                  <a:pt x="341" y="802"/>
                </a:lnTo>
                <a:lnTo>
                  <a:pt x="334" y="791"/>
                </a:lnTo>
                <a:lnTo>
                  <a:pt x="334" y="788"/>
                </a:lnTo>
                <a:lnTo>
                  <a:pt x="334" y="759"/>
                </a:lnTo>
                <a:lnTo>
                  <a:pt x="345" y="737"/>
                </a:lnTo>
                <a:lnTo>
                  <a:pt x="348" y="714"/>
                </a:lnTo>
                <a:lnTo>
                  <a:pt x="352" y="688"/>
                </a:lnTo>
                <a:lnTo>
                  <a:pt x="348" y="666"/>
                </a:lnTo>
                <a:lnTo>
                  <a:pt x="356" y="651"/>
                </a:lnTo>
                <a:lnTo>
                  <a:pt x="360" y="640"/>
                </a:lnTo>
                <a:lnTo>
                  <a:pt x="382" y="625"/>
                </a:lnTo>
                <a:lnTo>
                  <a:pt x="404" y="618"/>
                </a:lnTo>
                <a:lnTo>
                  <a:pt x="423" y="625"/>
                </a:lnTo>
                <a:lnTo>
                  <a:pt x="430" y="629"/>
                </a:lnTo>
                <a:lnTo>
                  <a:pt x="442" y="614"/>
                </a:lnTo>
                <a:lnTo>
                  <a:pt x="442" y="596"/>
                </a:lnTo>
                <a:lnTo>
                  <a:pt x="430" y="562"/>
                </a:lnTo>
                <a:lnTo>
                  <a:pt x="426" y="548"/>
                </a:lnTo>
                <a:lnTo>
                  <a:pt x="430" y="540"/>
                </a:lnTo>
                <a:lnTo>
                  <a:pt x="437" y="540"/>
                </a:lnTo>
                <a:lnTo>
                  <a:pt x="446" y="529"/>
                </a:lnTo>
                <a:lnTo>
                  <a:pt x="450" y="507"/>
                </a:lnTo>
                <a:lnTo>
                  <a:pt x="453" y="477"/>
                </a:lnTo>
                <a:lnTo>
                  <a:pt x="457" y="448"/>
                </a:lnTo>
                <a:lnTo>
                  <a:pt x="468" y="436"/>
                </a:lnTo>
                <a:lnTo>
                  <a:pt x="490" y="422"/>
                </a:lnTo>
                <a:lnTo>
                  <a:pt x="505" y="414"/>
                </a:lnTo>
                <a:lnTo>
                  <a:pt x="509" y="392"/>
                </a:lnTo>
                <a:lnTo>
                  <a:pt x="516" y="377"/>
                </a:lnTo>
                <a:lnTo>
                  <a:pt x="535" y="362"/>
                </a:lnTo>
                <a:lnTo>
                  <a:pt x="539" y="351"/>
                </a:lnTo>
                <a:lnTo>
                  <a:pt x="535" y="340"/>
                </a:lnTo>
                <a:lnTo>
                  <a:pt x="535" y="325"/>
                </a:lnTo>
                <a:lnTo>
                  <a:pt x="550" y="314"/>
                </a:lnTo>
                <a:lnTo>
                  <a:pt x="568" y="281"/>
                </a:lnTo>
                <a:lnTo>
                  <a:pt x="581" y="284"/>
                </a:lnTo>
                <a:lnTo>
                  <a:pt x="603" y="266"/>
                </a:lnTo>
                <a:lnTo>
                  <a:pt x="600" y="251"/>
                </a:lnTo>
                <a:lnTo>
                  <a:pt x="614" y="236"/>
                </a:lnTo>
                <a:lnTo>
                  <a:pt x="622" y="240"/>
                </a:lnTo>
                <a:lnTo>
                  <a:pt x="637" y="236"/>
                </a:lnTo>
                <a:lnTo>
                  <a:pt x="659" y="240"/>
                </a:lnTo>
                <a:lnTo>
                  <a:pt x="688" y="214"/>
                </a:lnTo>
                <a:lnTo>
                  <a:pt x="685" y="199"/>
                </a:lnTo>
                <a:lnTo>
                  <a:pt x="688" y="192"/>
                </a:lnTo>
                <a:lnTo>
                  <a:pt x="681" y="188"/>
                </a:lnTo>
                <a:lnTo>
                  <a:pt x="696" y="174"/>
                </a:lnTo>
                <a:lnTo>
                  <a:pt x="718" y="171"/>
                </a:lnTo>
                <a:lnTo>
                  <a:pt x="733" y="192"/>
                </a:lnTo>
                <a:lnTo>
                  <a:pt x="759" y="221"/>
                </a:lnTo>
                <a:lnTo>
                  <a:pt x="770" y="221"/>
                </a:lnTo>
                <a:lnTo>
                  <a:pt x="785" y="210"/>
                </a:lnTo>
                <a:lnTo>
                  <a:pt x="796" y="207"/>
                </a:lnTo>
                <a:lnTo>
                  <a:pt x="803" y="210"/>
                </a:lnTo>
                <a:lnTo>
                  <a:pt x="815" y="221"/>
                </a:lnTo>
                <a:lnTo>
                  <a:pt x="829" y="225"/>
                </a:lnTo>
                <a:lnTo>
                  <a:pt x="833" y="221"/>
                </a:lnTo>
                <a:lnTo>
                  <a:pt x="840" y="207"/>
                </a:lnTo>
                <a:lnTo>
                  <a:pt x="844" y="199"/>
                </a:lnTo>
                <a:lnTo>
                  <a:pt x="859" y="174"/>
                </a:lnTo>
                <a:lnTo>
                  <a:pt x="863" y="171"/>
                </a:lnTo>
                <a:lnTo>
                  <a:pt x="859" y="133"/>
                </a:lnTo>
                <a:lnTo>
                  <a:pt x="878" y="115"/>
                </a:lnTo>
                <a:lnTo>
                  <a:pt x="885" y="119"/>
                </a:lnTo>
                <a:lnTo>
                  <a:pt x="907" y="96"/>
                </a:lnTo>
                <a:lnTo>
                  <a:pt x="926" y="119"/>
                </a:lnTo>
                <a:lnTo>
                  <a:pt x="933" y="126"/>
                </a:lnTo>
                <a:lnTo>
                  <a:pt x="944" y="122"/>
                </a:lnTo>
                <a:lnTo>
                  <a:pt x="952" y="133"/>
                </a:lnTo>
                <a:lnTo>
                  <a:pt x="952" y="141"/>
                </a:lnTo>
                <a:lnTo>
                  <a:pt x="960" y="148"/>
                </a:lnTo>
                <a:lnTo>
                  <a:pt x="960" y="159"/>
                </a:lnTo>
                <a:lnTo>
                  <a:pt x="971" y="145"/>
                </a:lnTo>
                <a:lnTo>
                  <a:pt x="990" y="130"/>
                </a:lnTo>
                <a:lnTo>
                  <a:pt x="1001" y="107"/>
                </a:lnTo>
                <a:lnTo>
                  <a:pt x="993" y="104"/>
                </a:lnTo>
                <a:lnTo>
                  <a:pt x="982" y="115"/>
                </a:lnTo>
                <a:lnTo>
                  <a:pt x="979" y="96"/>
                </a:lnTo>
                <a:lnTo>
                  <a:pt x="971" y="93"/>
                </a:lnTo>
                <a:lnTo>
                  <a:pt x="968" y="82"/>
                </a:lnTo>
                <a:lnTo>
                  <a:pt x="997" y="59"/>
                </a:lnTo>
                <a:lnTo>
                  <a:pt x="1008" y="63"/>
                </a:lnTo>
                <a:lnTo>
                  <a:pt x="1012" y="48"/>
                </a:lnTo>
                <a:lnTo>
                  <a:pt x="1005" y="44"/>
                </a:lnTo>
                <a:lnTo>
                  <a:pt x="986" y="37"/>
                </a:lnTo>
                <a:lnTo>
                  <a:pt x="975" y="33"/>
                </a:lnTo>
                <a:lnTo>
                  <a:pt x="960" y="19"/>
                </a:lnTo>
                <a:lnTo>
                  <a:pt x="944" y="15"/>
                </a:lnTo>
                <a:lnTo>
                  <a:pt x="929" y="30"/>
                </a:lnTo>
                <a:lnTo>
                  <a:pt x="922" y="41"/>
                </a:lnTo>
                <a:lnTo>
                  <a:pt x="907" y="30"/>
                </a:lnTo>
                <a:lnTo>
                  <a:pt x="915" y="22"/>
                </a:lnTo>
                <a:lnTo>
                  <a:pt x="918" y="4"/>
                </a:lnTo>
                <a:lnTo>
                  <a:pt x="915" y="0"/>
                </a:lnTo>
                <a:lnTo>
                  <a:pt x="896" y="0"/>
                </a:lnTo>
                <a:lnTo>
                  <a:pt x="892" y="7"/>
                </a:lnTo>
                <a:lnTo>
                  <a:pt x="889" y="19"/>
                </a:lnTo>
                <a:lnTo>
                  <a:pt x="892" y="30"/>
                </a:lnTo>
                <a:lnTo>
                  <a:pt x="878" y="44"/>
                </a:lnTo>
                <a:lnTo>
                  <a:pt x="866" y="22"/>
                </a:lnTo>
                <a:lnTo>
                  <a:pt x="855" y="26"/>
                </a:lnTo>
                <a:lnTo>
                  <a:pt x="852" y="44"/>
                </a:lnTo>
                <a:lnTo>
                  <a:pt x="844" y="70"/>
                </a:lnTo>
                <a:lnTo>
                  <a:pt x="826" y="89"/>
                </a:lnTo>
                <a:lnTo>
                  <a:pt x="815" y="67"/>
                </a:lnTo>
                <a:lnTo>
                  <a:pt x="833" y="52"/>
                </a:lnTo>
                <a:lnTo>
                  <a:pt x="837" y="30"/>
                </a:lnTo>
                <a:lnTo>
                  <a:pt x="826" y="30"/>
                </a:lnTo>
                <a:lnTo>
                  <a:pt x="807" y="30"/>
                </a:lnTo>
                <a:lnTo>
                  <a:pt x="792" y="52"/>
                </a:lnTo>
                <a:lnTo>
                  <a:pt x="774" y="82"/>
                </a:lnTo>
                <a:lnTo>
                  <a:pt x="781" y="96"/>
                </a:lnTo>
                <a:lnTo>
                  <a:pt x="770" y="104"/>
                </a:lnTo>
                <a:lnTo>
                  <a:pt x="755" y="93"/>
                </a:lnTo>
                <a:lnTo>
                  <a:pt x="740" y="100"/>
                </a:lnTo>
                <a:lnTo>
                  <a:pt x="744" y="115"/>
                </a:lnTo>
                <a:lnTo>
                  <a:pt x="726" y="115"/>
                </a:lnTo>
                <a:lnTo>
                  <a:pt x="714" y="119"/>
                </a:lnTo>
                <a:lnTo>
                  <a:pt x="700" y="137"/>
                </a:lnTo>
                <a:lnTo>
                  <a:pt x="681" y="133"/>
                </a:lnTo>
                <a:lnTo>
                  <a:pt x="681" y="145"/>
                </a:lnTo>
                <a:lnTo>
                  <a:pt x="666" y="133"/>
                </a:lnTo>
                <a:lnTo>
                  <a:pt x="648" y="141"/>
                </a:lnTo>
                <a:lnTo>
                  <a:pt x="644" y="156"/>
                </a:lnTo>
                <a:lnTo>
                  <a:pt x="629" y="159"/>
                </a:lnTo>
                <a:lnTo>
                  <a:pt x="618" y="145"/>
                </a:lnTo>
                <a:lnTo>
                  <a:pt x="596" y="148"/>
                </a:lnTo>
                <a:lnTo>
                  <a:pt x="574" y="156"/>
                </a:lnTo>
                <a:lnTo>
                  <a:pt x="574" y="178"/>
                </a:lnTo>
                <a:lnTo>
                  <a:pt x="588" y="182"/>
                </a:lnTo>
                <a:lnTo>
                  <a:pt x="588" y="188"/>
                </a:lnTo>
                <a:lnTo>
                  <a:pt x="588" y="203"/>
                </a:lnTo>
                <a:lnTo>
                  <a:pt x="577" y="199"/>
                </a:lnTo>
                <a:lnTo>
                  <a:pt x="564" y="207"/>
                </a:lnTo>
                <a:lnTo>
                  <a:pt x="568" y="221"/>
                </a:lnTo>
                <a:lnTo>
                  <a:pt x="581" y="233"/>
                </a:lnTo>
                <a:lnTo>
                  <a:pt x="581" y="251"/>
                </a:lnTo>
                <a:lnTo>
                  <a:pt x="568" y="244"/>
                </a:lnTo>
                <a:lnTo>
                  <a:pt x="557" y="247"/>
                </a:lnTo>
                <a:lnTo>
                  <a:pt x="557" y="262"/>
                </a:lnTo>
                <a:lnTo>
                  <a:pt x="539" y="262"/>
                </a:lnTo>
                <a:lnTo>
                  <a:pt x="524" y="262"/>
                </a:lnTo>
                <a:lnTo>
                  <a:pt x="520" y="273"/>
                </a:lnTo>
                <a:lnTo>
                  <a:pt x="516" y="281"/>
                </a:lnTo>
                <a:lnTo>
                  <a:pt x="505" y="284"/>
                </a:lnTo>
                <a:lnTo>
                  <a:pt x="501" y="292"/>
                </a:lnTo>
                <a:lnTo>
                  <a:pt x="505" y="303"/>
                </a:lnTo>
                <a:lnTo>
                  <a:pt x="483" y="310"/>
                </a:lnTo>
                <a:lnTo>
                  <a:pt x="498" y="325"/>
                </a:lnTo>
                <a:lnTo>
                  <a:pt x="501" y="333"/>
                </a:lnTo>
                <a:lnTo>
                  <a:pt x="487" y="344"/>
                </a:lnTo>
                <a:lnTo>
                  <a:pt x="461" y="362"/>
                </a:lnTo>
                <a:lnTo>
                  <a:pt x="442" y="377"/>
                </a:lnTo>
                <a:lnTo>
                  <a:pt x="430" y="399"/>
                </a:lnTo>
                <a:lnTo>
                  <a:pt x="411" y="414"/>
                </a:lnTo>
                <a:lnTo>
                  <a:pt x="411" y="425"/>
                </a:lnTo>
                <a:lnTo>
                  <a:pt x="415" y="436"/>
                </a:lnTo>
                <a:lnTo>
                  <a:pt x="400" y="448"/>
                </a:lnTo>
                <a:lnTo>
                  <a:pt x="404" y="462"/>
                </a:lnTo>
                <a:lnTo>
                  <a:pt x="389" y="488"/>
                </a:lnTo>
                <a:lnTo>
                  <a:pt x="378" y="492"/>
                </a:lnTo>
                <a:lnTo>
                  <a:pt x="378" y="511"/>
                </a:lnTo>
                <a:lnTo>
                  <a:pt x="386" y="522"/>
                </a:lnTo>
                <a:lnTo>
                  <a:pt x="374" y="533"/>
                </a:lnTo>
                <a:lnTo>
                  <a:pt x="367" y="525"/>
                </a:lnTo>
                <a:lnTo>
                  <a:pt x="352" y="533"/>
                </a:lnTo>
                <a:lnTo>
                  <a:pt x="356" y="555"/>
                </a:lnTo>
                <a:lnTo>
                  <a:pt x="341" y="562"/>
                </a:lnTo>
                <a:lnTo>
                  <a:pt x="319" y="566"/>
                </a:lnTo>
                <a:lnTo>
                  <a:pt x="304" y="585"/>
                </a:lnTo>
                <a:lnTo>
                  <a:pt x="300" y="603"/>
                </a:lnTo>
                <a:lnTo>
                  <a:pt x="285" y="618"/>
                </a:lnTo>
                <a:lnTo>
                  <a:pt x="285" y="629"/>
                </a:lnTo>
                <a:lnTo>
                  <a:pt x="304" y="614"/>
                </a:lnTo>
                <a:lnTo>
                  <a:pt x="326" y="599"/>
                </a:lnTo>
                <a:lnTo>
                  <a:pt x="334" y="603"/>
                </a:lnTo>
                <a:lnTo>
                  <a:pt x="326" y="625"/>
                </a:lnTo>
                <a:lnTo>
                  <a:pt x="308" y="637"/>
                </a:lnTo>
                <a:lnTo>
                  <a:pt x="289" y="633"/>
                </a:lnTo>
                <a:lnTo>
                  <a:pt x="293" y="648"/>
                </a:lnTo>
                <a:lnTo>
                  <a:pt x="267" y="659"/>
                </a:lnTo>
                <a:lnTo>
                  <a:pt x="263" y="637"/>
                </a:lnTo>
                <a:lnTo>
                  <a:pt x="252" y="629"/>
                </a:lnTo>
                <a:lnTo>
                  <a:pt x="237" y="651"/>
                </a:lnTo>
                <a:lnTo>
                  <a:pt x="222" y="651"/>
                </a:lnTo>
                <a:lnTo>
                  <a:pt x="206" y="655"/>
                </a:lnTo>
                <a:lnTo>
                  <a:pt x="204" y="674"/>
                </a:lnTo>
                <a:lnTo>
                  <a:pt x="196" y="677"/>
                </a:lnTo>
                <a:lnTo>
                  <a:pt x="196" y="687"/>
                </a:lnTo>
                <a:lnTo>
                  <a:pt x="187" y="683"/>
                </a:lnTo>
                <a:lnTo>
                  <a:pt x="174" y="675"/>
                </a:lnTo>
                <a:lnTo>
                  <a:pt x="154" y="677"/>
                </a:lnTo>
                <a:lnTo>
                  <a:pt x="154" y="688"/>
                </a:lnTo>
                <a:lnTo>
                  <a:pt x="156" y="698"/>
                </a:lnTo>
                <a:lnTo>
                  <a:pt x="148" y="701"/>
                </a:lnTo>
                <a:lnTo>
                  <a:pt x="130" y="692"/>
                </a:lnTo>
                <a:lnTo>
                  <a:pt x="113" y="705"/>
                </a:lnTo>
                <a:lnTo>
                  <a:pt x="117" y="716"/>
                </a:lnTo>
                <a:lnTo>
                  <a:pt x="115" y="724"/>
                </a:lnTo>
                <a:lnTo>
                  <a:pt x="98" y="716"/>
                </a:lnTo>
                <a:lnTo>
                  <a:pt x="93" y="726"/>
                </a:lnTo>
                <a:lnTo>
                  <a:pt x="87" y="733"/>
                </a:lnTo>
                <a:lnTo>
                  <a:pt x="67" y="729"/>
                </a:lnTo>
                <a:lnTo>
                  <a:pt x="56" y="731"/>
                </a:lnTo>
                <a:lnTo>
                  <a:pt x="54" y="746"/>
                </a:lnTo>
                <a:lnTo>
                  <a:pt x="46" y="750"/>
                </a:lnTo>
                <a:lnTo>
                  <a:pt x="35" y="767"/>
                </a:lnTo>
                <a:lnTo>
                  <a:pt x="37" y="788"/>
                </a:lnTo>
                <a:lnTo>
                  <a:pt x="33" y="817"/>
                </a:lnTo>
                <a:lnTo>
                  <a:pt x="28" y="847"/>
                </a:lnTo>
                <a:lnTo>
                  <a:pt x="24" y="875"/>
                </a:lnTo>
                <a:lnTo>
                  <a:pt x="20" y="889"/>
                </a:lnTo>
                <a:lnTo>
                  <a:pt x="30" y="902"/>
                </a:lnTo>
                <a:lnTo>
                  <a:pt x="46" y="891"/>
                </a:lnTo>
                <a:lnTo>
                  <a:pt x="57" y="897"/>
                </a:lnTo>
                <a:lnTo>
                  <a:pt x="57" y="908"/>
                </a:lnTo>
                <a:lnTo>
                  <a:pt x="41" y="917"/>
                </a:lnTo>
                <a:lnTo>
                  <a:pt x="39" y="936"/>
                </a:lnTo>
                <a:lnTo>
                  <a:pt x="35" y="945"/>
                </a:lnTo>
                <a:lnTo>
                  <a:pt x="19" y="943"/>
                </a:lnTo>
                <a:lnTo>
                  <a:pt x="13" y="965"/>
                </a:lnTo>
                <a:lnTo>
                  <a:pt x="20" y="971"/>
                </a:lnTo>
                <a:lnTo>
                  <a:pt x="35" y="967"/>
                </a:lnTo>
                <a:lnTo>
                  <a:pt x="43" y="977"/>
                </a:lnTo>
                <a:lnTo>
                  <a:pt x="44" y="982"/>
                </a:lnTo>
                <a:lnTo>
                  <a:pt x="32" y="990"/>
                </a:lnTo>
                <a:lnTo>
                  <a:pt x="33" y="1003"/>
                </a:lnTo>
                <a:lnTo>
                  <a:pt x="19" y="1006"/>
                </a:lnTo>
                <a:lnTo>
                  <a:pt x="9" y="999"/>
                </a:lnTo>
                <a:lnTo>
                  <a:pt x="11" y="1017"/>
                </a:lnTo>
                <a:lnTo>
                  <a:pt x="9" y="1030"/>
                </a:lnTo>
                <a:lnTo>
                  <a:pt x="0" y="1030"/>
                </a:lnTo>
                <a:lnTo>
                  <a:pt x="22" y="1053"/>
                </a:lnTo>
                <a:lnTo>
                  <a:pt x="33" y="1066"/>
                </a:lnTo>
                <a:lnTo>
                  <a:pt x="39" y="1084"/>
                </a:lnTo>
                <a:lnTo>
                  <a:pt x="61" y="1097"/>
                </a:lnTo>
                <a:lnTo>
                  <a:pt x="85" y="1110"/>
                </a:lnTo>
                <a:lnTo>
                  <a:pt x="108" y="1110"/>
                </a:lnTo>
                <a:lnTo>
                  <a:pt x="141" y="1088"/>
                </a:lnTo>
                <a:lnTo>
                  <a:pt x="174" y="1064"/>
                </a:lnTo>
                <a:lnTo>
                  <a:pt x="204" y="1023"/>
                </a:lnTo>
                <a:lnTo>
                  <a:pt x="209" y="1019"/>
                </a:lnTo>
                <a:lnTo>
                  <a:pt x="217" y="1032"/>
                </a:lnTo>
                <a:lnTo>
                  <a:pt x="232" y="1023"/>
                </a:lnTo>
                <a:lnTo>
                  <a:pt x="237" y="1008"/>
                </a:lnTo>
                <a:lnTo>
                  <a:pt x="239" y="990"/>
                </a:lnTo>
                <a:lnTo>
                  <a:pt x="254" y="967"/>
                </a:lnTo>
                <a:lnTo>
                  <a:pt x="248" y="993"/>
                </a:lnTo>
                <a:lnTo>
                  <a:pt x="256" y="997"/>
                </a:lnTo>
                <a:lnTo>
                  <a:pt x="252" y="1008"/>
                </a:lnTo>
                <a:lnTo>
                  <a:pt x="256" y="1028"/>
                </a:lnTo>
                <a:lnTo>
                  <a:pt x="263" y="1045"/>
                </a:lnTo>
                <a:lnTo>
                  <a:pt x="272" y="1040"/>
                </a:lnTo>
                <a:lnTo>
                  <a:pt x="271" y="104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 sz="1463" dirty="0"/>
          </a:p>
        </p:txBody>
      </p:sp>
      <p:grpSp>
        <p:nvGrpSpPr>
          <p:cNvPr id="160" name="Group 97">
            <a:extLst>
              <a:ext uri="{FF2B5EF4-FFF2-40B4-BE49-F238E27FC236}">
                <a16:creationId xmlns:a16="http://schemas.microsoft.com/office/drawing/2014/main" id="{A17409CE-4E32-45AB-B2EA-7FE40D574B43}"/>
              </a:ext>
            </a:extLst>
          </p:cNvPr>
          <p:cNvGrpSpPr>
            <a:grpSpLocks/>
          </p:cNvGrpSpPr>
          <p:nvPr/>
        </p:nvGrpSpPr>
        <p:grpSpPr bwMode="auto">
          <a:xfrm>
            <a:off x="8903527" y="1602267"/>
            <a:ext cx="1066800" cy="1066800"/>
            <a:chOff x="2129" y="532"/>
            <a:chExt cx="641" cy="635"/>
          </a:xfrm>
          <a:solidFill>
            <a:schemeClr val="bg1">
              <a:lumMod val="75000"/>
            </a:schemeClr>
          </a:solidFill>
        </p:grpSpPr>
        <p:sp>
          <p:nvSpPr>
            <p:cNvPr id="161" name="Freeform 98">
              <a:extLst>
                <a:ext uri="{FF2B5EF4-FFF2-40B4-BE49-F238E27FC236}">
                  <a16:creationId xmlns:a16="http://schemas.microsoft.com/office/drawing/2014/main" id="{4004A8E5-FC06-45A0-A536-AA20F6965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726"/>
              <a:ext cx="30" cy="39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27" y="15"/>
                </a:cxn>
                <a:cxn ang="0">
                  <a:pos x="30" y="33"/>
                </a:cxn>
                <a:cxn ang="0">
                  <a:pos x="9" y="39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6" y="0"/>
                </a:cxn>
                <a:cxn ang="0">
                  <a:pos x="30" y="6"/>
                </a:cxn>
              </a:cxnLst>
              <a:rect l="0" t="0" r="r" b="b"/>
              <a:pathLst>
                <a:path w="30" h="39">
                  <a:moveTo>
                    <a:pt x="30" y="6"/>
                  </a:moveTo>
                  <a:lnTo>
                    <a:pt x="27" y="15"/>
                  </a:lnTo>
                  <a:lnTo>
                    <a:pt x="30" y="33"/>
                  </a:lnTo>
                  <a:lnTo>
                    <a:pt x="9" y="39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6" y="0"/>
                  </a:lnTo>
                  <a:lnTo>
                    <a:pt x="30" y="6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62" name="Freeform 99">
              <a:extLst>
                <a:ext uri="{FF2B5EF4-FFF2-40B4-BE49-F238E27FC236}">
                  <a16:creationId xmlns:a16="http://schemas.microsoft.com/office/drawing/2014/main" id="{DEF28F17-A842-454C-BD4D-64BC2C4BA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753"/>
              <a:ext cx="27" cy="2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7" y="15"/>
                </a:cxn>
                <a:cxn ang="0">
                  <a:pos x="6" y="21"/>
                </a:cxn>
                <a:cxn ang="0">
                  <a:pos x="0" y="6"/>
                </a:cxn>
                <a:cxn ang="0">
                  <a:pos x="24" y="0"/>
                </a:cxn>
              </a:cxnLst>
              <a:rect l="0" t="0" r="r" b="b"/>
              <a:pathLst>
                <a:path w="27" h="21">
                  <a:moveTo>
                    <a:pt x="24" y="0"/>
                  </a:moveTo>
                  <a:lnTo>
                    <a:pt x="27" y="15"/>
                  </a:lnTo>
                  <a:lnTo>
                    <a:pt x="6" y="21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63" name="Freeform 100">
              <a:extLst>
                <a:ext uri="{FF2B5EF4-FFF2-40B4-BE49-F238E27FC236}">
                  <a16:creationId xmlns:a16="http://schemas.microsoft.com/office/drawing/2014/main" id="{0E5E41B5-F9C7-4E78-B099-1F46077E4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709"/>
              <a:ext cx="33" cy="2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4" y="26"/>
                </a:cxn>
                <a:cxn ang="0">
                  <a:pos x="33" y="6"/>
                </a:cxn>
                <a:cxn ang="0">
                  <a:pos x="18" y="0"/>
                </a:cxn>
                <a:cxn ang="0">
                  <a:pos x="9" y="6"/>
                </a:cxn>
                <a:cxn ang="0">
                  <a:pos x="0" y="11"/>
                </a:cxn>
                <a:cxn ang="0">
                  <a:pos x="0" y="17"/>
                </a:cxn>
              </a:cxnLst>
              <a:rect l="0" t="0" r="r" b="b"/>
              <a:pathLst>
                <a:path w="33" h="26">
                  <a:moveTo>
                    <a:pt x="0" y="17"/>
                  </a:moveTo>
                  <a:lnTo>
                    <a:pt x="24" y="26"/>
                  </a:lnTo>
                  <a:lnTo>
                    <a:pt x="33" y="6"/>
                  </a:lnTo>
                  <a:lnTo>
                    <a:pt x="18" y="0"/>
                  </a:lnTo>
                  <a:lnTo>
                    <a:pt x="9" y="6"/>
                  </a:lnTo>
                  <a:lnTo>
                    <a:pt x="0" y="11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64" name="Freeform 101">
              <a:extLst>
                <a:ext uri="{FF2B5EF4-FFF2-40B4-BE49-F238E27FC236}">
                  <a16:creationId xmlns:a16="http://schemas.microsoft.com/office/drawing/2014/main" id="{229A78FA-6D20-484E-A343-8D978F944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686"/>
              <a:ext cx="2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0" y="16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65" name="Freeform 102">
              <a:extLst>
                <a:ext uri="{FF2B5EF4-FFF2-40B4-BE49-F238E27FC236}">
                  <a16:creationId xmlns:a16="http://schemas.microsoft.com/office/drawing/2014/main" id="{5DCA0E7F-C724-4FCE-B26A-AFDDCB8B6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762"/>
              <a:ext cx="18" cy="1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15"/>
                </a:cxn>
                <a:cxn ang="0">
                  <a:pos x="0" y="18"/>
                </a:cxn>
                <a:cxn ang="0">
                  <a:pos x="15" y="0"/>
                </a:cxn>
              </a:cxnLst>
              <a:rect l="0" t="0" r="r" b="b"/>
              <a:pathLst>
                <a:path w="18" h="18">
                  <a:moveTo>
                    <a:pt x="15" y="0"/>
                  </a:moveTo>
                  <a:lnTo>
                    <a:pt x="18" y="15"/>
                  </a:lnTo>
                  <a:lnTo>
                    <a:pt x="0" y="18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66" name="Freeform 103">
              <a:extLst>
                <a:ext uri="{FF2B5EF4-FFF2-40B4-BE49-F238E27FC236}">
                  <a16:creationId xmlns:a16="http://schemas.microsoft.com/office/drawing/2014/main" id="{94FB36F7-8289-478A-BBB5-84737E48D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637"/>
              <a:ext cx="33" cy="2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2"/>
                </a:cxn>
                <a:cxn ang="0">
                  <a:pos x="21" y="27"/>
                </a:cxn>
                <a:cxn ang="0">
                  <a:pos x="33" y="12"/>
                </a:cxn>
                <a:cxn ang="0">
                  <a:pos x="15" y="0"/>
                </a:cxn>
              </a:cxnLst>
              <a:rect l="0" t="0" r="r" b="b"/>
              <a:pathLst>
                <a:path w="33" h="27">
                  <a:moveTo>
                    <a:pt x="15" y="0"/>
                  </a:moveTo>
                  <a:lnTo>
                    <a:pt x="0" y="12"/>
                  </a:lnTo>
                  <a:lnTo>
                    <a:pt x="21" y="27"/>
                  </a:lnTo>
                  <a:lnTo>
                    <a:pt x="33" y="1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67" name="Freeform 104">
              <a:extLst>
                <a:ext uri="{FF2B5EF4-FFF2-40B4-BE49-F238E27FC236}">
                  <a16:creationId xmlns:a16="http://schemas.microsoft.com/office/drawing/2014/main" id="{30ABCDD8-2BFA-4D25-9707-5EE6D708E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613"/>
              <a:ext cx="33" cy="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5" y="27"/>
                </a:cxn>
                <a:cxn ang="0">
                  <a:pos x="33" y="15"/>
                </a:cxn>
                <a:cxn ang="0">
                  <a:pos x="18" y="0"/>
                </a:cxn>
                <a:cxn ang="0">
                  <a:pos x="0" y="9"/>
                </a:cxn>
              </a:cxnLst>
              <a:rect l="0" t="0" r="r" b="b"/>
              <a:pathLst>
                <a:path w="33" h="27">
                  <a:moveTo>
                    <a:pt x="0" y="9"/>
                  </a:moveTo>
                  <a:lnTo>
                    <a:pt x="15" y="27"/>
                  </a:lnTo>
                  <a:lnTo>
                    <a:pt x="33" y="15"/>
                  </a:lnTo>
                  <a:lnTo>
                    <a:pt x="18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68" name="Freeform 105">
              <a:extLst>
                <a:ext uri="{FF2B5EF4-FFF2-40B4-BE49-F238E27FC236}">
                  <a16:creationId xmlns:a16="http://schemas.microsoft.com/office/drawing/2014/main" id="{1C73F24D-6A57-40E0-B45F-9D3C92139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562"/>
              <a:ext cx="48" cy="33"/>
            </a:xfrm>
            <a:custGeom>
              <a:avLst/>
              <a:gdLst/>
              <a:ahLst/>
              <a:cxnLst>
                <a:cxn ang="0">
                  <a:pos x="21" y="9"/>
                </a:cxn>
                <a:cxn ang="0">
                  <a:pos x="30" y="15"/>
                </a:cxn>
                <a:cxn ang="0">
                  <a:pos x="48" y="0"/>
                </a:cxn>
                <a:cxn ang="0">
                  <a:pos x="39" y="30"/>
                </a:cxn>
                <a:cxn ang="0">
                  <a:pos x="21" y="33"/>
                </a:cxn>
                <a:cxn ang="0">
                  <a:pos x="0" y="12"/>
                </a:cxn>
                <a:cxn ang="0">
                  <a:pos x="21" y="9"/>
                </a:cxn>
              </a:cxnLst>
              <a:rect l="0" t="0" r="r" b="b"/>
              <a:pathLst>
                <a:path w="48" h="33">
                  <a:moveTo>
                    <a:pt x="21" y="9"/>
                  </a:moveTo>
                  <a:lnTo>
                    <a:pt x="30" y="15"/>
                  </a:lnTo>
                  <a:lnTo>
                    <a:pt x="48" y="0"/>
                  </a:lnTo>
                  <a:lnTo>
                    <a:pt x="39" y="30"/>
                  </a:lnTo>
                  <a:lnTo>
                    <a:pt x="21" y="33"/>
                  </a:lnTo>
                  <a:lnTo>
                    <a:pt x="0" y="12"/>
                  </a:lnTo>
                  <a:lnTo>
                    <a:pt x="21" y="9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69" name="Freeform 106">
              <a:extLst>
                <a:ext uri="{FF2B5EF4-FFF2-40B4-BE49-F238E27FC236}">
                  <a16:creationId xmlns:a16="http://schemas.microsoft.com/office/drawing/2014/main" id="{1551FE05-8EAE-4741-A805-55F5CFB08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532"/>
              <a:ext cx="24" cy="1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" y="6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12" y="0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lnTo>
                    <a:pt x="21" y="6"/>
                  </a:lnTo>
                  <a:lnTo>
                    <a:pt x="24" y="18"/>
                  </a:lnTo>
                  <a:lnTo>
                    <a:pt x="0" y="18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  <p:sp>
          <p:nvSpPr>
            <p:cNvPr id="170" name="Freeform 107">
              <a:extLst>
                <a:ext uri="{FF2B5EF4-FFF2-40B4-BE49-F238E27FC236}">
                  <a16:creationId xmlns:a16="http://schemas.microsoft.com/office/drawing/2014/main" id="{DC32881E-8EDA-4B5E-8B94-8195B0DCC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" y="1146"/>
              <a:ext cx="36" cy="2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6" y="12"/>
                </a:cxn>
              </a:cxnLst>
              <a:rect l="0" t="0" r="r" b="b"/>
              <a:pathLst>
                <a:path w="36" h="21">
                  <a:moveTo>
                    <a:pt x="36" y="12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3" y="21"/>
                  </a:lnTo>
                  <a:lnTo>
                    <a:pt x="36" y="12"/>
                  </a:lnTo>
                  <a:close/>
                </a:path>
              </a:pathLst>
            </a:custGeom>
            <a:grpFill/>
            <a:ln w="127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sz="1463"/>
            </a:p>
          </p:txBody>
        </p:sp>
      </p:grpSp>
      <p:sp>
        <p:nvSpPr>
          <p:cNvPr id="171" name="Freeform 108">
            <a:extLst>
              <a:ext uri="{FF2B5EF4-FFF2-40B4-BE49-F238E27FC236}">
                <a16:creationId xmlns:a16="http://schemas.microsoft.com/office/drawing/2014/main" id="{1EEE73B0-7523-4A2C-BAFF-6C07D5861FEA}"/>
              </a:ext>
            </a:extLst>
          </p:cNvPr>
          <p:cNvSpPr>
            <a:spLocks/>
          </p:cNvSpPr>
          <p:nvPr/>
        </p:nvSpPr>
        <p:spPr bwMode="auto">
          <a:xfrm>
            <a:off x="9367079" y="4777267"/>
            <a:ext cx="588963" cy="263525"/>
          </a:xfrm>
          <a:custGeom>
            <a:avLst/>
            <a:gdLst/>
            <a:ahLst/>
            <a:cxnLst>
              <a:cxn ang="0">
                <a:pos x="120" y="8"/>
              </a:cxn>
              <a:cxn ang="0">
                <a:pos x="132" y="0"/>
              </a:cxn>
              <a:cxn ang="0">
                <a:pos x="146" y="0"/>
              </a:cxn>
              <a:cxn ang="0">
                <a:pos x="152" y="11"/>
              </a:cxn>
              <a:cxn ang="0">
                <a:pos x="165" y="2"/>
              </a:cxn>
              <a:cxn ang="0">
                <a:pos x="178" y="6"/>
              </a:cxn>
              <a:cxn ang="0">
                <a:pos x="198" y="27"/>
              </a:cxn>
              <a:cxn ang="0">
                <a:pos x="220" y="36"/>
              </a:cxn>
              <a:cxn ang="0">
                <a:pos x="228" y="38"/>
              </a:cxn>
              <a:cxn ang="0">
                <a:pos x="239" y="29"/>
              </a:cxn>
              <a:cxn ang="0">
                <a:pos x="250" y="25"/>
              </a:cxn>
              <a:cxn ang="0">
                <a:pos x="280" y="33"/>
              </a:cxn>
              <a:cxn ang="0">
                <a:pos x="320" y="42"/>
              </a:cxn>
              <a:cxn ang="0">
                <a:pos x="352" y="51"/>
              </a:cxn>
              <a:cxn ang="0">
                <a:pos x="341" y="64"/>
              </a:cxn>
              <a:cxn ang="0">
                <a:pos x="320" y="85"/>
              </a:cxn>
              <a:cxn ang="0">
                <a:pos x="315" y="92"/>
              </a:cxn>
              <a:cxn ang="0">
                <a:pos x="317" y="107"/>
              </a:cxn>
              <a:cxn ang="0">
                <a:pos x="302" y="107"/>
              </a:cxn>
              <a:cxn ang="0">
                <a:pos x="287" y="96"/>
              </a:cxn>
              <a:cxn ang="0">
                <a:pos x="272" y="92"/>
              </a:cxn>
              <a:cxn ang="0">
                <a:pos x="233" y="101"/>
              </a:cxn>
              <a:cxn ang="0">
                <a:pos x="223" y="110"/>
              </a:cxn>
              <a:cxn ang="0">
                <a:pos x="212" y="124"/>
              </a:cxn>
              <a:cxn ang="0">
                <a:pos x="191" y="137"/>
              </a:cxn>
              <a:cxn ang="0">
                <a:pos x="179" y="137"/>
              </a:cxn>
              <a:cxn ang="0">
                <a:pos x="166" y="126"/>
              </a:cxn>
              <a:cxn ang="0">
                <a:pos x="155" y="126"/>
              </a:cxn>
              <a:cxn ang="0">
                <a:pos x="115" y="145"/>
              </a:cxn>
              <a:cxn ang="0">
                <a:pos x="96" y="155"/>
              </a:cxn>
              <a:cxn ang="0">
                <a:pos x="82" y="157"/>
              </a:cxn>
              <a:cxn ang="0">
                <a:pos x="50" y="155"/>
              </a:cxn>
              <a:cxn ang="0">
                <a:pos x="37" y="155"/>
              </a:cxn>
              <a:cxn ang="0">
                <a:pos x="27" y="140"/>
              </a:cxn>
              <a:cxn ang="0">
                <a:pos x="22" y="135"/>
              </a:cxn>
              <a:cxn ang="0">
                <a:pos x="11" y="129"/>
              </a:cxn>
              <a:cxn ang="0">
                <a:pos x="5" y="122"/>
              </a:cxn>
              <a:cxn ang="0">
                <a:pos x="0" y="107"/>
              </a:cxn>
              <a:cxn ang="0">
                <a:pos x="0" y="90"/>
              </a:cxn>
              <a:cxn ang="0">
                <a:pos x="34" y="76"/>
              </a:cxn>
              <a:cxn ang="0">
                <a:pos x="72" y="76"/>
              </a:cxn>
              <a:cxn ang="0">
                <a:pos x="95" y="55"/>
              </a:cxn>
              <a:cxn ang="0">
                <a:pos x="98" y="19"/>
              </a:cxn>
              <a:cxn ang="0">
                <a:pos x="120" y="8"/>
              </a:cxn>
            </a:cxnLst>
            <a:rect l="0" t="0" r="r" b="b"/>
            <a:pathLst>
              <a:path w="352" h="157">
                <a:moveTo>
                  <a:pt x="120" y="8"/>
                </a:moveTo>
                <a:lnTo>
                  <a:pt x="132" y="0"/>
                </a:lnTo>
                <a:lnTo>
                  <a:pt x="146" y="0"/>
                </a:lnTo>
                <a:lnTo>
                  <a:pt x="152" y="11"/>
                </a:lnTo>
                <a:lnTo>
                  <a:pt x="165" y="2"/>
                </a:lnTo>
                <a:lnTo>
                  <a:pt x="178" y="6"/>
                </a:lnTo>
                <a:lnTo>
                  <a:pt x="198" y="27"/>
                </a:lnTo>
                <a:lnTo>
                  <a:pt x="220" y="36"/>
                </a:lnTo>
                <a:lnTo>
                  <a:pt x="228" y="38"/>
                </a:lnTo>
                <a:lnTo>
                  <a:pt x="239" y="29"/>
                </a:lnTo>
                <a:lnTo>
                  <a:pt x="250" y="25"/>
                </a:lnTo>
                <a:lnTo>
                  <a:pt x="280" y="33"/>
                </a:lnTo>
                <a:lnTo>
                  <a:pt x="320" y="42"/>
                </a:lnTo>
                <a:lnTo>
                  <a:pt x="352" y="51"/>
                </a:lnTo>
                <a:lnTo>
                  <a:pt x="341" y="64"/>
                </a:lnTo>
                <a:lnTo>
                  <a:pt x="320" y="85"/>
                </a:lnTo>
                <a:lnTo>
                  <a:pt x="315" y="92"/>
                </a:lnTo>
                <a:lnTo>
                  <a:pt x="317" y="107"/>
                </a:lnTo>
                <a:lnTo>
                  <a:pt x="302" y="107"/>
                </a:lnTo>
                <a:lnTo>
                  <a:pt x="287" y="96"/>
                </a:lnTo>
                <a:lnTo>
                  <a:pt x="272" y="92"/>
                </a:lnTo>
                <a:lnTo>
                  <a:pt x="233" y="101"/>
                </a:lnTo>
                <a:lnTo>
                  <a:pt x="223" y="110"/>
                </a:lnTo>
                <a:lnTo>
                  <a:pt x="212" y="124"/>
                </a:lnTo>
                <a:lnTo>
                  <a:pt x="191" y="137"/>
                </a:lnTo>
                <a:lnTo>
                  <a:pt x="179" y="137"/>
                </a:lnTo>
                <a:lnTo>
                  <a:pt x="166" y="126"/>
                </a:lnTo>
                <a:lnTo>
                  <a:pt x="155" y="126"/>
                </a:lnTo>
                <a:lnTo>
                  <a:pt x="115" y="145"/>
                </a:lnTo>
                <a:lnTo>
                  <a:pt x="96" y="155"/>
                </a:lnTo>
                <a:lnTo>
                  <a:pt x="82" y="157"/>
                </a:lnTo>
                <a:lnTo>
                  <a:pt x="50" y="155"/>
                </a:lnTo>
                <a:lnTo>
                  <a:pt x="37" y="155"/>
                </a:lnTo>
                <a:lnTo>
                  <a:pt x="27" y="140"/>
                </a:lnTo>
                <a:lnTo>
                  <a:pt x="22" y="135"/>
                </a:lnTo>
                <a:lnTo>
                  <a:pt x="11" y="129"/>
                </a:lnTo>
                <a:lnTo>
                  <a:pt x="5" y="122"/>
                </a:lnTo>
                <a:lnTo>
                  <a:pt x="0" y="107"/>
                </a:lnTo>
                <a:lnTo>
                  <a:pt x="0" y="90"/>
                </a:lnTo>
                <a:lnTo>
                  <a:pt x="34" y="76"/>
                </a:lnTo>
                <a:lnTo>
                  <a:pt x="72" y="76"/>
                </a:lnTo>
                <a:lnTo>
                  <a:pt x="95" y="55"/>
                </a:lnTo>
                <a:lnTo>
                  <a:pt x="98" y="19"/>
                </a:lnTo>
                <a:lnTo>
                  <a:pt x="120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 sz="1463"/>
          </a:p>
        </p:txBody>
      </p:sp>
      <p:sp>
        <p:nvSpPr>
          <p:cNvPr id="172" name="TextBox 32">
            <a:extLst>
              <a:ext uri="{FF2B5EF4-FFF2-40B4-BE49-F238E27FC236}">
                <a16:creationId xmlns:a16="http://schemas.microsoft.com/office/drawing/2014/main" id="{29AFCE44-D207-47C4-8E39-964FCC960C4B}"/>
              </a:ext>
            </a:extLst>
          </p:cNvPr>
          <p:cNvSpPr txBox="1"/>
          <p:nvPr/>
        </p:nvSpPr>
        <p:spPr>
          <a:xfrm>
            <a:off x="7763191" y="4783617"/>
            <a:ext cx="26651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b="0" i="0" u="none" strike="noStrike" dirty="0">
                <a:solidFill>
                  <a:srgbClr val="000000"/>
                </a:solidFill>
                <a:effectLst/>
                <a:highlight>
                  <a:srgbClr val="6AB554"/>
                </a:highlight>
                <a:latin typeface="Arial" panose="020B0604020202020204" pitchFamily="34" charset="0"/>
              </a:rPr>
              <a:t>-13</a:t>
            </a:r>
            <a:r>
              <a:rPr lang="da-DK" sz="1100" dirty="0">
                <a:highlight>
                  <a:srgbClr val="6AB554"/>
                </a:highlight>
              </a:rPr>
              <a:t> </a:t>
            </a:r>
          </a:p>
          <a:p>
            <a:endParaRPr lang="da-DK" sz="11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73" name="TextBox 32">
            <a:extLst>
              <a:ext uri="{FF2B5EF4-FFF2-40B4-BE49-F238E27FC236}">
                <a16:creationId xmlns:a16="http://schemas.microsoft.com/office/drawing/2014/main" id="{CD359680-5B03-4BFB-9D50-F03896438FC4}"/>
              </a:ext>
            </a:extLst>
          </p:cNvPr>
          <p:cNvSpPr txBox="1"/>
          <p:nvPr/>
        </p:nvSpPr>
        <p:spPr>
          <a:xfrm>
            <a:off x="9071802" y="4938115"/>
            <a:ext cx="21922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+1</a:t>
            </a:r>
            <a:endParaRPr lang="da-DK" sz="1100" b="0" i="0" u="none" strike="noStrike" dirty="0">
              <a:solidFill>
                <a:srgbClr val="000000"/>
              </a:solidFill>
              <a:effectLst/>
              <a:highlight>
                <a:srgbClr val="6AB554"/>
              </a:highlight>
              <a:latin typeface="Arial" panose="020B0604020202020204" pitchFamily="34" charset="0"/>
            </a:endParaRPr>
          </a:p>
          <a:p>
            <a:endParaRPr lang="da-DK" sz="11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74" name="TextBox 32">
            <a:extLst>
              <a:ext uri="{FF2B5EF4-FFF2-40B4-BE49-F238E27FC236}">
                <a16:creationId xmlns:a16="http://schemas.microsoft.com/office/drawing/2014/main" id="{B03105A8-5791-4DC1-B07A-DBE30C42891A}"/>
              </a:ext>
            </a:extLst>
          </p:cNvPr>
          <p:cNvSpPr txBox="1"/>
          <p:nvPr/>
        </p:nvSpPr>
        <p:spPr>
          <a:xfrm>
            <a:off x="8145421" y="4315096"/>
            <a:ext cx="17624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b="0" i="0" u="none" strike="noStrike" dirty="0">
                <a:solidFill>
                  <a:srgbClr val="000000"/>
                </a:solidFill>
                <a:effectLst/>
                <a:highlight>
                  <a:srgbClr val="6AB554"/>
                </a:highlight>
                <a:latin typeface="Arial" panose="020B0604020202020204" pitchFamily="34" charset="0"/>
              </a:rPr>
              <a:t>+8</a:t>
            </a:r>
            <a:endParaRPr lang="da-DK" sz="1100" dirty="0">
              <a:highlight>
                <a:srgbClr val="6AB554"/>
              </a:highlight>
            </a:endParaRPr>
          </a:p>
          <a:p>
            <a:endParaRPr lang="da-DK" sz="1100" b="0" i="0" u="none" strike="noStrike" dirty="0"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sp>
        <p:nvSpPr>
          <p:cNvPr id="175" name="TextBox 32">
            <a:extLst>
              <a:ext uri="{FF2B5EF4-FFF2-40B4-BE49-F238E27FC236}">
                <a16:creationId xmlns:a16="http://schemas.microsoft.com/office/drawing/2014/main" id="{C36ECDC4-09AD-48F8-A46D-57B3BE747D29}"/>
              </a:ext>
            </a:extLst>
          </p:cNvPr>
          <p:cNvSpPr txBox="1"/>
          <p:nvPr/>
        </p:nvSpPr>
        <p:spPr>
          <a:xfrm>
            <a:off x="8694157" y="3579500"/>
            <a:ext cx="39547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b="0" i="0" u="none" strike="noStrike" dirty="0">
                <a:solidFill>
                  <a:srgbClr val="000000"/>
                </a:solidFill>
                <a:effectLst/>
                <a:highlight>
                  <a:srgbClr val="6AB554"/>
                </a:highlight>
                <a:latin typeface="Arial" panose="020B0604020202020204" pitchFamily="34" charset="0"/>
              </a:rPr>
              <a:t>47-54</a:t>
            </a:r>
            <a:endParaRPr lang="da-DK" sz="1100" dirty="0">
              <a:highlight>
                <a:srgbClr val="6AB554"/>
              </a:highlight>
            </a:endParaRPr>
          </a:p>
          <a:p>
            <a:endParaRPr lang="da-DK" sz="1100" b="0" i="0" u="none" strike="noStrike" dirty="0"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sp>
        <p:nvSpPr>
          <p:cNvPr id="176" name="TextBox 32">
            <a:extLst>
              <a:ext uri="{FF2B5EF4-FFF2-40B4-BE49-F238E27FC236}">
                <a16:creationId xmlns:a16="http://schemas.microsoft.com/office/drawing/2014/main" id="{D843114B-FF6E-47AA-81B0-11FD0C29D437}"/>
              </a:ext>
            </a:extLst>
          </p:cNvPr>
          <p:cNvSpPr txBox="1"/>
          <p:nvPr/>
        </p:nvSpPr>
        <p:spPr>
          <a:xfrm>
            <a:off x="8697931" y="4265090"/>
            <a:ext cx="17624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+6</a:t>
            </a:r>
            <a:endParaRPr lang="da-DK" sz="1100" dirty="0">
              <a:highlight>
                <a:srgbClr val="6AB554"/>
              </a:highlight>
            </a:endParaRPr>
          </a:p>
          <a:p>
            <a:endParaRPr lang="da-DK" sz="1100" b="0" i="0" u="none" strike="noStrike" dirty="0"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sp>
        <p:nvSpPr>
          <p:cNvPr id="177" name="TextBox 32">
            <a:extLst>
              <a:ext uri="{FF2B5EF4-FFF2-40B4-BE49-F238E27FC236}">
                <a16:creationId xmlns:a16="http://schemas.microsoft.com/office/drawing/2014/main" id="{700F4B0A-C0A7-43F3-B6C6-2D027C787A9E}"/>
              </a:ext>
            </a:extLst>
          </p:cNvPr>
          <p:cNvSpPr txBox="1"/>
          <p:nvPr/>
        </p:nvSpPr>
        <p:spPr>
          <a:xfrm>
            <a:off x="10001775" y="2586253"/>
            <a:ext cx="22352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-11</a:t>
            </a:r>
            <a:endParaRPr lang="da-DK" sz="1100" dirty="0">
              <a:highlight>
                <a:srgbClr val="6AB554"/>
              </a:highlight>
            </a:endParaRPr>
          </a:p>
          <a:p>
            <a:endParaRPr lang="da-DK" sz="1100" b="0" i="0" u="none" strike="noStrike" dirty="0"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sp>
        <p:nvSpPr>
          <p:cNvPr id="178" name="TextBox 32">
            <a:extLst>
              <a:ext uri="{FF2B5EF4-FFF2-40B4-BE49-F238E27FC236}">
                <a16:creationId xmlns:a16="http://schemas.microsoft.com/office/drawing/2014/main" id="{D082218F-57FD-4DA1-8643-38425EDC0E38}"/>
              </a:ext>
            </a:extLst>
          </p:cNvPr>
          <p:cNvSpPr txBox="1"/>
          <p:nvPr/>
        </p:nvSpPr>
        <p:spPr>
          <a:xfrm>
            <a:off x="7708141" y="3724029"/>
            <a:ext cx="1805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- 4</a:t>
            </a:r>
            <a:endParaRPr lang="da-DK" sz="1100" dirty="0">
              <a:highlight>
                <a:srgbClr val="6AB554"/>
              </a:highlight>
            </a:endParaRPr>
          </a:p>
          <a:p>
            <a:endParaRPr lang="da-DK" sz="1100" b="0" i="0" u="none" strike="noStrike" dirty="0"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sp>
        <p:nvSpPr>
          <p:cNvPr id="179" name="TextBox 32">
            <a:extLst>
              <a:ext uri="{FF2B5EF4-FFF2-40B4-BE49-F238E27FC236}">
                <a16:creationId xmlns:a16="http://schemas.microsoft.com/office/drawing/2014/main" id="{E78EE32F-D003-40A6-91A8-E31BEA8BB67D}"/>
              </a:ext>
            </a:extLst>
          </p:cNvPr>
          <p:cNvSpPr txBox="1"/>
          <p:nvPr/>
        </p:nvSpPr>
        <p:spPr>
          <a:xfrm>
            <a:off x="7191401" y="3597382"/>
            <a:ext cx="22352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-11</a:t>
            </a:r>
            <a:endParaRPr lang="da-DK" sz="1100" dirty="0">
              <a:highlight>
                <a:srgbClr val="6AB554"/>
              </a:highlight>
            </a:endParaRPr>
          </a:p>
          <a:p>
            <a:endParaRPr lang="da-DK" sz="1100" b="0" i="0" u="none" strike="noStrike" dirty="0"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sp>
        <p:nvSpPr>
          <p:cNvPr id="180" name="TextBox 32">
            <a:extLst>
              <a:ext uri="{FF2B5EF4-FFF2-40B4-BE49-F238E27FC236}">
                <a16:creationId xmlns:a16="http://schemas.microsoft.com/office/drawing/2014/main" id="{EBE5AB0A-8DAE-4425-98D7-5BF676118082}"/>
              </a:ext>
            </a:extLst>
          </p:cNvPr>
          <p:cNvSpPr txBox="1"/>
          <p:nvPr/>
        </p:nvSpPr>
        <p:spPr>
          <a:xfrm>
            <a:off x="8266909" y="3966433"/>
            <a:ext cx="17624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+3</a:t>
            </a:r>
            <a:endParaRPr lang="da-DK" sz="1100" dirty="0">
              <a:highlight>
                <a:srgbClr val="6AB554"/>
              </a:highlight>
            </a:endParaRPr>
          </a:p>
          <a:p>
            <a:endParaRPr lang="da-DK" sz="1100" b="0" i="0" u="none" strike="noStrike" dirty="0"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sp>
        <p:nvSpPr>
          <p:cNvPr id="181" name="TextBox 32">
            <a:extLst>
              <a:ext uri="{FF2B5EF4-FFF2-40B4-BE49-F238E27FC236}">
                <a16:creationId xmlns:a16="http://schemas.microsoft.com/office/drawing/2014/main" id="{952AF1F5-F706-4BDC-9C2A-3F35704435B7}"/>
              </a:ext>
            </a:extLst>
          </p:cNvPr>
          <p:cNvSpPr txBox="1"/>
          <p:nvPr/>
        </p:nvSpPr>
        <p:spPr>
          <a:xfrm>
            <a:off x="8761774" y="2846661"/>
            <a:ext cx="22352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-21</a:t>
            </a:r>
            <a:endParaRPr lang="da-DK" sz="1100" dirty="0">
              <a:highlight>
                <a:srgbClr val="6AB554"/>
              </a:highlight>
            </a:endParaRPr>
          </a:p>
          <a:p>
            <a:endParaRPr lang="da-DK" sz="1100" b="0" i="0" u="none" strike="noStrike" dirty="0"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sp>
        <p:nvSpPr>
          <p:cNvPr id="182" name="TextBox 32">
            <a:extLst>
              <a:ext uri="{FF2B5EF4-FFF2-40B4-BE49-F238E27FC236}">
                <a16:creationId xmlns:a16="http://schemas.microsoft.com/office/drawing/2014/main" id="{D730A4D7-A72B-458B-A7FD-1C5658A6CC4C}"/>
              </a:ext>
            </a:extLst>
          </p:cNvPr>
          <p:cNvSpPr txBox="1"/>
          <p:nvPr/>
        </p:nvSpPr>
        <p:spPr>
          <a:xfrm>
            <a:off x="9653405" y="4385316"/>
            <a:ext cx="26221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+  5</a:t>
            </a:r>
            <a:endParaRPr lang="da-DK" sz="1100" dirty="0">
              <a:highlight>
                <a:srgbClr val="6AB554"/>
              </a:highlight>
            </a:endParaRPr>
          </a:p>
          <a:p>
            <a:endParaRPr lang="da-DK" sz="1100" b="0" i="0" u="none" strike="noStrike" dirty="0"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sp>
        <p:nvSpPr>
          <p:cNvPr id="183" name="TextBox 32">
            <a:extLst>
              <a:ext uri="{FF2B5EF4-FFF2-40B4-BE49-F238E27FC236}">
                <a16:creationId xmlns:a16="http://schemas.microsoft.com/office/drawing/2014/main" id="{C0E44F54-8030-437C-AF2B-273864E83312}"/>
              </a:ext>
            </a:extLst>
          </p:cNvPr>
          <p:cNvSpPr txBox="1"/>
          <p:nvPr/>
        </p:nvSpPr>
        <p:spPr>
          <a:xfrm>
            <a:off x="9205702" y="3001756"/>
            <a:ext cx="22782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highlight>
                  <a:srgbClr val="6AB554"/>
                </a:highlight>
                <a:latin typeface="Arial" panose="020B0604020202020204" pitchFamily="34" charset="0"/>
              </a:rPr>
              <a:t>-17</a:t>
            </a:r>
            <a:endParaRPr lang="da-DK" sz="1100" dirty="0">
              <a:highlight>
                <a:srgbClr val="6AB554"/>
              </a:highlight>
            </a:endParaRPr>
          </a:p>
          <a:p>
            <a:endParaRPr lang="da-DK" sz="1100" b="0" i="0" u="none" strike="noStrike" dirty="0"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sp>
        <p:nvSpPr>
          <p:cNvPr id="184" name="Pladsholder til slidenummer 4">
            <a:extLst>
              <a:ext uri="{FF2B5EF4-FFF2-40B4-BE49-F238E27FC236}">
                <a16:creationId xmlns:a16="http://schemas.microsoft.com/office/drawing/2014/main" id="{55DEE159-AA3F-4D9E-9611-2BD912E89A10}"/>
              </a:ext>
            </a:extLst>
          </p:cNvPr>
          <p:cNvSpPr txBox="1">
            <a:spLocks/>
          </p:cNvSpPr>
          <p:nvPr/>
        </p:nvSpPr>
        <p:spPr>
          <a:xfrm>
            <a:off x="9514634" y="5034367"/>
            <a:ext cx="320675" cy="146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13" dirty="0"/>
          </a:p>
        </p:txBody>
      </p:sp>
      <p:sp>
        <p:nvSpPr>
          <p:cNvPr id="185" name="Tekstfelt 184">
            <a:extLst>
              <a:ext uri="{FF2B5EF4-FFF2-40B4-BE49-F238E27FC236}">
                <a16:creationId xmlns:a16="http://schemas.microsoft.com/office/drawing/2014/main" id="{5E1DBEC7-4045-4D1E-B34C-1947F7E4861A}"/>
              </a:ext>
            </a:extLst>
          </p:cNvPr>
          <p:cNvSpPr txBox="1"/>
          <p:nvPr/>
        </p:nvSpPr>
        <p:spPr>
          <a:xfrm>
            <a:off x="539749" y="1670248"/>
            <a:ext cx="229231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Elpriser på tværs af Europa i år 2030 (øre/kWh)</a:t>
            </a:r>
          </a:p>
          <a:p>
            <a:r>
              <a:rPr lang="da-DK" sz="1400" dirty="0"/>
              <a:t>Sort Scenarie</a:t>
            </a:r>
          </a:p>
        </p:txBody>
      </p:sp>
      <p:sp>
        <p:nvSpPr>
          <p:cNvPr id="186" name="Tekstfelt 185">
            <a:extLst>
              <a:ext uri="{FF2B5EF4-FFF2-40B4-BE49-F238E27FC236}">
                <a16:creationId xmlns:a16="http://schemas.microsoft.com/office/drawing/2014/main" id="{55BC0AA2-6D62-4A35-AF3F-6FB2505663C0}"/>
              </a:ext>
            </a:extLst>
          </p:cNvPr>
          <p:cNvSpPr txBox="1"/>
          <p:nvPr/>
        </p:nvSpPr>
        <p:spPr>
          <a:xfrm>
            <a:off x="6841286" y="1690354"/>
            <a:ext cx="229231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solidFill>
                  <a:schemeClr val="accent5"/>
                </a:solidFill>
              </a:rPr>
              <a:t>Elpriser på tværs af Europa i år 2030 (øre/kWh)</a:t>
            </a:r>
          </a:p>
          <a:p>
            <a:r>
              <a:rPr lang="da-DK" sz="1400" dirty="0">
                <a:solidFill>
                  <a:schemeClr val="accent5"/>
                </a:solidFill>
              </a:rPr>
              <a:t>Grønt Scenarie</a:t>
            </a:r>
          </a:p>
        </p:txBody>
      </p:sp>
    </p:spTree>
    <p:extLst>
      <p:ext uri="{BB962C8B-B14F-4D97-AF65-F5344CB8AC3E}">
        <p14:creationId xmlns:p14="http://schemas.microsoft.com/office/powerpoint/2010/main" val="51309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5" grpId="0" animBg="1"/>
      <p:bldP spid="142" grpId="0" animBg="1"/>
      <p:bldP spid="143" grpId="0" animBg="1"/>
      <p:bldP spid="151" grpId="0" animBg="1"/>
      <p:bldP spid="152" grpId="0" animBg="1"/>
      <p:bldP spid="153" grpId="0" animBg="1"/>
      <p:bldP spid="159" grpId="0" animBg="1"/>
      <p:bldP spid="171" grpId="0" animBg="1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wDoxaNHn7I_Oo0RtD7X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4PJ22Aqts.kkM_qfnoj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SXlQpS8Bwfyl7pEvHqw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IfNVazNuxdKUO8UT.yJ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2ZRPcwI.IoMm75PEtSG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aj7Q1lB5XnmvDAtuxfB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f6Ccj.r8mq0rD3zclyI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nmnQLXwj9hR9_bLr.uP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ML2zApP1wJFg2Nyuxg2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M2w4wQ0nfugMSYL7088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ZqOygmtN97T1nc3r4ou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_jyE2119IOobbPbGyRO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biy0.fZ6X33fv0ThOdx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dCOdxpskXG.dDNHOfp.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zwRXrWv0v4VvngIZSnf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RBFzHnnhifN3iV4sZnw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k6hnR9LIaHObm1mSp4j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XMiG9Zs0NEuiK3mRXxC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oXxmDbutUXccgMdAMvE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9boBC.4q8Vp1qejyIAN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7MlLsVJYNbwcfbgajlL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_0tjTHxQVIYLy4zVbQ_e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9hFE0kau.mYAfbAzP1_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VGXIhGG6M435T8TaXN0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1IW6PX_hFzk8wFSsw9u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P7L7EYhqtjeGt5ut92f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P_URBsx.yDHU5eyGC0P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vUROiyB3_w.f0JcyWmH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6FSdfyMLGjg_UEYXJE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dNykBLpLSLnSDa65g5H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JkhfHokkbSVziN0zqLO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L1O9g84M_uVRmee3ypp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6spzItpwqY2t9yw8.M8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rsstNCvmgoWLt5Xf5y8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JKNh4v_puMGQ62PsWDP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upWp0LLopJS8fOw3i_n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PiUK8N71bz8.XNxxE1e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AzZf1bLv1950LCvyVxx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VLUIXCctwZNGKgcFk26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.Gym441vwIKfMRidDdF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2K2lHmC7mjD2uZpBoZO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m3bi7BcXZzxCbMSO1dA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_WTm1tsXmgIDp8bTdbs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3p9CFOF_G7ZETn6XQD5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1e.r5dcsYC2bd7PBPQP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39caEkZWgJHfZjN1T1l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IYVlx_YiZRufNVS61gd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4h5ccAJ6Vm7KfC86ZYB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YORY0xISvUlq5LdF40Y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1znQMh9FrmgyWnoOqdi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NMlEdE4MVjtFUVmmWrF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uohYhtuEo33RwNRlQTs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Lnm0ERw7A8NkbRv2tF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8SMPChNmPOgEHy4dr2q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v00pjS_5R0dUZi2B3UC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3gzNkWFv_EB79OlcX1Y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LJGGmv4Cg0c00OfGcjA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2Skgttyl7h20sifI8ZD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7FDVh1_6SYFlyCggaLT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IYVlx_YiZRufNVS61gd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4h5ccAJ6Vm7KfC86ZYB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Eyrx62y752oNfMY1VD1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YORY0xISvUlq5LdF40Y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1znQMh9FrmgyWnoOqdi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NMlEdE4MVjtFUVmmWrF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Lnm0ERw7A8NkbRv2tFa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8SMPChNmPOgEHy4dr2q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v00pjS_5R0dUZi2B3UC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3gzNkWFv_EB79OlcX1Y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7FDVh1_6SYFlyCggaLT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2Skgttyl7h20sifI8ZD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LJGGmv4Cg0c00OfGcjA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5DyVjnyKUYTkXnj4eFT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IYVlx_YiZRufNVS61gd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4h5ccAJ6Vm7KfC86ZYB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YORY0xISvUlq5LdF40Y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1znQMh9FrmgyWnoOqdi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NMlEdE4MVjtFUVmmWrF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Lnm0ERw7A8NkbRv2tFa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8SMPChNmPOgEHy4dr2q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v00pjS_5R0dUZi2B3UC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3gzNkWFv_EB79OlcX1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3PmMFWJaw9y1u1KK7AEZ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2Skgttyl7h20sifI8ZD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7FDVh1_6SYFlyCggaLT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LJGGmv4Cg0c00OfGcjA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IYVlx_YiZRufNVS61gd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4h5ccAJ6Vm7KfC86ZYB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YORY0xISvUlq5LdF40Y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1znQMh9FrmgyWnoOqdi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NMlEdE4MVjtFUVmmWrF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Lnm0ERw7A8NkbRv2tF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Yh5LmLNHwyz0HLcMPHO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8SMPChNmPOgEHy4dr2q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v00pjS_5R0dUZi2B3UC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3gzNkWFv_EB79OlcX1Y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2Skgttyl7h20sifI8ZD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7FDVh1_6SYFlyCggaLT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LJGGmv4Cg0c00OfGcjA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AATFm0gSTPHNTq5UDSB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L7BoI2uDmpW5N.HNMw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c4sVoOng6kIaZ_6urZx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ov7pZerQj.5s1N_HDbN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SbIuQ_30.EPd8.YhYNP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FW.wo4sEKoE.e1mpJ59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wstQphgZQxAj0HCD3hQ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yWZW6TAb75drKDONpFy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UAz0jfRWYyznoqby6Me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wp65rajmq9gtoXPDxAq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LhhNlh44cOu2hTC9A6x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__4xKZrrbkfBidkpcQC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ufZlc8SizCWaX.cEHFh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0XaG3n29rgx5aNKfcrl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ksZDjGiTTTAGpLPAkEs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pxhFGmYjghwm4KKUDM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47pP0UTpPEv3W7lcmf.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dvPfNxwZmzilvarcCWF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7bnZhIVOoekgx3QICX1G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1ZKrL7FbqnCtX8iaqAO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UINFDNBUzsbuNohBIhp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r2a7sHJflgKYwySUCyD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sbqspDcKXKRUg0IrAbM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RrdFJJWt6QUavnS1yyq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IYVlx_YiZRufNVS61gd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k_6u6KmwTnEy1gk9m5I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4h5ccAJ6Vm7KfC86ZYB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YORY0xISvUlq5LdF40Y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1znQMh9FrmgyWnoOqdi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NMlEdE4MVjtFUVmmWrF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Lnm0ERw7A8NkbRv2tF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8SMPChNmPOgEHy4dr2q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v00pjS_5R0dUZi2B3UC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3gzNkWFv_EB79OlcX1Y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2Skgttyl7h20sifI8ZD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7FDVh1_6SYFlyCggaL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XdKJZClQNk0ShYKEXPR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LJGGmv4Cg0c00OfGcjA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uPKbJhBeWpMnfDT2Fzy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e0E1LIzH0gbqvMqJXgU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ClXg.IJ1i7FNvuxp.I7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HhMzZs_HH2t.TGYp77v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2eiNWccWmMdDulUdNg4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H5HvxKmkoiUcTd2mvzp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IYVlx_YiZRufNVS61gd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4h5ccAJ6Vm7KfC86ZYB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zZJqwurWZeJG218vvyS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YORY0xISvUlq5LdF40Y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1znQMh9FrmgyWnoOqdi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NMlEdE4MVjtFUVmmWrF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Lnm0ERw7A8NkbRv2tF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8SMPChNmPOgEHy4dr2q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v00pjS_5R0dUZi2B3UC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3gzNkWFv_EB79OlcX1Y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LJGGmv4Cg0c00OfGcjA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2Skgttyl7h20sifI8ZD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7FDVh1_6SYFlyCggaL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824pxrozeuzmqDPC7qs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uPKbJhBeWpMnfDT2Fzy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e0E1LIzH0gbqvMqJXgU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ClXg.IJ1i7FNvuxp.I7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HhMzZs_HH2t.TGYp77v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2eiNWccWmMdDulUdNg4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H5HvxKmkoiUcTd2mvzp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krp\AppData\Local\Temp\Templafy\PowerPointVsto\Assets\572cfd2c-e5a7-49e8-bcd7-492d40c6873c.jpe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KY9ankgNP75JJeoOPhB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Rbwb4z8Bb1wqK_UP2pC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0gApYwjwqPl2Z4Tw7YP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ZXGyoEIYbHjWVTwPOw5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uV2d93OXhjjR2sjtVIb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lUQ7gOW9j2mGZnAqxRX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GYcj5b6z3caJHnnY5pB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3C0cJU6juxyU5L_VOgl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dvpb6Xcu5vl1yEDeiVn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lY2GpDK0aQwj24kQaJ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9zqknTWS3caLuESOykZ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krp\AppData\Local\Temp\Templafy\PowerPointVsto\Assets\171c346f-3d81-4259-b7b0-cd14ea60de29.jpe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YY9qw0QAr01T3foP5P0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DIgZ09XfMKf2OX36.Oa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GkxeOUZBL_.RYCZN9JX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XWkfR1eB02xfnPlIzrY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sudwPKpZ4NInxTL.wLg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rTuRocUtZWFmvad_X.b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nJaDAa_75AgFMASrL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krp\AppData\Local\Temp\Templafy\PowerPointVsto\Assets\f71ac13c-de29-498c-b609-35e68704d72c.jpe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FhlincA.8xgbZYa9BN6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0lmgBm.nYvsGXARLHLe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3uvR.G6Ee7a_1OdrMc4t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_mBLE4nSTFWr20iW1R7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LFZsBhiAPEME9NfhAux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9Ug2W59xUNzZWvXYlrJ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.iCiBrFAcfhR5L8KJok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jgi.Qa9oCThkzMJf92h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CcrYRcRixsO9y24AgY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fS0MbjitFpBvrZhnitV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rw9WEwg6Up9ZpZ0kc8b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vYNqBxQmgmDbY5L3.Z3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imvtJAGz7E2ESlNGZGe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DUvNxJaYXWMtpFkEO0U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F.bmtDA8mxDjE0MifXk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0e6.9V5pT970TDkq1Zg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bRbpN1Lk4mO632G0fUK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p0mLcasES32g4Z6sGAc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5U811RGq.NQFqiA1KTx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OC119BdBav_4yFOB_u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krp\AppData\Local\Temp\Templafy\PowerPointVsto\Assets\f71ac13c-de29-498c-b609-35e68704d72c.jpe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xo0anhyqa9NjYAaoa4p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0TSfA3A5eluQAlAyVph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EdJErDt5OYeI0dc4yMl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OPNz9x5hieWGC68UC5c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1RN4tndzqEyO5BIweBq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BxZ1b8.zQtBAAyX97DP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5VdxlnvODNV7V53kthQ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7iUYZqu_hdLUCD8i2nW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MnFWKHDROGVVJoC6LFO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STZUi28tEfdxMNzjmtN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dhMEFzw_IqV_lYXYdtc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MO7RPvGIsP9AR8iXmF2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MYpdy3tjNsDfMIH7lnM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mDL4N82DRFVxTf2gT0C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UHf6L3gm1qVAkRgeKT1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ZHjVOTLpDNo336faPras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d8pdJYxpIDnnezVrP2X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E94pr8cwLBVLz6RKwjq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XnmI1Jvp.3ld4.YKGL3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krp\AppData\Local\Temp\Templafy\PowerPointVsto\Assets\4ae13865-7b14-47e0-ba3c-18d8ef8ce404.jpe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JmmyMq__1kPdVh51lcr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BxSBu6DcWWCxYvd4DPx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NdvuM9qnjmyjShwQaTA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3q9rOZFXFgyjLr_M.sm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yPN_ltMkU3T.Wo1tYqq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a81tbmkC1HN37Mx.nj8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9fQQ8FJm6ZQTL4qlSRc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JXLuJh1kVp4pkMbGl.J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z86M0r_fHqkgT7_vwyS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zc3s0mjAENIPGwPb3Qpg"/>
</p:tagLst>
</file>

<file path=ppt/theme/theme1.xml><?xml version="1.0" encoding="utf-8"?>
<a:theme xmlns:a="http://schemas.openxmlformats.org/drawingml/2006/main" name="Dansk Energi PowerPoint">
  <a:themeElements>
    <a:clrScheme name="Brugerdefineret 4">
      <a:dk1>
        <a:srgbClr val="222221"/>
      </a:dk1>
      <a:lt1>
        <a:sysClr val="window" lastClr="FFFFFF"/>
      </a:lt1>
      <a:dk2>
        <a:srgbClr val="222221"/>
      </a:dk2>
      <a:lt2>
        <a:srgbClr val="CFCFCF"/>
      </a:lt2>
      <a:accent1>
        <a:srgbClr val="C20E1A"/>
      </a:accent1>
      <a:accent2>
        <a:srgbClr val="CFCFCF"/>
      </a:accent2>
      <a:accent3>
        <a:srgbClr val="99C6BA"/>
      </a:accent3>
      <a:accent4>
        <a:srgbClr val="153D84"/>
      </a:accent4>
      <a:accent5>
        <a:srgbClr val="6AB554"/>
      </a:accent5>
      <a:accent6>
        <a:srgbClr val="5F4679"/>
      </a:accent6>
      <a:hlink>
        <a:srgbClr val="AC1416"/>
      </a:hlink>
      <a:folHlink>
        <a:srgbClr val="5F4679"/>
      </a:folHlink>
    </a:clrScheme>
    <a:fontScheme name="Dansk Energ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seTemplate 16-9.potx" id="{BDD2FFE0-FAB3-45C9-9A73-1E5C53AB41A3}" vid="{D2DA39A2-5F82-4086-8A71-AF3F932A2379}"/>
    </a:ext>
  </a:extLst>
</a:theme>
</file>

<file path=ppt/theme/theme2.xml><?xml version="1.0" encoding="utf-8"?>
<a:theme xmlns:a="http://schemas.openxmlformats.org/drawingml/2006/main" name="DE_Outlook_tema">
  <a:themeElements>
    <a:clrScheme name="Brugerdefineret 4">
      <a:dk1>
        <a:srgbClr val="222221"/>
      </a:dk1>
      <a:lt1>
        <a:sysClr val="window" lastClr="FFFFFF"/>
      </a:lt1>
      <a:dk2>
        <a:srgbClr val="222221"/>
      </a:dk2>
      <a:lt2>
        <a:srgbClr val="CFCFCF"/>
      </a:lt2>
      <a:accent1>
        <a:srgbClr val="C20E1A"/>
      </a:accent1>
      <a:accent2>
        <a:srgbClr val="CFCFCF"/>
      </a:accent2>
      <a:accent3>
        <a:srgbClr val="99C6BA"/>
      </a:accent3>
      <a:accent4>
        <a:srgbClr val="153D84"/>
      </a:accent4>
      <a:accent5>
        <a:srgbClr val="6AB554"/>
      </a:accent5>
      <a:accent6>
        <a:srgbClr val="5F4679"/>
      </a:accent6>
      <a:hlink>
        <a:srgbClr val="AC1416"/>
      </a:hlink>
      <a:folHlink>
        <a:srgbClr val="5F4679"/>
      </a:folHlink>
    </a:clrScheme>
    <a:fontScheme name="Dansk Energ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_powerpoint-tema" id="{0B30E19F-8999-40AC-B36F-BEE6A78A8953}" vid="{E6BAFB6A-8650-41C6-8177-C663D03678AD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</Template>
  <TotalTime>0</TotalTime>
  <Words>1558</Words>
  <Application>Microsoft Office PowerPoint</Application>
  <PresentationFormat>Widescreen</PresentationFormat>
  <Paragraphs>411</Paragraphs>
  <Slides>20</Slides>
  <Notes>14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Wingdings</vt:lpstr>
      <vt:lpstr>Dansk Energi PowerPoint</vt:lpstr>
      <vt:lpstr>DE_Outlook_tema</vt:lpstr>
      <vt:lpstr>think-cell Slide</vt:lpstr>
      <vt:lpstr>Elpris Outlook 2021</vt:lpstr>
      <vt:lpstr>Program</vt:lpstr>
      <vt:lpstr>Mega-trends i elmarkedet. Hvad bestemmer elprisen de næste 20 år?</vt:lpstr>
      <vt:lpstr>Hvad er en Mega-trend?</vt:lpstr>
      <vt:lpstr>Scenarier i Elpris Outlook 2021 </vt:lpstr>
      <vt:lpstr>Mega-trend 1: Øget elefterspørgsel </vt:lpstr>
      <vt:lpstr>Mega-trend 2: VE og lagring bliver billigere </vt:lpstr>
      <vt:lpstr>Mega-trend 3: Udfasning af kraftværker og kulstop </vt:lpstr>
      <vt:lpstr>Vil Danmark få kontinentale eller Nordiske priser? </vt:lpstr>
      <vt:lpstr>PowerPoint-præsentation</vt:lpstr>
      <vt:lpstr>Hvordan påvirkes elpriserne af dansk klima- og energipolitik?</vt:lpstr>
      <vt:lpstr>Det danske elforbrug skal fordobles de næste 10 år og forsynes med grøn strøm</vt:lpstr>
      <vt:lpstr>En høj elefterspørgsel berettiger til en større udbygning med VE</vt:lpstr>
      <vt:lpstr>Følsomhed 1: En fremrykning af energiøerne vil gøre Danmark selvforsynende med grøn strøm og sænke elpriserne.</vt:lpstr>
      <vt:lpstr>Følsomhed 2: Transmissions forbindelser til kontinentet, udover de besluttede, vil føre til højere elpriser og give bedre vilkår for VE i Danmark.</vt:lpstr>
      <vt:lpstr>Følsomhed 3: En fremrykning af energiøerne med tilhørende udlandsforbindelser vil skabe attraktive afregningspriser og støttefri VE</vt:lpstr>
      <vt:lpstr>Følsomhed 4: En langsommere udvikling af elforbruget vil medføre lavere elpriser</vt:lpstr>
      <vt:lpstr>Følsomhed 5: Fleksibelt forbrug vil øge afregningsprisen for grøn strøm.</vt:lpstr>
      <vt:lpstr>Følsomhed 6: Udbygning med elektrolyse drevet af havvind vil sænke elpriserne </vt:lpstr>
      <vt:lpstr>Spørgsmål? Kristian Rune Poulsen     krp@danskenergi.dk     +45 35 300 477     @KristiaRPoulsen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2016-10-26T09:17:16Z</dcterms:created>
  <dcterms:modified xsi:type="dcterms:W3CDTF">2021-05-20T18:35:39Z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ustomerId">
    <vt:lpwstr>danskenergi</vt:lpwstr>
  </property>
  <property fmtid="{D5CDD505-2E9C-101B-9397-08002B2CF9AE}" pid="4" name="TemplateId">
    <vt:lpwstr>636174035623040679</vt:lpwstr>
  </property>
  <property fmtid="{D5CDD505-2E9C-101B-9397-08002B2CF9AE}" pid="5" name="UserProfileId">
    <vt:lpwstr>636474691479347293</vt:lpwstr>
  </property>
</Properties>
</file>